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65"/>
  </p:notesMasterIdLst>
  <p:sldIdLst>
    <p:sldId id="256" r:id="rId5"/>
    <p:sldId id="291" r:id="rId6"/>
    <p:sldId id="294" r:id="rId7"/>
    <p:sldId id="303" r:id="rId8"/>
    <p:sldId id="363" r:id="rId9"/>
    <p:sldId id="323" r:id="rId10"/>
    <p:sldId id="341" r:id="rId11"/>
    <p:sldId id="324" r:id="rId12"/>
    <p:sldId id="364" r:id="rId13"/>
    <p:sldId id="304" r:id="rId14"/>
    <p:sldId id="397" r:id="rId15"/>
    <p:sldId id="365" r:id="rId16"/>
    <p:sldId id="373" r:id="rId17"/>
    <p:sldId id="368" r:id="rId18"/>
    <p:sldId id="369" r:id="rId19"/>
    <p:sldId id="370" r:id="rId20"/>
    <p:sldId id="398" r:id="rId21"/>
    <p:sldId id="367" r:id="rId22"/>
    <p:sldId id="366" r:id="rId23"/>
    <p:sldId id="372" r:id="rId24"/>
    <p:sldId id="371" r:id="rId25"/>
    <p:sldId id="399" r:id="rId26"/>
    <p:sldId id="374" r:id="rId27"/>
    <p:sldId id="376" r:id="rId28"/>
    <p:sldId id="375" r:id="rId29"/>
    <p:sldId id="293" r:id="rId30"/>
    <p:sldId id="297" r:id="rId31"/>
    <p:sldId id="309" r:id="rId32"/>
    <p:sldId id="377" r:id="rId33"/>
    <p:sldId id="378" r:id="rId34"/>
    <p:sldId id="379" r:id="rId35"/>
    <p:sldId id="395" r:id="rId36"/>
    <p:sldId id="396" r:id="rId37"/>
    <p:sldId id="311" r:id="rId38"/>
    <p:sldId id="328" r:id="rId39"/>
    <p:sldId id="327" r:id="rId40"/>
    <p:sldId id="313" r:id="rId41"/>
    <p:sldId id="310" r:id="rId42"/>
    <p:sldId id="298" r:id="rId43"/>
    <p:sldId id="317" r:id="rId44"/>
    <p:sldId id="318" r:id="rId45"/>
    <p:sldId id="295" r:id="rId46"/>
    <p:sldId id="299" r:id="rId47"/>
    <p:sldId id="361" r:id="rId48"/>
    <p:sldId id="382" r:id="rId49"/>
    <p:sldId id="386" r:id="rId50"/>
    <p:sldId id="385" r:id="rId51"/>
    <p:sldId id="383" r:id="rId52"/>
    <p:sldId id="394" r:id="rId53"/>
    <p:sldId id="300" r:id="rId54"/>
    <p:sldId id="381" r:id="rId55"/>
    <p:sldId id="384" r:id="rId56"/>
    <p:sldId id="389" r:id="rId57"/>
    <p:sldId id="390" r:id="rId58"/>
    <p:sldId id="380" r:id="rId59"/>
    <p:sldId id="392" r:id="rId60"/>
    <p:sldId id="393" r:id="rId61"/>
    <p:sldId id="387" r:id="rId62"/>
    <p:sldId id="388" r:id="rId63"/>
    <p:sldId id="391" r:id="rId64"/>
  </p:sldIdLst>
  <p:sldSz cx="9144000" cy="5143500" type="screen16x9"/>
  <p:notesSz cx="6858000" cy="9144000"/>
  <p:embeddedFontLst>
    <p:embeddedFont>
      <p:font typeface="Fira Sans" panose="020B0503050000020004" pitchFamily="34" charset="0"/>
      <p:regular r:id="rId66"/>
      <p:bold r:id="rId67"/>
      <p:italic r:id="rId68"/>
      <p:boldItalic r:id="rId69"/>
    </p:embeddedFont>
    <p:embeddedFont>
      <p:font typeface="Fira Sans Medium" panose="020B0603050000020004" pitchFamily="34" charset="0"/>
      <p:regular r:id="rId70"/>
      <p:bold r:id="rId71"/>
      <p:italic r:id="rId72"/>
      <p:boldItalic r:id="rId73"/>
    </p:embeddedFont>
    <p:embeddedFont>
      <p:font typeface="Roboto"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D8B27F11-332D-488A-80F6-0B7503AA5C1C}">
          <p14:sldIdLst>
            <p14:sldId id="256"/>
            <p14:sldId id="291"/>
            <p14:sldId id="294"/>
          </p14:sldIdLst>
        </p14:section>
        <p14:section name="Dataset Preparation" id="{6DBC6151-92B3-41A6-BF2A-2E2FE1EB3E60}">
          <p14:sldIdLst>
            <p14:sldId id="303"/>
            <p14:sldId id="363"/>
            <p14:sldId id="323"/>
            <p14:sldId id="341"/>
            <p14:sldId id="324"/>
            <p14:sldId id="364"/>
            <p14:sldId id="304"/>
            <p14:sldId id="397"/>
          </p14:sldIdLst>
        </p14:section>
        <p14:section name="Clustering" id="{4F721AC7-29D3-4588-8A13-ADE5D3FF7C16}">
          <p14:sldIdLst>
            <p14:sldId id="365"/>
            <p14:sldId id="373"/>
            <p14:sldId id="368"/>
            <p14:sldId id="369"/>
            <p14:sldId id="370"/>
            <p14:sldId id="398"/>
            <p14:sldId id="367"/>
            <p14:sldId id="366"/>
            <p14:sldId id="372"/>
            <p14:sldId id="371"/>
            <p14:sldId id="399"/>
            <p14:sldId id="374"/>
            <p14:sldId id="376"/>
            <p14:sldId id="375"/>
          </p14:sldIdLst>
        </p14:section>
        <p14:section name="Classification" id="{B26D81CF-5243-4AA1-8AAC-8158B3F744A9}">
          <p14:sldIdLst>
            <p14:sldId id="293"/>
            <p14:sldId id="297"/>
            <p14:sldId id="309"/>
            <p14:sldId id="377"/>
            <p14:sldId id="378"/>
            <p14:sldId id="379"/>
          </p14:sldIdLst>
        </p14:section>
        <p14:section name="Unbalanced" id="{9E49952E-D026-4247-AAC3-220256055C37}">
          <p14:sldIdLst>
            <p14:sldId id="395"/>
            <p14:sldId id="396"/>
            <p14:sldId id="311"/>
            <p14:sldId id="328"/>
            <p14:sldId id="327"/>
            <p14:sldId id="313"/>
            <p14:sldId id="310"/>
            <p14:sldId id="298"/>
            <p14:sldId id="317"/>
            <p14:sldId id="318"/>
          </p14:sldIdLst>
        </p14:section>
        <p14:section name="Balanced" id="{BE5E26B5-C0A9-44C5-A17E-E582CDA24453}">
          <p14:sldIdLst>
            <p14:sldId id="295"/>
            <p14:sldId id="299"/>
            <p14:sldId id="361"/>
            <p14:sldId id="382"/>
            <p14:sldId id="386"/>
            <p14:sldId id="385"/>
            <p14:sldId id="383"/>
            <p14:sldId id="394"/>
            <p14:sldId id="300"/>
            <p14:sldId id="381"/>
            <p14:sldId id="384"/>
            <p14:sldId id="389"/>
            <p14:sldId id="390"/>
            <p14:sldId id="380"/>
            <p14:sldId id="392"/>
          </p14:sldIdLst>
        </p14:section>
        <p14:section name="Comparison" id="{F3FA60AA-357C-4EDD-A7A1-EE8512786D75}">
          <p14:sldIdLst>
            <p14:sldId id="393"/>
            <p14:sldId id="387"/>
            <p14:sldId id="388"/>
            <p14:sldId id="39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0AB600-C654-EDDD-CB5B-A618973C8920}" name="ANNA GARGIULO" initials="AG" userId="S::a.gargiulo45@studenti.unisa.it::7f479cf8-3cd3-4769-bbef-0b19520f15f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57A9AE-D392-4C8E-852C-7D7A42F613C4}" v="3738" vWet="3742" dt="2023-02-20T10:13:57.153"/>
    <p1510:client id="{9750D4F5-DFA0-4988-938A-1C0D4EB2B268}" v="1347" dt="2023-02-20T10:15:35.09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Stile medio 3 - Color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9.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font" Target="fonts/font10.fntdata"/><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1.fntdata"/><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Dataset</a:t>
            </a:r>
            <a:r>
              <a:rPr lang="en-US" baseline="0"/>
              <a:t> Composition</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Foglio1!$B$1</c:f>
              <c:strCache>
                <c:ptCount val="1"/>
                <c:pt idx="0">
                  <c:v>Dataset Composition</c:v>
                </c:pt>
              </c:strCache>
            </c:strRef>
          </c:tx>
          <c:spPr>
            <a:solidFill>
              <a:schemeClr val="accent1"/>
            </a:solidFill>
            <a:ln>
              <a:noFill/>
            </a:ln>
            <a:effectLst/>
          </c:spPr>
          <c:invertIfNegative val="0"/>
          <c:cat>
            <c:strRef>
              <c:f>Foglio1!$A$2:$A$6</c:f>
              <c:strCache>
                <c:ptCount val="5"/>
                <c:pt idx="0">
                  <c:v>PRAD</c:v>
                </c:pt>
                <c:pt idx="1">
                  <c:v>LUAD</c:v>
                </c:pt>
                <c:pt idx="2">
                  <c:v>BRCA</c:v>
                </c:pt>
                <c:pt idx="3">
                  <c:v>KIRC</c:v>
                </c:pt>
                <c:pt idx="4">
                  <c:v>COAD</c:v>
                </c:pt>
              </c:strCache>
            </c:strRef>
          </c:cat>
          <c:val>
            <c:numRef>
              <c:f>Foglio1!$B$2:$B$6</c:f>
              <c:numCache>
                <c:formatCode>General</c:formatCode>
                <c:ptCount val="5"/>
                <c:pt idx="0">
                  <c:v>136</c:v>
                </c:pt>
                <c:pt idx="1">
                  <c:v>141</c:v>
                </c:pt>
                <c:pt idx="2">
                  <c:v>300</c:v>
                </c:pt>
                <c:pt idx="3">
                  <c:v>146</c:v>
                </c:pt>
                <c:pt idx="4">
                  <c:v>78</c:v>
                </c:pt>
              </c:numCache>
            </c:numRef>
          </c:val>
          <c:extLst>
            <c:ext xmlns:c16="http://schemas.microsoft.com/office/drawing/2014/chart" uri="{C3380CC4-5D6E-409C-BE32-E72D297353CC}">
              <c16:uniqueId val="{00000000-3DEE-4AD8-96EB-8E908A96A031}"/>
            </c:ext>
          </c:extLst>
        </c:ser>
        <c:dLbls>
          <c:showLegendKey val="0"/>
          <c:showVal val="0"/>
          <c:showCatName val="0"/>
          <c:showSerName val="0"/>
          <c:showPercent val="0"/>
          <c:showBubbleSize val="0"/>
        </c:dLbls>
        <c:gapWidth val="219"/>
        <c:overlap val="-27"/>
        <c:axId val="2065155599"/>
        <c:axId val="2065164335"/>
      </c:barChart>
      <c:catAx>
        <c:axId val="2065155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5164335"/>
        <c:crosses val="autoZero"/>
        <c:auto val="1"/>
        <c:lblAlgn val="ctr"/>
        <c:lblOffset val="100"/>
        <c:noMultiLvlLbl val="0"/>
      </c:catAx>
      <c:valAx>
        <c:axId val="2065164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51555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90815fbb87_2_2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90815fbb87_2_2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418817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a:solidFill>
                  <a:schemeClr val="accent3"/>
                </a:solidFill>
                <a:effectLst/>
                <a:latin typeface="Fira Sans" panose="020B0503050000020004" pitchFamily="34" charset="0"/>
              </a:rPr>
              <a:t>‘k-means++’ : selects initial cluster centroids using sampling based on an empirical probability distribution of the points’ contribution to the overall inertia.;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a:solidFill>
                  <a:schemeClr val="accent2"/>
                </a:solidFill>
                <a:effectLst/>
                <a:latin typeface="Fira Sans" panose="020B0503050000020004" pitchFamily="34" charset="0"/>
              </a:rPr>
              <a:t>Number of times the k-means algorithm is run with different centroid seeds, </a:t>
            </a:r>
            <a:r>
              <a:rPr lang="en-US" b="0" i="0" err="1">
                <a:solidFill>
                  <a:schemeClr val="accent2"/>
                </a:solidFill>
                <a:effectLst/>
                <a:latin typeface="Fira Sans" panose="020B0503050000020004" pitchFamily="34" charset="0"/>
              </a:rPr>
              <a:t>n_init</a:t>
            </a:r>
            <a:r>
              <a:rPr lang="en-US" b="0" i="0">
                <a:solidFill>
                  <a:schemeClr val="accent2"/>
                </a:solidFill>
                <a:effectLst/>
                <a:latin typeface="Fira Sans" panose="020B0503050000020004" pitchFamily="34" charset="0"/>
              </a:rPr>
              <a:t> = 100; The final results is the best output of </a:t>
            </a:r>
            <a:r>
              <a:rPr lang="en-US" b="0" i="0" err="1">
                <a:solidFill>
                  <a:schemeClr val="accent2"/>
                </a:solidFill>
                <a:effectLst/>
                <a:latin typeface="Fira Sans" panose="020B0503050000020004" pitchFamily="34" charset="0"/>
              </a:rPr>
              <a:t>n_init</a:t>
            </a:r>
            <a:r>
              <a:rPr lang="en-US" b="0" i="0">
                <a:solidFill>
                  <a:schemeClr val="accent2"/>
                </a:solidFill>
                <a:effectLst/>
                <a:latin typeface="Fira Sans" panose="020B0503050000020004" pitchFamily="34" charset="0"/>
              </a:rPr>
              <a:t> consecutive runs;</a:t>
            </a:r>
          </a:p>
          <a:p>
            <a:endParaRPr lang="en-US"/>
          </a:p>
        </p:txBody>
      </p:sp>
    </p:spTree>
    <p:extLst>
      <p:ext uri="{BB962C8B-B14F-4D97-AF65-F5344CB8AC3E}">
        <p14:creationId xmlns:p14="http://schemas.microsoft.com/office/powerpoint/2010/main" val="1803662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88233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Dalla ricercar con grid search, </a:t>
            </a:r>
            <a:r>
              <a:rPr lang="en-US" err="1"/>
              <a:t>l’albero</a:t>
            </a:r>
            <a:r>
              <a:rPr lang="en-US"/>
              <a:t> </a:t>
            </a:r>
            <a:r>
              <a:rPr lang="en-US" err="1"/>
              <a:t>migliore</a:t>
            </a:r>
            <a:r>
              <a:rPr lang="en-US"/>
              <a:t> è </a:t>
            </a:r>
            <a:r>
              <a:rPr lang="en-US" err="1"/>
              <a:t>stato</a:t>
            </a:r>
            <a:r>
              <a:rPr lang="en-US"/>
              <a:t>… con accuracy 99.8% </a:t>
            </a:r>
            <a:r>
              <a:rPr lang="en-US" err="1"/>
              <a:t>sul</a:t>
            </a:r>
            <a:r>
              <a:rPr lang="en-US"/>
              <a:t> training set</a:t>
            </a:r>
          </a:p>
          <a:p>
            <a:endParaRPr lang="en-US"/>
          </a:p>
        </p:txBody>
      </p:sp>
    </p:spTree>
    <p:extLst>
      <p:ext uri="{BB962C8B-B14F-4D97-AF65-F5344CB8AC3E}">
        <p14:creationId xmlns:p14="http://schemas.microsoft.com/office/powerpoint/2010/main" val="135000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Sul test set le performance di random forest </a:t>
            </a:r>
            <a:r>
              <a:rPr lang="en-US" err="1"/>
              <a:t>sono</a:t>
            </a:r>
            <a:r>
              <a:rPr lang="en-US"/>
              <a:t> state del 97% di balanced accuracy score, con </a:t>
            </a:r>
            <a:r>
              <a:rPr lang="en-US" err="1"/>
              <a:t>pochi</a:t>
            </a:r>
            <a:r>
              <a:rPr lang="en-US"/>
              <a:t> </a:t>
            </a:r>
            <a:r>
              <a:rPr lang="en-US" err="1"/>
              <a:t>errori</a:t>
            </a:r>
            <a:r>
              <a:rPr lang="en-US"/>
              <a:t> </a:t>
            </a:r>
            <a:r>
              <a:rPr lang="en-US" err="1"/>
              <a:t>sulla</a:t>
            </a:r>
            <a:r>
              <a:rPr lang="en-US"/>
              <a:t> </a:t>
            </a:r>
            <a:r>
              <a:rPr lang="en-US" err="1"/>
              <a:t>classe</a:t>
            </a:r>
            <a:r>
              <a:rPr lang="en-US"/>
              <a:t> </a:t>
            </a:r>
            <a:r>
              <a:rPr lang="en-US" err="1"/>
              <a:t>meno</a:t>
            </a:r>
            <a:r>
              <a:rPr lang="en-US"/>
              <a:t> </a:t>
            </a:r>
            <a:r>
              <a:rPr lang="en-US" err="1"/>
              <a:t>rappresentata</a:t>
            </a:r>
            <a:r>
              <a:rPr lang="en-US"/>
              <a:t>.</a:t>
            </a:r>
          </a:p>
          <a:p>
            <a:r>
              <a:rPr lang="en-US"/>
              <a:t>A </a:t>
            </a:r>
            <a:r>
              <a:rPr lang="en-US" err="1"/>
              <a:t>destra</a:t>
            </a:r>
            <a:r>
              <a:rPr lang="en-US"/>
              <a:t>, il plot </a:t>
            </a:r>
            <a:r>
              <a:rPr lang="en-US" err="1"/>
              <a:t>delle</a:t>
            </a:r>
            <a:r>
              <a:rPr lang="en-US"/>
              <a:t> </a:t>
            </a:r>
            <a:r>
              <a:rPr lang="en-US" err="1"/>
              <a:t>importanze</a:t>
            </a:r>
            <a:r>
              <a:rPr lang="en-US"/>
              <a:t> </a:t>
            </a:r>
            <a:r>
              <a:rPr lang="en-US" err="1"/>
              <a:t>delle</a:t>
            </a:r>
            <a:r>
              <a:rPr lang="en-US"/>
              <a:t> feature, da cui </a:t>
            </a:r>
            <a:r>
              <a:rPr lang="en-US" err="1"/>
              <a:t>abbiamo</a:t>
            </a:r>
            <a:r>
              <a:rPr lang="en-US"/>
              <a:t> </a:t>
            </a:r>
            <a:r>
              <a:rPr lang="en-US" err="1"/>
              <a:t>potuto</a:t>
            </a:r>
            <a:r>
              <a:rPr lang="en-US"/>
              <a:t> </a:t>
            </a:r>
            <a:r>
              <a:rPr lang="en-US" err="1"/>
              <a:t>selezionare</a:t>
            </a:r>
            <a:r>
              <a:rPr lang="en-US"/>
              <a:t> </a:t>
            </a:r>
            <a:r>
              <a:rPr lang="en-US" err="1"/>
              <a:t>una</a:t>
            </a:r>
            <a:r>
              <a:rPr lang="en-US"/>
              <a:t> threshold da </a:t>
            </a:r>
            <a:r>
              <a:rPr lang="en-US" err="1"/>
              <a:t>applicare</a:t>
            </a:r>
            <a:r>
              <a:rPr lang="en-US"/>
              <a:t> per </a:t>
            </a:r>
            <a:r>
              <a:rPr lang="en-US" err="1"/>
              <a:t>effettuare</a:t>
            </a:r>
            <a:r>
              <a:rPr lang="en-US"/>
              <a:t> feature selection ed </a:t>
            </a:r>
            <a:r>
              <a:rPr lang="en-US" err="1"/>
              <a:t>identificare</a:t>
            </a:r>
            <a:r>
              <a:rPr lang="en-US"/>
              <a:t> solo le </a:t>
            </a:r>
            <a:r>
              <a:rPr lang="en-US" err="1"/>
              <a:t>più</a:t>
            </a:r>
            <a:r>
              <a:rPr lang="en-US"/>
              <a:t> </a:t>
            </a:r>
            <a:r>
              <a:rPr lang="en-US" err="1"/>
              <a:t>importanti</a:t>
            </a:r>
            <a:r>
              <a:rPr lang="en-US"/>
              <a:t>.</a:t>
            </a:r>
          </a:p>
          <a:p>
            <a:r>
              <a:rPr lang="en-US" err="1"/>
              <a:t>Guardando</a:t>
            </a:r>
            <a:r>
              <a:rPr lang="en-US"/>
              <a:t> il plot, </a:t>
            </a:r>
            <a:r>
              <a:rPr lang="en-US" err="1"/>
              <a:t>abbiamo</a:t>
            </a:r>
            <a:r>
              <a:rPr lang="en-US"/>
              <a:t> </a:t>
            </a:r>
            <a:r>
              <a:rPr lang="en-US" err="1"/>
              <a:t>scelto</a:t>
            </a:r>
            <a:r>
              <a:rPr lang="en-US"/>
              <a:t> </a:t>
            </a:r>
            <a:r>
              <a:rPr lang="en-US" err="1"/>
              <a:t>una</a:t>
            </a:r>
            <a:r>
              <a:rPr lang="en-US"/>
              <a:t> threshold di 0.008</a:t>
            </a:r>
          </a:p>
          <a:p>
            <a:endParaRPr lang="en-US"/>
          </a:p>
        </p:txBody>
      </p:sp>
    </p:spTree>
    <p:extLst>
      <p:ext uri="{BB962C8B-B14F-4D97-AF65-F5344CB8AC3E}">
        <p14:creationId xmlns:p14="http://schemas.microsoft.com/office/powerpoint/2010/main" val="3916861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Con </a:t>
            </a:r>
            <a:r>
              <a:rPr lang="en-US" err="1"/>
              <a:t>questa</a:t>
            </a:r>
            <a:r>
              <a:rPr lang="en-US"/>
              <a:t> threshold, </a:t>
            </a:r>
            <a:r>
              <a:rPr lang="en-US" err="1"/>
              <a:t>abbiamo</a:t>
            </a:r>
            <a:r>
              <a:rPr lang="en-US"/>
              <a:t> </a:t>
            </a:r>
            <a:r>
              <a:rPr lang="en-US" err="1"/>
              <a:t>selezionato</a:t>
            </a:r>
            <a:r>
              <a:rPr lang="en-US"/>
              <a:t> 19 features: le </a:t>
            </a:r>
            <a:r>
              <a:rPr lang="en-US" err="1"/>
              <a:t>più</a:t>
            </a:r>
            <a:r>
              <a:rPr lang="en-US"/>
              <a:t> </a:t>
            </a:r>
            <a:r>
              <a:rPr lang="en-US" err="1"/>
              <a:t>importanti</a:t>
            </a:r>
            <a:r>
              <a:rPr lang="en-US"/>
              <a:t> </a:t>
            </a:r>
            <a:r>
              <a:rPr lang="en-US" err="1"/>
              <a:t>tra</a:t>
            </a:r>
            <a:r>
              <a:rPr lang="en-US"/>
              <a:t> </a:t>
            </a:r>
            <a:r>
              <a:rPr lang="en-US" err="1"/>
              <a:t>tutte</a:t>
            </a:r>
            <a:r>
              <a:rPr lang="en-US"/>
              <a:t> le </a:t>
            </a:r>
            <a:r>
              <a:rPr lang="en-US" err="1"/>
              <a:t>classi</a:t>
            </a:r>
            <a:r>
              <a:rPr lang="en-US"/>
              <a:t>.</a:t>
            </a:r>
          </a:p>
          <a:p>
            <a:endParaRPr lang="en-US"/>
          </a:p>
        </p:txBody>
      </p:sp>
    </p:spTree>
    <p:extLst>
      <p:ext uri="{BB962C8B-B14F-4D97-AF65-F5344CB8AC3E}">
        <p14:creationId xmlns:p14="http://schemas.microsoft.com/office/powerpoint/2010/main" val="203815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err="1"/>
              <a:t>Abbiamo</a:t>
            </a:r>
            <a:r>
              <a:rPr lang="en-US"/>
              <a:t> poi </a:t>
            </a:r>
            <a:r>
              <a:rPr lang="en-US" err="1"/>
              <a:t>provato</a:t>
            </a:r>
            <a:r>
              <a:rPr lang="en-US"/>
              <a:t> ad </a:t>
            </a:r>
            <a:r>
              <a:rPr lang="en-US" err="1"/>
              <a:t>addestrare</a:t>
            </a:r>
            <a:r>
              <a:rPr lang="en-US"/>
              <a:t> lo </a:t>
            </a:r>
            <a:r>
              <a:rPr lang="en-US" err="1"/>
              <a:t>stesso</a:t>
            </a:r>
            <a:r>
              <a:rPr lang="en-US"/>
              <a:t> </a:t>
            </a:r>
            <a:r>
              <a:rPr lang="en-US" err="1"/>
              <a:t>modello</a:t>
            </a:r>
            <a:r>
              <a:rPr lang="en-US"/>
              <a:t> di random forest con le 19 feature </a:t>
            </a:r>
            <a:r>
              <a:rPr lang="en-US" err="1"/>
              <a:t>selezionate</a:t>
            </a:r>
            <a:r>
              <a:rPr lang="en-US"/>
              <a:t>, ed </a:t>
            </a:r>
            <a:r>
              <a:rPr lang="en-US" err="1"/>
              <a:t>ottenuto</a:t>
            </a:r>
            <a:r>
              <a:rPr lang="en-US"/>
              <a:t> </a:t>
            </a:r>
            <a:r>
              <a:rPr lang="en-US" err="1"/>
              <a:t>un’accuracy</a:t>
            </a:r>
            <a:r>
              <a:rPr lang="en-US"/>
              <a:t> del 86%, </a:t>
            </a:r>
            <a:r>
              <a:rPr lang="en-US" err="1"/>
              <a:t>gli</a:t>
            </a:r>
            <a:r>
              <a:rPr lang="en-US"/>
              <a:t> </a:t>
            </a:r>
            <a:r>
              <a:rPr lang="en-US" err="1"/>
              <a:t>errori</a:t>
            </a:r>
            <a:r>
              <a:rPr lang="en-US"/>
              <a:t> </a:t>
            </a:r>
            <a:r>
              <a:rPr lang="en-US" err="1"/>
              <a:t>si</a:t>
            </a:r>
            <a:r>
              <a:rPr lang="en-US"/>
              <a:t> </a:t>
            </a:r>
            <a:r>
              <a:rPr lang="en-US" err="1"/>
              <a:t>notano</a:t>
            </a:r>
            <a:r>
              <a:rPr lang="en-US"/>
              <a:t> </a:t>
            </a:r>
            <a:r>
              <a:rPr lang="en-US" err="1"/>
              <a:t>soprattutto</a:t>
            </a:r>
            <a:r>
              <a:rPr lang="en-US"/>
              <a:t> per la </a:t>
            </a:r>
            <a:r>
              <a:rPr lang="en-US" err="1"/>
              <a:t>classe</a:t>
            </a:r>
            <a:r>
              <a:rPr lang="en-US"/>
              <a:t> COAD</a:t>
            </a:r>
          </a:p>
          <a:p>
            <a:r>
              <a:rPr lang="en-US" err="1"/>
              <a:t>Perché</a:t>
            </a:r>
            <a:r>
              <a:rPr lang="en-US"/>
              <a:t> </a:t>
            </a:r>
            <a:r>
              <a:rPr lang="en-US" err="1"/>
              <a:t>probabilmente</a:t>
            </a:r>
            <a:r>
              <a:rPr lang="en-US"/>
              <a:t> </a:t>
            </a:r>
            <a:r>
              <a:rPr lang="en-US" err="1"/>
              <a:t>essendo</a:t>
            </a:r>
            <a:r>
              <a:rPr lang="en-US"/>
              <a:t> la </a:t>
            </a:r>
            <a:r>
              <a:rPr lang="en-US" err="1"/>
              <a:t>meno</a:t>
            </a:r>
            <a:r>
              <a:rPr lang="en-US"/>
              <a:t> </a:t>
            </a:r>
            <a:r>
              <a:rPr lang="en-US" err="1"/>
              <a:t>rappresentata</a:t>
            </a:r>
            <a:r>
              <a:rPr lang="en-US"/>
              <a:t>, il </a:t>
            </a:r>
            <a:r>
              <a:rPr lang="en-US" err="1"/>
              <a:t>modello</a:t>
            </a:r>
            <a:r>
              <a:rPr lang="en-US"/>
              <a:t> non ha </a:t>
            </a:r>
            <a:r>
              <a:rPr lang="en-US" err="1"/>
              <a:t>potuto</a:t>
            </a:r>
            <a:r>
              <a:rPr lang="en-US"/>
              <a:t> </a:t>
            </a:r>
            <a:r>
              <a:rPr lang="en-US" err="1"/>
              <a:t>imparare</a:t>
            </a:r>
            <a:r>
              <a:rPr lang="en-US"/>
              <a:t>, come per le alter </a:t>
            </a:r>
            <a:r>
              <a:rPr lang="en-US" err="1"/>
              <a:t>classi</a:t>
            </a:r>
            <a:r>
              <a:rPr lang="en-US"/>
              <a:t>, le feature </a:t>
            </a:r>
            <a:r>
              <a:rPr lang="en-US" err="1"/>
              <a:t>necessarie</a:t>
            </a:r>
            <a:r>
              <a:rPr lang="en-US"/>
              <a:t> per </a:t>
            </a:r>
            <a:r>
              <a:rPr lang="en-US" err="1"/>
              <a:t>classificare</a:t>
            </a:r>
            <a:r>
              <a:rPr lang="en-US"/>
              <a:t> </a:t>
            </a:r>
            <a:r>
              <a:rPr lang="en-US" err="1"/>
              <a:t>quei</a:t>
            </a:r>
            <a:r>
              <a:rPr lang="en-US"/>
              <a:t> sample, </a:t>
            </a:r>
            <a:r>
              <a:rPr lang="en-US" err="1"/>
              <a:t>che</a:t>
            </a:r>
            <a:r>
              <a:rPr lang="en-US"/>
              <a:t> </a:t>
            </a:r>
            <a:r>
              <a:rPr lang="en-US" err="1"/>
              <a:t>quindi</a:t>
            </a:r>
            <a:r>
              <a:rPr lang="en-US"/>
              <a:t> non </a:t>
            </a:r>
            <a:r>
              <a:rPr lang="en-US" err="1"/>
              <a:t>fanno</a:t>
            </a:r>
            <a:r>
              <a:rPr lang="en-US"/>
              <a:t> </a:t>
            </a:r>
            <a:r>
              <a:rPr lang="en-US" err="1"/>
              <a:t>parte</a:t>
            </a:r>
            <a:r>
              <a:rPr lang="en-US"/>
              <a:t> </a:t>
            </a:r>
            <a:r>
              <a:rPr lang="en-US" err="1"/>
              <a:t>delle</a:t>
            </a:r>
            <a:r>
              <a:rPr lang="en-US"/>
              <a:t> 19 </a:t>
            </a:r>
            <a:r>
              <a:rPr lang="en-US" err="1"/>
              <a:t>selezionate</a:t>
            </a:r>
            <a:endParaRPr lang="en-US"/>
          </a:p>
          <a:p>
            <a:endParaRPr lang="en-US"/>
          </a:p>
        </p:txBody>
      </p:sp>
    </p:spTree>
    <p:extLst>
      <p:ext uri="{BB962C8B-B14F-4D97-AF65-F5344CB8AC3E}">
        <p14:creationId xmlns:p14="http://schemas.microsoft.com/office/powerpoint/2010/main" val="4075104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Per </a:t>
            </a:r>
            <a:r>
              <a:rPr lang="en-US" err="1"/>
              <a:t>ottenere</a:t>
            </a:r>
            <a:r>
              <a:rPr lang="en-US"/>
              <a:t> un </a:t>
            </a:r>
            <a:r>
              <a:rPr lang="en-US" err="1"/>
              <a:t>riferimento</a:t>
            </a:r>
            <a:r>
              <a:rPr lang="en-US"/>
              <a:t> alle feature per le single </a:t>
            </a:r>
            <a:r>
              <a:rPr lang="en-US" err="1"/>
              <a:t>classi</a:t>
            </a:r>
            <a:r>
              <a:rPr lang="en-US"/>
              <a:t>, </a:t>
            </a:r>
            <a:r>
              <a:rPr lang="en-US" err="1"/>
              <a:t>abbiamo</a:t>
            </a:r>
            <a:r>
              <a:rPr lang="en-US"/>
              <a:t> </a:t>
            </a:r>
            <a:r>
              <a:rPr lang="en-US" err="1"/>
              <a:t>invece</a:t>
            </a:r>
            <a:r>
              <a:rPr lang="en-US"/>
              <a:t> </a:t>
            </a:r>
            <a:r>
              <a:rPr lang="en-US" err="1"/>
              <a:t>addestrato</a:t>
            </a:r>
            <a:r>
              <a:rPr lang="en-US"/>
              <a:t> random forest </a:t>
            </a:r>
            <a:r>
              <a:rPr lang="en-US" err="1"/>
              <a:t>facendo</a:t>
            </a:r>
            <a:r>
              <a:rPr lang="en-US"/>
              <a:t> </a:t>
            </a:r>
            <a:r>
              <a:rPr lang="en-US" err="1"/>
              <a:t>uso</a:t>
            </a:r>
            <a:r>
              <a:rPr lang="en-US"/>
              <a:t> di un </a:t>
            </a:r>
            <a:r>
              <a:rPr lang="en-US" err="1"/>
              <a:t>classificatore</a:t>
            </a:r>
            <a:r>
              <a:rPr lang="en-US"/>
              <a:t> One vs rest, </a:t>
            </a:r>
            <a:r>
              <a:rPr lang="en-US" err="1"/>
              <a:t>che</a:t>
            </a:r>
            <a:r>
              <a:rPr lang="en-US"/>
              <a:t> ha </a:t>
            </a:r>
            <a:r>
              <a:rPr lang="en-US" err="1"/>
              <a:t>addestrato</a:t>
            </a:r>
            <a:r>
              <a:rPr lang="en-US"/>
              <a:t> </a:t>
            </a:r>
            <a:r>
              <a:rPr lang="en-US" err="1"/>
              <a:t>rispettivamente</a:t>
            </a:r>
            <a:r>
              <a:rPr lang="en-US"/>
              <a:t> 5 classificatory </a:t>
            </a:r>
            <a:r>
              <a:rPr lang="en-US" err="1"/>
              <a:t>diversi</a:t>
            </a:r>
            <a:r>
              <a:rPr lang="en-US"/>
              <a:t> per </a:t>
            </a:r>
            <a:r>
              <a:rPr lang="en-US" err="1"/>
              <a:t>ottenere</a:t>
            </a:r>
            <a:r>
              <a:rPr lang="en-US"/>
              <a:t> le feature </a:t>
            </a:r>
            <a:r>
              <a:rPr lang="en-US" err="1"/>
              <a:t>importanti</a:t>
            </a:r>
            <a:r>
              <a:rPr lang="en-US"/>
              <a:t> solo per la </a:t>
            </a:r>
            <a:r>
              <a:rPr lang="en-US" err="1"/>
              <a:t>classe</a:t>
            </a:r>
            <a:r>
              <a:rPr lang="en-US"/>
              <a:t> di </a:t>
            </a:r>
            <a:r>
              <a:rPr lang="en-US" err="1"/>
              <a:t>riferimento</a:t>
            </a:r>
            <a:r>
              <a:rPr lang="en-US"/>
              <a:t> </a:t>
            </a:r>
            <a:r>
              <a:rPr lang="en-US" err="1"/>
              <a:t>dello</a:t>
            </a:r>
            <a:r>
              <a:rPr lang="en-US"/>
              <a:t> specific </a:t>
            </a:r>
            <a:r>
              <a:rPr lang="en-US" err="1"/>
              <a:t>albero</a:t>
            </a:r>
            <a:endParaRPr lang="en-US"/>
          </a:p>
          <a:p>
            <a:endParaRPr lang="en-US"/>
          </a:p>
        </p:txBody>
      </p:sp>
    </p:spTree>
    <p:extLst>
      <p:ext uri="{BB962C8B-B14F-4D97-AF65-F5344CB8AC3E}">
        <p14:creationId xmlns:p14="http://schemas.microsoft.com/office/powerpoint/2010/main" val="3224086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Il </a:t>
            </a:r>
            <a:r>
              <a:rPr lang="en-US" err="1"/>
              <a:t>miglior</a:t>
            </a:r>
            <a:r>
              <a:rPr lang="en-US"/>
              <a:t> svc è </a:t>
            </a:r>
            <a:r>
              <a:rPr lang="en-US" err="1"/>
              <a:t>stato</a:t>
            </a:r>
            <a:r>
              <a:rPr lang="en-US"/>
              <a:t> </a:t>
            </a:r>
            <a:r>
              <a:rPr lang="en-US" err="1"/>
              <a:t>quello</a:t>
            </a:r>
            <a:r>
              <a:rPr lang="en-US"/>
              <a:t> con </a:t>
            </a:r>
            <a:r>
              <a:rPr lang="en-US" err="1"/>
              <a:t>parametri</a:t>
            </a:r>
            <a:r>
              <a:rPr lang="en-US"/>
              <a:t>---e accuracy 100%, in </a:t>
            </a:r>
            <a:r>
              <a:rPr lang="en-US" err="1"/>
              <a:t>questo</a:t>
            </a:r>
            <a:r>
              <a:rPr lang="en-US"/>
              <a:t> </a:t>
            </a:r>
            <a:r>
              <a:rPr lang="en-US" err="1"/>
              <a:t>caso</a:t>
            </a:r>
            <a:r>
              <a:rPr lang="en-US"/>
              <a:t> svc </a:t>
            </a:r>
            <a:r>
              <a:rPr lang="en-US" err="1"/>
              <a:t>restituisce</a:t>
            </a:r>
            <a:r>
              <a:rPr lang="en-US"/>
              <a:t> </a:t>
            </a:r>
            <a:r>
              <a:rPr lang="en-US" err="1"/>
              <a:t>già</a:t>
            </a:r>
            <a:r>
              <a:rPr lang="en-US"/>
              <a:t> le feature </a:t>
            </a:r>
            <a:r>
              <a:rPr lang="en-US" err="1"/>
              <a:t>importanti</a:t>
            </a:r>
            <a:r>
              <a:rPr lang="en-US"/>
              <a:t> </a:t>
            </a:r>
            <a:r>
              <a:rPr lang="en-US" err="1"/>
              <a:t>distribuite</a:t>
            </a:r>
            <a:r>
              <a:rPr lang="en-US"/>
              <a:t> </a:t>
            </a:r>
            <a:r>
              <a:rPr lang="en-US" err="1"/>
              <a:t>sulle</a:t>
            </a:r>
            <a:r>
              <a:rPr lang="en-US"/>
              <a:t> 5 </a:t>
            </a:r>
            <a:r>
              <a:rPr lang="en-US" err="1"/>
              <a:t>classi</a:t>
            </a:r>
            <a:endParaRPr lang="en-US"/>
          </a:p>
          <a:p>
            <a:endParaRPr lang="en-US"/>
          </a:p>
        </p:txBody>
      </p:sp>
    </p:spTree>
    <p:extLst>
      <p:ext uri="{BB962C8B-B14F-4D97-AF65-F5344CB8AC3E}">
        <p14:creationId xmlns:p14="http://schemas.microsoft.com/office/powerpoint/2010/main" val="2609390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113572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93cebf1a46_1_14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93cebf1a46_1_14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Riepilogare i task del progetto</a:t>
            </a:r>
            <a:endParaRPr/>
          </a:p>
        </p:txBody>
      </p:sp>
    </p:spTree>
    <p:extLst>
      <p:ext uri="{BB962C8B-B14F-4D97-AF65-F5344CB8AC3E}">
        <p14:creationId xmlns:p14="http://schemas.microsoft.com/office/powerpoint/2010/main" val="1269872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Performance di random forest </a:t>
            </a:r>
            <a:r>
              <a:rPr lang="en-US" err="1"/>
              <a:t>migliorate</a:t>
            </a:r>
            <a:r>
              <a:rPr lang="en-US"/>
              <a:t> </a:t>
            </a:r>
            <a:r>
              <a:rPr lang="en-US" err="1"/>
              <a:t>sul</a:t>
            </a:r>
            <a:r>
              <a:rPr lang="en-US"/>
              <a:t> dataset </a:t>
            </a:r>
            <a:r>
              <a:rPr lang="en-US" err="1"/>
              <a:t>bilanciato</a:t>
            </a:r>
            <a:r>
              <a:rPr lang="en-US"/>
              <a:t>, con </a:t>
            </a:r>
            <a:r>
              <a:rPr lang="en-US" err="1"/>
              <a:t>un’accuracy</a:t>
            </a:r>
            <a:r>
              <a:rPr lang="en-US"/>
              <a:t> del 99% </a:t>
            </a:r>
            <a:r>
              <a:rPr lang="en-US" err="1"/>
              <a:t>sul</a:t>
            </a:r>
            <a:r>
              <a:rPr lang="en-US"/>
              <a:t> test set</a:t>
            </a:r>
          </a:p>
        </p:txBody>
      </p:sp>
    </p:spTree>
    <p:extLst>
      <p:ext uri="{BB962C8B-B14F-4D97-AF65-F5344CB8AC3E}">
        <p14:creationId xmlns:p14="http://schemas.microsoft.com/office/powerpoint/2010/main" val="3381994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a:t>Da dire semplicemente che con il balancing è possibile notare almeno una feature più significativa rispetto alle altre, cosa che non avveniva nel caso di non </a:t>
            </a:r>
            <a:r>
              <a:rPr lang="it-IT" err="1"/>
              <a:t>balanced</a:t>
            </a:r>
            <a:endParaRPr lang="it-IT"/>
          </a:p>
        </p:txBody>
      </p:sp>
    </p:spTree>
    <p:extLst>
      <p:ext uri="{BB962C8B-B14F-4D97-AF65-F5344CB8AC3E}">
        <p14:creationId xmlns:p14="http://schemas.microsoft.com/office/powerpoint/2010/main" val="2751362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122562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err="1"/>
              <a:t>Possiamo</a:t>
            </a:r>
            <a:r>
              <a:rPr lang="en-US"/>
              <a:t> dire </a:t>
            </a:r>
            <a:r>
              <a:rPr lang="en-US" err="1"/>
              <a:t>che</a:t>
            </a:r>
            <a:r>
              <a:rPr lang="en-US"/>
              <a:t> </a:t>
            </a:r>
            <a:r>
              <a:rPr lang="en-US" err="1"/>
              <a:t>rfc</a:t>
            </a:r>
            <a:r>
              <a:rPr lang="en-US"/>
              <a:t> in </a:t>
            </a:r>
            <a:r>
              <a:rPr lang="en-US" err="1"/>
              <a:t>quanto</a:t>
            </a:r>
            <a:r>
              <a:rPr lang="en-US"/>
              <a:t> </a:t>
            </a:r>
            <a:r>
              <a:rPr lang="en-US" err="1"/>
              <a:t>albero</a:t>
            </a:r>
            <a:r>
              <a:rPr lang="en-US"/>
              <a:t> </a:t>
            </a:r>
            <a:r>
              <a:rPr lang="en-US" err="1"/>
              <a:t>soffre</a:t>
            </a:r>
            <a:r>
              <a:rPr lang="en-US"/>
              <a:t> </a:t>
            </a:r>
            <a:r>
              <a:rPr lang="en-US" err="1"/>
              <a:t>dello</a:t>
            </a:r>
            <a:r>
              <a:rPr lang="en-US"/>
              <a:t> </a:t>
            </a:r>
            <a:r>
              <a:rPr lang="en-US" err="1"/>
              <a:t>sbilanciamento</a:t>
            </a:r>
            <a:r>
              <a:rPr lang="en-US"/>
              <a:t> </a:t>
            </a:r>
            <a:r>
              <a:rPr lang="en-US" err="1"/>
              <a:t>delle</a:t>
            </a:r>
            <a:r>
              <a:rPr lang="en-US"/>
              <a:t> </a:t>
            </a:r>
            <a:r>
              <a:rPr lang="en-US" err="1"/>
              <a:t>classi</a:t>
            </a:r>
            <a:r>
              <a:rPr lang="en-US"/>
              <a:t>, per cui </a:t>
            </a:r>
            <a:r>
              <a:rPr lang="en-US" err="1"/>
              <a:t>una</a:t>
            </a:r>
            <a:r>
              <a:rPr lang="en-US"/>
              <a:t> volta </a:t>
            </a:r>
            <a:r>
              <a:rPr lang="en-US" err="1"/>
              <a:t>bilanciate</a:t>
            </a:r>
            <a:r>
              <a:rPr lang="en-US"/>
              <a:t> </a:t>
            </a:r>
            <a:r>
              <a:rPr lang="en-US" err="1"/>
              <a:t>si</a:t>
            </a:r>
            <a:r>
              <a:rPr lang="en-US"/>
              <a:t> </a:t>
            </a:r>
            <a:r>
              <a:rPr lang="en-US" err="1"/>
              <a:t>possono</a:t>
            </a:r>
            <a:r>
              <a:rPr lang="en-US"/>
              <a:t> </a:t>
            </a:r>
            <a:r>
              <a:rPr lang="en-US" err="1"/>
              <a:t>notare</a:t>
            </a:r>
            <a:r>
              <a:rPr lang="en-US"/>
              <a:t> quelle feature </a:t>
            </a:r>
            <a:r>
              <a:rPr lang="en-US" err="1"/>
              <a:t>più</a:t>
            </a:r>
            <a:r>
              <a:rPr lang="en-US"/>
              <a:t> </a:t>
            </a:r>
            <a:r>
              <a:rPr lang="en-US" err="1"/>
              <a:t>importnati</a:t>
            </a:r>
            <a:r>
              <a:rPr lang="en-US"/>
              <a:t>.</a:t>
            </a:r>
          </a:p>
          <a:p>
            <a:r>
              <a:rPr lang="en-US" err="1"/>
              <a:t>Svm</a:t>
            </a:r>
            <a:r>
              <a:rPr lang="en-US"/>
              <a:t>, </a:t>
            </a:r>
            <a:r>
              <a:rPr lang="en-US" err="1"/>
              <a:t>invece</a:t>
            </a:r>
            <a:r>
              <a:rPr lang="en-US"/>
              <a:t>, non </a:t>
            </a:r>
            <a:r>
              <a:rPr lang="en-US" err="1"/>
              <a:t>subisce</a:t>
            </a:r>
            <a:r>
              <a:rPr lang="en-US"/>
              <a:t> lo </a:t>
            </a:r>
            <a:r>
              <a:rPr lang="en-US" err="1"/>
              <a:t>sbilanciamento</a:t>
            </a:r>
            <a:r>
              <a:rPr lang="en-US"/>
              <a:t> e </a:t>
            </a:r>
            <a:r>
              <a:rPr lang="en-US" err="1"/>
              <a:t>quindi</a:t>
            </a:r>
            <a:r>
              <a:rPr lang="en-US"/>
              <a:t> le performance </a:t>
            </a:r>
            <a:r>
              <a:rPr lang="en-US" err="1"/>
              <a:t>sono</a:t>
            </a:r>
            <a:r>
              <a:rPr lang="en-US"/>
              <a:t> </a:t>
            </a:r>
            <a:r>
              <a:rPr lang="en-US" err="1"/>
              <a:t>rimaste</a:t>
            </a:r>
            <a:r>
              <a:rPr lang="en-US"/>
              <a:t> </a:t>
            </a:r>
            <a:r>
              <a:rPr lang="en-US" err="1"/>
              <a:t>pressoche</a:t>
            </a:r>
            <a:r>
              <a:rPr lang="en-US"/>
              <a:t> le </a:t>
            </a:r>
            <a:r>
              <a:rPr lang="en-US" err="1"/>
              <a:t>stesse</a:t>
            </a:r>
            <a:endParaRPr lang="en-US"/>
          </a:p>
        </p:txBody>
      </p:sp>
    </p:spTree>
    <p:extLst>
      <p:ext uri="{BB962C8B-B14F-4D97-AF65-F5344CB8AC3E}">
        <p14:creationId xmlns:p14="http://schemas.microsoft.com/office/powerpoint/2010/main" val="4276467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704715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Qua </a:t>
            </a:r>
            <a:r>
              <a:rPr lang="en-US" err="1"/>
              <a:t>diciamo</a:t>
            </a:r>
            <a:r>
              <a:rPr lang="en-US"/>
              <a:t> </a:t>
            </a:r>
            <a:r>
              <a:rPr lang="en-US" err="1"/>
              <a:t>miglioramento</a:t>
            </a:r>
            <a:r>
              <a:rPr lang="en-US"/>
              <a:t> </a:t>
            </a:r>
            <a:r>
              <a:rPr lang="en-US" err="1"/>
              <a:t>delle</a:t>
            </a:r>
            <a:r>
              <a:rPr lang="en-US"/>
              <a:t> performance, </a:t>
            </a:r>
            <a:r>
              <a:rPr lang="en-US" err="1"/>
              <a:t>sia</a:t>
            </a:r>
            <a:r>
              <a:rPr lang="en-US"/>
              <a:t> per </a:t>
            </a:r>
            <a:r>
              <a:rPr lang="en-US" err="1"/>
              <a:t>rfc</a:t>
            </a:r>
            <a:r>
              <a:rPr lang="en-US"/>
              <a:t> (</a:t>
            </a:r>
            <a:r>
              <a:rPr lang="en-US" err="1"/>
              <a:t>albero</a:t>
            </a:r>
            <a:r>
              <a:rPr lang="en-US"/>
              <a:t>) e non </a:t>
            </a:r>
            <a:r>
              <a:rPr lang="en-US" err="1"/>
              <a:t>cambiano</a:t>
            </a:r>
            <a:r>
              <a:rPr lang="en-US"/>
              <a:t> di </a:t>
            </a:r>
            <a:r>
              <a:rPr lang="en-US" err="1"/>
              <a:t>moltissimo</a:t>
            </a:r>
            <a:r>
              <a:rPr lang="en-US"/>
              <a:t> con </a:t>
            </a:r>
            <a:r>
              <a:rPr lang="en-US" err="1"/>
              <a:t>svm</a:t>
            </a:r>
            <a:endParaRPr lang="en-US"/>
          </a:p>
        </p:txBody>
      </p:sp>
    </p:spTree>
    <p:extLst>
      <p:ext uri="{BB962C8B-B14F-4D97-AF65-F5344CB8AC3E}">
        <p14:creationId xmlns:p14="http://schemas.microsoft.com/office/powerpoint/2010/main" val="3596222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27853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a:t>Il dataset disponibile è parte del RNA-</a:t>
            </a:r>
            <a:r>
              <a:rPr lang="it-IT" err="1"/>
              <a:t>Seq</a:t>
            </a:r>
            <a:r>
              <a:rPr lang="it-IT"/>
              <a:t> PANCAN dataset che contiene un’estrazione random delle espressioni geniche di </a:t>
            </a:r>
            <a:r>
              <a:rPr lang="it-IT" err="1"/>
              <a:t>patienti</a:t>
            </a:r>
            <a:r>
              <a:rPr lang="it-IT"/>
              <a:t> aventi 5 differenti tipi di tumori. Il dataset è composta da 801 campioni (</a:t>
            </a:r>
            <a:r>
              <a:rPr lang="it-IT" err="1"/>
              <a:t>row-wise</a:t>
            </a:r>
            <a:r>
              <a:rPr lang="it-IT"/>
              <a:t>) con 20531 features che sono i livelli di espressione genica misurati</a:t>
            </a:r>
          </a:p>
          <a:p>
            <a:r>
              <a:rPr lang="it-IT"/>
              <a:t>The dataset </a:t>
            </a:r>
            <a:r>
              <a:rPr lang="it-IT" err="1"/>
              <a:t>is</a:t>
            </a:r>
            <a:r>
              <a:rPr lang="it-IT"/>
              <a:t> </a:t>
            </a:r>
            <a:r>
              <a:rPr lang="it-IT" err="1"/>
              <a:t>unbalanced</a:t>
            </a:r>
            <a:r>
              <a:rPr lang="it-IT"/>
              <a:t> in </a:t>
            </a:r>
            <a:r>
              <a:rPr lang="it-IT" err="1"/>
              <a:t>particular</a:t>
            </a:r>
            <a:r>
              <a:rPr lang="it-IT"/>
              <a:t> the BRCA class </a:t>
            </a:r>
            <a:r>
              <a:rPr lang="it-IT" err="1"/>
              <a:t>is</a:t>
            </a:r>
            <a:r>
              <a:rPr lang="it-IT"/>
              <a:t> the </a:t>
            </a:r>
            <a:r>
              <a:rPr lang="it-IT" err="1"/>
              <a:t>most</a:t>
            </a:r>
            <a:r>
              <a:rPr lang="it-IT"/>
              <a:t> </a:t>
            </a:r>
            <a:r>
              <a:rPr lang="it-IT" err="1"/>
              <a:t>representative</a:t>
            </a:r>
            <a:r>
              <a:rPr lang="it-IT"/>
              <a:t> </a:t>
            </a:r>
            <a:r>
              <a:rPr lang="it-IT" err="1"/>
              <a:t>while</a:t>
            </a:r>
            <a:r>
              <a:rPr lang="it-IT"/>
              <a:t> the COAD one </a:t>
            </a:r>
            <a:r>
              <a:rPr lang="it-IT" err="1"/>
              <a:t>is</a:t>
            </a:r>
            <a:r>
              <a:rPr lang="it-IT"/>
              <a:t> the </a:t>
            </a:r>
            <a:r>
              <a:rPr lang="it-IT" err="1"/>
              <a:t>less</a:t>
            </a:r>
            <a:r>
              <a:rPr lang="it-IT"/>
              <a:t> </a:t>
            </a:r>
            <a:r>
              <a:rPr lang="it-IT" err="1"/>
              <a:t>representative</a:t>
            </a:r>
            <a:endParaRPr lang="it-IT"/>
          </a:p>
          <a:p>
            <a:r>
              <a:rPr lang="it-IT" b="0" i="0">
                <a:solidFill>
                  <a:srgbClr val="292929"/>
                </a:solidFill>
                <a:effectLst/>
                <a:latin typeface="sohne"/>
              </a:rPr>
              <a:t>BRCA — </a:t>
            </a:r>
            <a:r>
              <a:rPr lang="it-IT" b="0" i="0" err="1">
                <a:solidFill>
                  <a:srgbClr val="292929"/>
                </a:solidFill>
                <a:effectLst/>
                <a:latin typeface="sohne"/>
              </a:rPr>
              <a:t>Breast</a:t>
            </a:r>
            <a:r>
              <a:rPr lang="it-IT" b="0" i="0">
                <a:solidFill>
                  <a:srgbClr val="292929"/>
                </a:solidFill>
                <a:effectLst/>
                <a:latin typeface="sohne"/>
              </a:rPr>
              <a:t> invasive carcinoma, KIRC — </a:t>
            </a:r>
            <a:r>
              <a:rPr lang="it-IT" b="0" i="0" err="1">
                <a:solidFill>
                  <a:srgbClr val="292929"/>
                </a:solidFill>
                <a:effectLst/>
                <a:latin typeface="sohne"/>
              </a:rPr>
              <a:t>Kidney</a:t>
            </a:r>
            <a:r>
              <a:rPr lang="it-IT" b="0" i="0">
                <a:solidFill>
                  <a:srgbClr val="292929"/>
                </a:solidFill>
                <a:effectLst/>
                <a:latin typeface="sohne"/>
              </a:rPr>
              <a:t> </a:t>
            </a:r>
            <a:r>
              <a:rPr lang="it-IT" b="0" i="0" err="1">
                <a:solidFill>
                  <a:srgbClr val="292929"/>
                </a:solidFill>
                <a:effectLst/>
                <a:latin typeface="sohne"/>
              </a:rPr>
              <a:t>renal</a:t>
            </a:r>
            <a:r>
              <a:rPr lang="it-IT" b="0" i="0">
                <a:solidFill>
                  <a:srgbClr val="292929"/>
                </a:solidFill>
                <a:effectLst/>
                <a:latin typeface="sohne"/>
              </a:rPr>
              <a:t> clear </a:t>
            </a:r>
            <a:r>
              <a:rPr lang="it-IT" b="0" i="0" err="1">
                <a:solidFill>
                  <a:srgbClr val="292929"/>
                </a:solidFill>
                <a:effectLst/>
                <a:latin typeface="sohne"/>
              </a:rPr>
              <a:t>cell</a:t>
            </a:r>
            <a:r>
              <a:rPr lang="it-IT" b="0" i="0">
                <a:solidFill>
                  <a:srgbClr val="292929"/>
                </a:solidFill>
                <a:effectLst/>
                <a:latin typeface="sohne"/>
              </a:rPr>
              <a:t> carcinoma, COAD — Colon adenocarcinoma, LUAD — </a:t>
            </a:r>
            <a:r>
              <a:rPr lang="it-IT" b="0" i="0" err="1">
                <a:solidFill>
                  <a:srgbClr val="292929"/>
                </a:solidFill>
                <a:effectLst/>
                <a:latin typeface="sohne"/>
              </a:rPr>
              <a:t>Lung</a:t>
            </a:r>
            <a:r>
              <a:rPr lang="it-IT" b="0" i="0">
                <a:solidFill>
                  <a:srgbClr val="292929"/>
                </a:solidFill>
                <a:effectLst/>
                <a:latin typeface="sohne"/>
              </a:rPr>
              <a:t> adenocarcinoma and PRAD — Prostate adenocarcinoma. </a:t>
            </a:r>
            <a:endParaRPr lang="it-IT"/>
          </a:p>
        </p:txBody>
      </p:sp>
    </p:spTree>
    <p:extLst>
      <p:ext uri="{BB962C8B-B14F-4D97-AF65-F5344CB8AC3E}">
        <p14:creationId xmlns:p14="http://schemas.microsoft.com/office/powerpoint/2010/main" val="324164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95122841b2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95122841b2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232629"/>
                </a:solidFill>
                <a:effectLst/>
                <a:latin typeface="-apple-system"/>
              </a:rPr>
              <a:t>It depends on what you exactly need for your use-case, but if you remove outliers after standardizing, the resulting data won't be standardized anymore </a:t>
            </a:r>
            <a:endParaRPr/>
          </a:p>
        </p:txBody>
      </p:sp>
    </p:spTree>
    <p:extLst>
      <p:ext uri="{BB962C8B-B14F-4D97-AF65-F5344CB8AC3E}">
        <p14:creationId xmlns:p14="http://schemas.microsoft.com/office/powerpoint/2010/main" val="2391554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err="1">
                <a:solidFill>
                  <a:srgbClr val="212529"/>
                </a:solidFill>
                <a:effectLst/>
                <a:latin typeface="-apple-system"/>
              </a:rPr>
              <a:t>Gli</a:t>
            </a:r>
            <a:r>
              <a:rPr lang="en-US" sz="1100" b="0" i="0">
                <a:solidFill>
                  <a:srgbClr val="212529"/>
                </a:solidFill>
                <a:effectLst/>
                <a:latin typeface="-apple-system"/>
              </a:rPr>
              <a:t> outliers </a:t>
            </a:r>
            <a:r>
              <a:rPr lang="en-US" sz="1100" b="0" i="0" err="1">
                <a:solidFill>
                  <a:srgbClr val="212529"/>
                </a:solidFill>
                <a:effectLst/>
                <a:latin typeface="-apple-system"/>
              </a:rPr>
              <a:t>sono</a:t>
            </a:r>
            <a:r>
              <a:rPr lang="en-US" sz="1100" b="0" i="0">
                <a:solidFill>
                  <a:srgbClr val="212529"/>
                </a:solidFill>
                <a:effectLst/>
                <a:latin typeface="-apple-system"/>
              </a:rPr>
              <a:t> </a:t>
            </a:r>
            <a:r>
              <a:rPr lang="en-US" sz="1100" b="0" i="0" err="1">
                <a:solidFill>
                  <a:srgbClr val="212529"/>
                </a:solidFill>
                <a:effectLst/>
                <a:latin typeface="-apple-system"/>
              </a:rPr>
              <a:t>identificati</a:t>
            </a:r>
            <a:r>
              <a:rPr lang="en-US" sz="1100" b="0" i="0">
                <a:solidFill>
                  <a:srgbClr val="212529"/>
                </a:solidFill>
                <a:effectLst/>
                <a:latin typeface="-apple-system"/>
              </a:rPr>
              <a:t> </a:t>
            </a:r>
            <a:r>
              <a:rPr lang="en-US" sz="1100" b="0" i="0" err="1">
                <a:solidFill>
                  <a:srgbClr val="212529"/>
                </a:solidFill>
                <a:effectLst/>
                <a:latin typeface="-apple-system"/>
              </a:rPr>
              <a:t>usando</a:t>
            </a:r>
            <a:r>
              <a:rPr lang="en-US" sz="1100" b="0" i="0">
                <a:solidFill>
                  <a:srgbClr val="212529"/>
                </a:solidFill>
                <a:effectLst/>
                <a:latin typeface="-apple-system"/>
              </a:rPr>
              <a:t> il Local </a:t>
            </a:r>
            <a:r>
              <a:rPr lang="en-US" sz="1100" b="0" i="0" err="1">
                <a:solidFill>
                  <a:srgbClr val="212529"/>
                </a:solidFill>
                <a:effectLst/>
                <a:latin typeface="-apple-system"/>
              </a:rPr>
              <a:t>Oulier</a:t>
            </a:r>
            <a:r>
              <a:rPr lang="en-US" sz="1100" b="0" i="0">
                <a:solidFill>
                  <a:srgbClr val="212529"/>
                </a:solidFill>
                <a:effectLst/>
                <a:latin typeface="-apple-system"/>
              </a:rPr>
              <a:t> Factor, un </a:t>
            </a:r>
            <a:r>
              <a:rPr lang="en-US" sz="1100" b="0" i="0" err="1">
                <a:solidFill>
                  <a:srgbClr val="212529"/>
                </a:solidFill>
                <a:effectLst/>
                <a:latin typeface="-apple-system"/>
              </a:rPr>
              <a:t>approccio</a:t>
            </a:r>
            <a:r>
              <a:rPr lang="en-US" sz="1100" b="0" i="0">
                <a:solidFill>
                  <a:srgbClr val="212529"/>
                </a:solidFill>
                <a:effectLst/>
                <a:latin typeface="-apple-system"/>
              </a:rPr>
              <a:t> non </a:t>
            </a:r>
            <a:r>
              <a:rPr lang="en-US" sz="1100" b="0" i="0" err="1">
                <a:solidFill>
                  <a:srgbClr val="212529"/>
                </a:solidFill>
                <a:effectLst/>
                <a:latin typeface="-apple-system"/>
              </a:rPr>
              <a:t>supervisionato</a:t>
            </a:r>
            <a:r>
              <a:rPr lang="en-US" sz="1100" b="0" i="0">
                <a:solidFill>
                  <a:srgbClr val="212529"/>
                </a:solidFill>
                <a:effectLst/>
                <a:latin typeface="-apple-system"/>
              </a:rPr>
              <a:t> di Outlier Detection.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err="1">
                <a:solidFill>
                  <a:srgbClr val="212529"/>
                </a:solidFill>
                <a:effectLst/>
                <a:latin typeface="-apple-system"/>
              </a:rPr>
              <a:t>L’algoritmo</a:t>
            </a:r>
            <a:r>
              <a:rPr lang="en-US" sz="1100" b="0" i="0">
                <a:solidFill>
                  <a:srgbClr val="212529"/>
                </a:solidFill>
                <a:effectLst/>
                <a:latin typeface="-apple-system"/>
              </a:rPr>
              <a:t> </a:t>
            </a:r>
            <a:r>
              <a:rPr lang="en-US" sz="1100" b="0" i="0" err="1">
                <a:solidFill>
                  <a:srgbClr val="212529"/>
                </a:solidFill>
                <a:effectLst/>
                <a:latin typeface="-apple-system"/>
              </a:rPr>
              <a:t>calcola</a:t>
            </a:r>
            <a:r>
              <a:rPr lang="en-US" sz="1100" b="0" i="0">
                <a:solidFill>
                  <a:srgbClr val="212529"/>
                </a:solidFill>
                <a:effectLst/>
                <a:latin typeface="-apple-system"/>
              </a:rPr>
              <a:t> il Local Outlier Factor di </a:t>
            </a:r>
            <a:r>
              <a:rPr lang="en-US" sz="1100" b="0" i="0" err="1">
                <a:solidFill>
                  <a:srgbClr val="212529"/>
                </a:solidFill>
                <a:effectLst/>
                <a:latin typeface="-apple-system"/>
              </a:rPr>
              <a:t>ogni</a:t>
            </a:r>
            <a:r>
              <a:rPr lang="en-US" sz="1100" b="0" i="0">
                <a:solidFill>
                  <a:srgbClr val="212529"/>
                </a:solidFill>
                <a:effectLst/>
                <a:latin typeface="-apple-system"/>
              </a:rPr>
              <a:t> </a:t>
            </a:r>
            <a:r>
              <a:rPr lang="en-US" sz="1100" b="0" i="0" err="1">
                <a:solidFill>
                  <a:srgbClr val="212529"/>
                </a:solidFill>
                <a:effectLst/>
                <a:latin typeface="-apple-system"/>
              </a:rPr>
              <a:t>campione</a:t>
            </a:r>
            <a:r>
              <a:rPr lang="en-US" sz="1100" b="0" i="0">
                <a:solidFill>
                  <a:srgbClr val="212529"/>
                </a:solidFill>
                <a:effectLst/>
                <a:latin typeface="-apple-system"/>
              </a:rPr>
              <a:t> </a:t>
            </a:r>
            <a:r>
              <a:rPr lang="en-US" sz="1100" b="0" i="0" err="1">
                <a:solidFill>
                  <a:srgbClr val="212529"/>
                </a:solidFill>
                <a:effectLst/>
                <a:latin typeface="-apple-system"/>
              </a:rPr>
              <a:t>che</a:t>
            </a:r>
            <a:r>
              <a:rPr lang="en-US" sz="1100" b="0" i="0">
                <a:solidFill>
                  <a:srgbClr val="212529"/>
                </a:solidFill>
                <a:effectLst/>
                <a:latin typeface="-apple-system"/>
              </a:rPr>
              <a:t> </a:t>
            </a:r>
            <a:r>
              <a:rPr lang="en-US" sz="1100" b="0" i="0" err="1">
                <a:solidFill>
                  <a:srgbClr val="212529"/>
                </a:solidFill>
                <a:effectLst/>
                <a:latin typeface="-apple-system"/>
              </a:rPr>
              <a:t>misura</a:t>
            </a:r>
            <a:r>
              <a:rPr lang="en-US" sz="1100" b="0" i="0">
                <a:solidFill>
                  <a:srgbClr val="212529"/>
                </a:solidFill>
                <a:effectLst/>
                <a:latin typeface="-apple-system"/>
              </a:rPr>
              <a:t> la </a:t>
            </a:r>
            <a:r>
              <a:rPr lang="en-US" sz="1100" b="0" i="0" err="1">
                <a:solidFill>
                  <a:srgbClr val="212529"/>
                </a:solidFill>
                <a:effectLst/>
                <a:latin typeface="-apple-system"/>
              </a:rPr>
              <a:t>deviazione</a:t>
            </a:r>
            <a:r>
              <a:rPr lang="en-US" sz="1100" b="0" i="0">
                <a:solidFill>
                  <a:srgbClr val="212529"/>
                </a:solidFill>
                <a:effectLst/>
                <a:latin typeface="-apple-system"/>
              </a:rPr>
              <a:t> locale </a:t>
            </a:r>
            <a:r>
              <a:rPr lang="en-US" sz="1100" b="0" i="0" err="1">
                <a:solidFill>
                  <a:srgbClr val="212529"/>
                </a:solidFill>
                <a:effectLst/>
                <a:latin typeface="-apple-system"/>
              </a:rPr>
              <a:t>della</a:t>
            </a:r>
            <a:r>
              <a:rPr lang="en-US" sz="1100" b="0" i="0">
                <a:solidFill>
                  <a:srgbClr val="212529"/>
                </a:solidFill>
                <a:effectLst/>
                <a:latin typeface="-apple-system"/>
              </a:rPr>
              <a:t> </a:t>
            </a:r>
            <a:r>
              <a:rPr lang="en-US" sz="1100" b="0" i="0" err="1">
                <a:solidFill>
                  <a:srgbClr val="212529"/>
                </a:solidFill>
                <a:effectLst/>
                <a:latin typeface="-apple-system"/>
              </a:rPr>
              <a:t>densità</a:t>
            </a:r>
            <a:r>
              <a:rPr lang="en-US" sz="1100" b="0" i="0">
                <a:solidFill>
                  <a:srgbClr val="212529"/>
                </a:solidFill>
                <a:effectLst/>
                <a:latin typeface="-apple-system"/>
              </a:rPr>
              <a:t> di un </a:t>
            </a:r>
            <a:r>
              <a:rPr lang="en-US" sz="1100" b="0" i="0" err="1">
                <a:solidFill>
                  <a:srgbClr val="212529"/>
                </a:solidFill>
                <a:effectLst/>
                <a:latin typeface="-apple-system"/>
              </a:rPr>
              <a:t>campione</a:t>
            </a:r>
            <a:r>
              <a:rPr lang="en-US" sz="1100" b="0" i="0">
                <a:solidFill>
                  <a:srgbClr val="212529"/>
                </a:solidFill>
                <a:effectLst/>
                <a:latin typeface="-apple-system"/>
              </a:rPr>
              <a:t> rispetto ai </a:t>
            </a:r>
            <a:r>
              <a:rPr lang="en-US" sz="1100" b="0" i="0" err="1">
                <a:solidFill>
                  <a:srgbClr val="212529"/>
                </a:solidFill>
                <a:effectLst/>
                <a:latin typeface="-apple-system"/>
              </a:rPr>
              <a:t>suoi</a:t>
            </a:r>
            <a:r>
              <a:rPr lang="en-US" sz="1100" b="0" i="0">
                <a:solidFill>
                  <a:srgbClr val="212529"/>
                </a:solidFill>
                <a:effectLst/>
                <a:latin typeface="-apple-system"/>
              </a:rPr>
              <a:t> </a:t>
            </a:r>
            <a:r>
              <a:rPr lang="en-US" sz="1100" b="0" i="0" err="1">
                <a:solidFill>
                  <a:srgbClr val="212529"/>
                </a:solidFill>
                <a:effectLst/>
                <a:latin typeface="-apple-system"/>
              </a:rPr>
              <a:t>vicini</a:t>
            </a:r>
            <a:r>
              <a:rPr lang="en-US" sz="1100" b="0" i="0">
                <a:solidFill>
                  <a:srgbClr val="212529"/>
                </a:solidFill>
                <a:effectLst/>
                <a:latin typeface="-apple-system"/>
              </a:rPr>
              <a:t>. Si </a:t>
            </a:r>
            <a:r>
              <a:rPr lang="en-US" sz="1100" b="0" i="0" err="1">
                <a:solidFill>
                  <a:srgbClr val="212529"/>
                </a:solidFill>
                <a:effectLst/>
                <a:latin typeface="-apple-system"/>
              </a:rPr>
              <a:t>parla</a:t>
            </a:r>
            <a:r>
              <a:rPr lang="en-US" sz="1100" b="0" i="0">
                <a:solidFill>
                  <a:srgbClr val="212529"/>
                </a:solidFill>
                <a:effectLst/>
                <a:latin typeface="-apple-system"/>
              </a:rPr>
              <a:t> di uno local factor in </a:t>
            </a:r>
            <a:r>
              <a:rPr lang="en-US" sz="1100" b="0" i="0" err="1">
                <a:solidFill>
                  <a:srgbClr val="212529"/>
                </a:solidFill>
                <a:effectLst/>
                <a:latin typeface="-apple-system"/>
              </a:rPr>
              <a:t>quanto</a:t>
            </a:r>
            <a:r>
              <a:rPr lang="en-US" sz="1100" b="0" i="0">
                <a:solidFill>
                  <a:srgbClr val="212529"/>
                </a:solidFill>
                <a:effectLst/>
                <a:latin typeface="-apple-system"/>
              </a:rPr>
              <a:t> </a:t>
            </a:r>
            <a:r>
              <a:rPr lang="en-US" sz="1100" b="0" i="0" err="1">
                <a:solidFill>
                  <a:srgbClr val="212529"/>
                </a:solidFill>
                <a:effectLst/>
                <a:latin typeface="-apple-system"/>
              </a:rPr>
              <a:t>dipende</a:t>
            </a:r>
            <a:r>
              <a:rPr lang="en-US" sz="1100" b="0" i="0">
                <a:solidFill>
                  <a:srgbClr val="212529"/>
                </a:solidFill>
                <a:effectLst/>
                <a:latin typeface="-apple-system"/>
              </a:rPr>
              <a:t> da </a:t>
            </a:r>
            <a:r>
              <a:rPr lang="en-US" sz="1100" b="0" i="0" err="1">
                <a:solidFill>
                  <a:srgbClr val="212529"/>
                </a:solidFill>
                <a:effectLst/>
                <a:latin typeface="-apple-system"/>
              </a:rPr>
              <a:t>quando</a:t>
            </a:r>
            <a:r>
              <a:rPr lang="en-US" sz="1100" b="0" i="0">
                <a:solidFill>
                  <a:srgbClr val="212529"/>
                </a:solidFill>
                <a:effectLst/>
                <a:latin typeface="-apple-system"/>
              </a:rPr>
              <a:t> </a:t>
            </a:r>
            <a:r>
              <a:rPr lang="en-US" sz="1100" b="0" i="0" err="1">
                <a:solidFill>
                  <a:srgbClr val="212529"/>
                </a:solidFill>
                <a:effectLst/>
                <a:latin typeface="-apple-system"/>
              </a:rPr>
              <a:t>l’oggetto</a:t>
            </a:r>
            <a:r>
              <a:rPr lang="en-US" sz="1100" b="0" i="0">
                <a:solidFill>
                  <a:srgbClr val="212529"/>
                </a:solidFill>
                <a:effectLst/>
                <a:latin typeface="-apple-system"/>
              </a:rPr>
              <a:t> è </a:t>
            </a:r>
            <a:r>
              <a:rPr lang="en-US" sz="1100" b="0" i="0" err="1">
                <a:solidFill>
                  <a:srgbClr val="212529"/>
                </a:solidFill>
                <a:effectLst/>
                <a:latin typeface="-apple-system"/>
              </a:rPr>
              <a:t>isolato</a:t>
            </a:r>
            <a:r>
              <a:rPr lang="en-US" sz="1100" b="0" i="0">
                <a:solidFill>
                  <a:srgbClr val="212529"/>
                </a:solidFill>
                <a:effectLst/>
                <a:latin typeface="-apple-system"/>
              </a:rPr>
              <a:t> rispetto al </a:t>
            </a:r>
            <a:r>
              <a:rPr lang="en-US" sz="1100" b="0" i="0" err="1">
                <a:solidFill>
                  <a:srgbClr val="212529"/>
                </a:solidFill>
                <a:effectLst/>
                <a:latin typeface="-apple-system"/>
              </a:rPr>
              <a:t>suo</a:t>
            </a:r>
            <a:r>
              <a:rPr lang="en-US" sz="1100" b="0" i="0">
                <a:solidFill>
                  <a:srgbClr val="212529"/>
                </a:solidFill>
                <a:effectLst/>
                <a:latin typeface="-apple-system"/>
              </a:rPr>
              <a:t> </a:t>
            </a:r>
            <a:r>
              <a:rPr lang="en-US" sz="1100" b="0" i="0" err="1">
                <a:solidFill>
                  <a:srgbClr val="212529"/>
                </a:solidFill>
                <a:effectLst/>
                <a:latin typeface="-apple-system"/>
              </a:rPr>
              <a:t>vicinato</a:t>
            </a:r>
            <a:r>
              <a:rPr lang="en-US" sz="1100" b="0" i="0">
                <a:solidFill>
                  <a:srgbClr val="212529"/>
                </a:solidFill>
                <a:effectLst/>
                <a:latin typeface="-apple-system"/>
              </a:rPr>
              <a:t>. It uses Euclidean distance to estimate the local density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a:solidFill>
                  <a:srgbClr val="212529"/>
                </a:solidFill>
                <a:effectLst/>
                <a:latin typeface="-apple-system"/>
              </a:rPr>
              <a:t>By comparing the local density of a sample to the local densities of its neighbors, one can identify samples that have a substantially lower density than their neighbors.  </a:t>
            </a:r>
            <a:r>
              <a:rPr lang="en-US" sz="1100" b="0" i="0" err="1">
                <a:solidFill>
                  <a:srgbClr val="212529"/>
                </a:solidFill>
                <a:effectLst/>
                <a:latin typeface="-apple-system"/>
              </a:rPr>
              <a:t>Questi</a:t>
            </a:r>
            <a:r>
              <a:rPr lang="en-US" sz="1100" b="0" i="0">
                <a:solidFill>
                  <a:srgbClr val="212529"/>
                </a:solidFill>
                <a:effectLst/>
                <a:latin typeface="-apple-system"/>
              </a:rPr>
              <a:t> </a:t>
            </a:r>
            <a:r>
              <a:rPr lang="en-US" sz="1100" b="0" i="0" err="1">
                <a:solidFill>
                  <a:srgbClr val="212529"/>
                </a:solidFill>
                <a:effectLst/>
                <a:latin typeface="-apple-system"/>
              </a:rPr>
              <a:t>sono</a:t>
            </a:r>
            <a:r>
              <a:rPr lang="en-US" sz="1100" b="0" i="0">
                <a:solidFill>
                  <a:srgbClr val="212529"/>
                </a:solidFill>
                <a:effectLst/>
                <a:latin typeface="-apple-system"/>
              </a:rPr>
              <a:t> </a:t>
            </a:r>
            <a:r>
              <a:rPr lang="en-US" sz="1100" b="0" i="0" err="1">
                <a:solidFill>
                  <a:srgbClr val="212529"/>
                </a:solidFill>
                <a:effectLst/>
                <a:latin typeface="-apple-system"/>
              </a:rPr>
              <a:t>gli</a:t>
            </a:r>
            <a:r>
              <a:rPr lang="en-US" sz="1100" b="0" i="0">
                <a:solidFill>
                  <a:srgbClr val="212529"/>
                </a:solidFill>
                <a:effectLst/>
                <a:latin typeface="-apple-system"/>
              </a:rPr>
              <a:t> outliers.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err="1">
                <a:solidFill>
                  <a:srgbClr val="212529"/>
                </a:solidFill>
                <a:effectLst/>
                <a:latin typeface="-apple-system"/>
              </a:rPr>
              <a:t>Abbiamo</a:t>
            </a:r>
            <a:r>
              <a:rPr lang="en-US" sz="1100" b="0" i="0">
                <a:solidFill>
                  <a:srgbClr val="212529"/>
                </a:solidFill>
                <a:effectLst/>
                <a:latin typeface="-apple-system"/>
              </a:rPr>
              <a:t> </a:t>
            </a:r>
            <a:r>
              <a:rPr lang="en-US" sz="1100" b="0" i="0" err="1">
                <a:solidFill>
                  <a:srgbClr val="212529"/>
                </a:solidFill>
                <a:effectLst/>
                <a:latin typeface="-apple-system"/>
              </a:rPr>
              <a:t>scelto</a:t>
            </a:r>
            <a:r>
              <a:rPr lang="en-US" sz="1100" b="0" i="0">
                <a:solidFill>
                  <a:srgbClr val="212529"/>
                </a:solidFill>
                <a:effectLst/>
                <a:latin typeface="-apple-system"/>
              </a:rPr>
              <a:t> di </a:t>
            </a:r>
            <a:r>
              <a:rPr lang="en-US" sz="1100" b="0" i="0" err="1">
                <a:solidFill>
                  <a:srgbClr val="212529"/>
                </a:solidFill>
                <a:effectLst/>
                <a:latin typeface="-apple-system"/>
              </a:rPr>
              <a:t>usare</a:t>
            </a:r>
            <a:r>
              <a:rPr lang="en-US" sz="1100" b="0" i="0">
                <a:solidFill>
                  <a:srgbClr val="212529"/>
                </a:solidFill>
                <a:effectLst/>
                <a:latin typeface="-apple-system"/>
              </a:rPr>
              <a:t> il </a:t>
            </a:r>
            <a:r>
              <a:rPr lang="en-US" sz="1100" b="0" i="0" err="1">
                <a:solidFill>
                  <a:srgbClr val="212529"/>
                </a:solidFill>
                <a:effectLst/>
                <a:latin typeface="-apple-system"/>
              </a:rPr>
              <a:t>valore</a:t>
            </a:r>
            <a:r>
              <a:rPr lang="en-US" sz="1100" b="0" i="0">
                <a:solidFill>
                  <a:srgbClr val="212529"/>
                </a:solidFill>
                <a:effectLst/>
                <a:latin typeface="-apple-system"/>
              </a:rPr>
              <a:t> standard per il </a:t>
            </a:r>
            <a:r>
              <a:rPr lang="en-US" sz="1100" b="0" i="0" err="1">
                <a:solidFill>
                  <a:srgbClr val="212529"/>
                </a:solidFill>
                <a:effectLst/>
                <a:latin typeface="-apple-system"/>
              </a:rPr>
              <a:t>numero</a:t>
            </a:r>
            <a:r>
              <a:rPr lang="en-US" sz="1100" b="0" i="0">
                <a:solidFill>
                  <a:srgbClr val="212529"/>
                </a:solidFill>
                <a:effectLst/>
                <a:latin typeface="-apple-system"/>
              </a:rPr>
              <a:t> di </a:t>
            </a:r>
            <a:r>
              <a:rPr lang="en-US" sz="1100" b="0" i="0" err="1">
                <a:solidFill>
                  <a:srgbClr val="212529"/>
                </a:solidFill>
                <a:effectLst/>
                <a:latin typeface="-apple-system"/>
              </a:rPr>
              <a:t>vicini</a:t>
            </a:r>
            <a:r>
              <a:rPr lang="en-US" sz="1100" b="0" i="0">
                <a:solidFill>
                  <a:srgbClr val="212529"/>
                </a:solidFill>
                <a:effectLst/>
                <a:latin typeface="-apple-system"/>
              </a:rPr>
              <a:t> </a:t>
            </a:r>
          </a:p>
        </p:txBody>
      </p:sp>
    </p:spTree>
    <p:extLst>
      <p:ext uri="{BB962C8B-B14F-4D97-AF65-F5344CB8AC3E}">
        <p14:creationId xmlns:p14="http://schemas.microsoft.com/office/powerpoint/2010/main" val="2836328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err="1">
                <a:solidFill>
                  <a:srgbClr val="212529"/>
                </a:solidFill>
                <a:effectLst/>
                <a:latin typeface="-apple-system"/>
              </a:rPr>
              <a:t>Questo</a:t>
            </a:r>
            <a:r>
              <a:rPr lang="en-US" sz="1100" b="0" i="0">
                <a:solidFill>
                  <a:srgbClr val="212529"/>
                </a:solidFill>
                <a:effectLst/>
                <a:latin typeface="-apple-system"/>
              </a:rPr>
              <a:t> </a:t>
            </a:r>
            <a:r>
              <a:rPr lang="en-US" sz="1100" b="0" i="0" err="1">
                <a:solidFill>
                  <a:srgbClr val="212529"/>
                </a:solidFill>
                <a:effectLst/>
                <a:latin typeface="-apple-system"/>
              </a:rPr>
              <a:t>approccio</a:t>
            </a:r>
            <a:r>
              <a:rPr lang="en-US" sz="1100" b="0" i="0">
                <a:solidFill>
                  <a:srgbClr val="212529"/>
                </a:solidFill>
                <a:effectLst/>
                <a:latin typeface="-apple-system"/>
              </a:rPr>
              <a:t> </a:t>
            </a:r>
            <a:r>
              <a:rPr lang="en-US" sz="1100" b="0" i="0" err="1">
                <a:solidFill>
                  <a:srgbClr val="212529"/>
                </a:solidFill>
                <a:effectLst/>
                <a:latin typeface="-apple-system"/>
              </a:rPr>
              <a:t>rimuove</a:t>
            </a:r>
            <a:r>
              <a:rPr lang="en-US" sz="1100" b="0" i="0">
                <a:solidFill>
                  <a:srgbClr val="212529"/>
                </a:solidFill>
                <a:effectLst/>
                <a:latin typeface="-apple-system"/>
              </a:rPr>
              <a:t> 6 outliers: 4 da </a:t>
            </a:r>
            <a:r>
              <a:rPr lang="en-US" sz="1100" b="0" i="0" err="1">
                <a:solidFill>
                  <a:srgbClr val="212529"/>
                </a:solidFill>
                <a:effectLst/>
                <a:latin typeface="-apple-system"/>
              </a:rPr>
              <a:t>kirck</a:t>
            </a:r>
            <a:r>
              <a:rPr lang="en-US" sz="1100" b="0" i="0">
                <a:solidFill>
                  <a:srgbClr val="212529"/>
                </a:solidFill>
                <a:effectLst/>
                <a:latin typeface="-apple-system"/>
              </a:rPr>
              <a:t> e 2 da prad</a:t>
            </a:r>
          </a:p>
          <a:p>
            <a:endParaRPr lang="en-US"/>
          </a:p>
        </p:txBody>
      </p:sp>
    </p:spTree>
    <p:extLst>
      <p:ext uri="{BB962C8B-B14F-4D97-AF65-F5344CB8AC3E}">
        <p14:creationId xmlns:p14="http://schemas.microsoft.com/office/powerpoint/2010/main" val="3358351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84214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95122841b2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95122841b2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No </a:t>
            </a:r>
            <a:r>
              <a:rPr lang="it-IT" err="1"/>
              <a:t>remove</a:t>
            </a:r>
            <a:r>
              <a:rPr lang="it-IT"/>
              <a:t> </a:t>
            </a:r>
            <a:r>
              <a:rPr lang="it-IT" err="1"/>
              <a:t>correlated</a:t>
            </a:r>
            <a:r>
              <a:rPr lang="it-IT"/>
              <a:t> features poiché abbiamo scelto la </a:t>
            </a:r>
            <a:r>
              <a:rPr lang="it-IT" err="1"/>
              <a:t>pca</a:t>
            </a:r>
            <a:r>
              <a:rPr lang="it-IT"/>
              <a:t> e inoltre non scaliamo i dati in quanto si  hanno problemi di separabilità </a:t>
            </a:r>
          </a:p>
          <a:p>
            <a:pPr marL="0" lvl="0" indent="0" algn="l" rtl="0">
              <a:spcBef>
                <a:spcPts val="0"/>
              </a:spcBef>
              <a:spcAft>
                <a:spcPts val="0"/>
              </a:spcAft>
              <a:buNone/>
            </a:pPr>
            <a:r>
              <a:rPr lang="it-IT" err="1"/>
              <a:t>Variance</a:t>
            </a:r>
            <a:r>
              <a:rPr lang="it-IT"/>
              <a:t> </a:t>
            </a:r>
            <a:r>
              <a:rPr lang="it-IT" err="1"/>
              <a:t>threshold</a:t>
            </a:r>
            <a:r>
              <a:rPr lang="it-IT"/>
              <a:t> ha rimosso 269 features, quindi lavoriamo con 20262 features</a:t>
            </a:r>
            <a:endParaRPr/>
          </a:p>
        </p:txBody>
      </p:sp>
    </p:spTree>
    <p:extLst>
      <p:ext uri="{BB962C8B-B14F-4D97-AF65-F5344CB8AC3E}">
        <p14:creationId xmlns:p14="http://schemas.microsoft.com/office/powerpoint/2010/main" val="1342166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err="1"/>
              <a:t>Siamo</a:t>
            </a:r>
            <a:r>
              <a:rPr lang="en-US"/>
              <a:t> partite da 794 </a:t>
            </a:r>
            <a:r>
              <a:rPr lang="en-US" err="1"/>
              <a:t>pca</a:t>
            </a:r>
            <a:r>
              <a:rPr lang="en-US"/>
              <a:t> components, </a:t>
            </a:r>
            <a:r>
              <a:rPr lang="en-US" err="1"/>
              <a:t>abbiamo</a:t>
            </a:r>
            <a:r>
              <a:rPr lang="en-US"/>
              <a:t> visto </a:t>
            </a:r>
            <a:r>
              <a:rPr lang="en-US" err="1"/>
              <a:t>questo</a:t>
            </a:r>
            <a:r>
              <a:rPr lang="en-US"/>
              <a:t> plot con le </a:t>
            </a:r>
            <a:r>
              <a:rPr lang="en-US" err="1"/>
              <a:t>varianze</a:t>
            </a:r>
            <a:r>
              <a:rPr lang="en-US"/>
              <a:t>, e </a:t>
            </a:r>
            <a:r>
              <a:rPr lang="en-US" err="1"/>
              <a:t>deciso</a:t>
            </a:r>
            <a:r>
              <a:rPr lang="en-US"/>
              <a:t> di </a:t>
            </a:r>
            <a:r>
              <a:rPr lang="en-US" err="1"/>
              <a:t>selezionare</a:t>
            </a:r>
            <a:r>
              <a:rPr lang="en-US"/>
              <a:t> solo le prime 10</a:t>
            </a:r>
          </a:p>
        </p:txBody>
      </p:sp>
    </p:spTree>
    <p:extLst>
      <p:ext uri="{BB962C8B-B14F-4D97-AF65-F5344CB8AC3E}">
        <p14:creationId xmlns:p14="http://schemas.microsoft.com/office/powerpoint/2010/main" val="382364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886700" y="916300"/>
            <a:ext cx="3800100" cy="1851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6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886700" y="2767775"/>
            <a:ext cx="3800100" cy="479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Roboto"/>
              <a:buNone/>
              <a:defRPr sz="1400">
                <a:latin typeface="Roboto"/>
                <a:ea typeface="Roboto"/>
                <a:cs typeface="Roboto"/>
                <a:sym typeface="Roboto"/>
              </a:defRPr>
            </a:lvl1pPr>
            <a:lvl2pPr lvl="1" algn="ctr">
              <a:lnSpc>
                <a:spcPct val="100000"/>
              </a:lnSpc>
              <a:spcBef>
                <a:spcPts val="0"/>
              </a:spcBef>
              <a:spcAft>
                <a:spcPts val="0"/>
              </a:spcAft>
              <a:buSzPts val="1400"/>
              <a:buFont typeface="Roboto"/>
              <a:buNone/>
              <a:defRPr sz="1400">
                <a:latin typeface="Roboto"/>
                <a:ea typeface="Roboto"/>
                <a:cs typeface="Roboto"/>
                <a:sym typeface="Roboto"/>
              </a:defRPr>
            </a:lvl2pPr>
            <a:lvl3pPr lvl="2" algn="ctr">
              <a:lnSpc>
                <a:spcPct val="100000"/>
              </a:lnSpc>
              <a:spcBef>
                <a:spcPts val="0"/>
              </a:spcBef>
              <a:spcAft>
                <a:spcPts val="0"/>
              </a:spcAft>
              <a:buSzPts val="1400"/>
              <a:buFont typeface="Roboto"/>
              <a:buNone/>
              <a:defRPr sz="1400">
                <a:latin typeface="Roboto"/>
                <a:ea typeface="Roboto"/>
                <a:cs typeface="Roboto"/>
                <a:sym typeface="Roboto"/>
              </a:defRPr>
            </a:lvl3pPr>
            <a:lvl4pPr lvl="3" algn="ctr">
              <a:lnSpc>
                <a:spcPct val="100000"/>
              </a:lnSpc>
              <a:spcBef>
                <a:spcPts val="0"/>
              </a:spcBef>
              <a:spcAft>
                <a:spcPts val="0"/>
              </a:spcAft>
              <a:buSzPts val="1400"/>
              <a:buFont typeface="Roboto"/>
              <a:buNone/>
              <a:defRPr sz="1400">
                <a:latin typeface="Roboto"/>
                <a:ea typeface="Roboto"/>
                <a:cs typeface="Roboto"/>
                <a:sym typeface="Roboto"/>
              </a:defRPr>
            </a:lvl4pPr>
            <a:lvl5pPr lvl="4" algn="ctr">
              <a:lnSpc>
                <a:spcPct val="100000"/>
              </a:lnSpc>
              <a:spcBef>
                <a:spcPts val="0"/>
              </a:spcBef>
              <a:spcAft>
                <a:spcPts val="0"/>
              </a:spcAft>
              <a:buSzPts val="1400"/>
              <a:buFont typeface="Roboto"/>
              <a:buNone/>
              <a:defRPr sz="1400">
                <a:latin typeface="Roboto"/>
                <a:ea typeface="Roboto"/>
                <a:cs typeface="Roboto"/>
                <a:sym typeface="Roboto"/>
              </a:defRPr>
            </a:lvl5pPr>
            <a:lvl6pPr lvl="5" algn="ctr">
              <a:lnSpc>
                <a:spcPct val="100000"/>
              </a:lnSpc>
              <a:spcBef>
                <a:spcPts val="0"/>
              </a:spcBef>
              <a:spcAft>
                <a:spcPts val="0"/>
              </a:spcAft>
              <a:buSzPts val="1400"/>
              <a:buFont typeface="Roboto"/>
              <a:buNone/>
              <a:defRPr sz="1400">
                <a:latin typeface="Roboto"/>
                <a:ea typeface="Roboto"/>
                <a:cs typeface="Roboto"/>
                <a:sym typeface="Roboto"/>
              </a:defRPr>
            </a:lvl6pPr>
            <a:lvl7pPr lvl="6" algn="ctr">
              <a:lnSpc>
                <a:spcPct val="100000"/>
              </a:lnSpc>
              <a:spcBef>
                <a:spcPts val="0"/>
              </a:spcBef>
              <a:spcAft>
                <a:spcPts val="0"/>
              </a:spcAft>
              <a:buSzPts val="1400"/>
              <a:buFont typeface="Roboto"/>
              <a:buNone/>
              <a:defRPr sz="1400">
                <a:latin typeface="Roboto"/>
                <a:ea typeface="Roboto"/>
                <a:cs typeface="Roboto"/>
                <a:sym typeface="Roboto"/>
              </a:defRPr>
            </a:lvl7pPr>
            <a:lvl8pPr lvl="7" algn="ctr">
              <a:lnSpc>
                <a:spcPct val="100000"/>
              </a:lnSpc>
              <a:spcBef>
                <a:spcPts val="0"/>
              </a:spcBef>
              <a:spcAft>
                <a:spcPts val="0"/>
              </a:spcAft>
              <a:buSzPts val="1400"/>
              <a:buFont typeface="Roboto"/>
              <a:buNone/>
              <a:defRPr sz="1400">
                <a:latin typeface="Roboto"/>
                <a:ea typeface="Roboto"/>
                <a:cs typeface="Roboto"/>
                <a:sym typeface="Roboto"/>
              </a:defRPr>
            </a:lvl8pPr>
            <a:lvl9pPr lvl="8" algn="ctr">
              <a:lnSpc>
                <a:spcPct val="100000"/>
              </a:lnSpc>
              <a:spcBef>
                <a:spcPts val="0"/>
              </a:spcBef>
              <a:spcAft>
                <a:spcPts val="0"/>
              </a:spcAft>
              <a:buSzPts val="1400"/>
              <a:buFont typeface="Roboto"/>
              <a:buNone/>
              <a:defRPr sz="1400">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411475"/>
            <a:ext cx="8229600" cy="600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457200" y="1153454"/>
            <a:ext cx="8229600" cy="358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411475"/>
            <a:ext cx="8229600" cy="600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411475"/>
            <a:ext cx="8229600" cy="3402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1800"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60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3454"/>
            <a:ext cx="8229600" cy="3583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hyperlink" Target="https://ernest-bonat.medium.com/rna-seq-gene-expression-classification-using-machine-learning-algorithms-de862e60bfd0"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hyperlink" Target="https://ieeexplore.ieee.org/abstract/document/8554958?casa_token=ZDzn2tkaq8IAAAAA:8BoLxVy4XboQlQjEfltp_Tb9b1Nb4xatDoheTA3XaxLi1gwouG-iJegeB8lTL-fU6r_lMa_6AA"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scikit-learn.org/stable/modules/generated/sklearn.neighbors.LocalOutlierFactor.html#sklearn.neighbors.LocalOutlierFactor.fit"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grpSp>
        <p:nvGrpSpPr>
          <p:cNvPr id="55" name="Google Shape;55;p15"/>
          <p:cNvGrpSpPr/>
          <p:nvPr/>
        </p:nvGrpSpPr>
        <p:grpSpPr>
          <a:xfrm>
            <a:off x="-384507" y="-436472"/>
            <a:ext cx="5941495" cy="5943341"/>
            <a:chOff x="1190225" y="238125"/>
            <a:chExt cx="5230650" cy="5232275"/>
          </a:xfrm>
        </p:grpSpPr>
        <p:sp>
          <p:nvSpPr>
            <p:cNvPr id="56" name="Google Shape;56;p15"/>
            <p:cNvSpPr/>
            <p:nvPr/>
          </p:nvSpPr>
          <p:spPr>
            <a:xfrm>
              <a:off x="2153600" y="2157600"/>
              <a:ext cx="3283650" cy="1339075"/>
            </a:xfrm>
            <a:custGeom>
              <a:avLst/>
              <a:gdLst/>
              <a:ahLst/>
              <a:cxnLst/>
              <a:rect l="l" t="t" r="r" b="b"/>
              <a:pathLst>
                <a:path w="131346" h="53563" extrusionOk="0">
                  <a:moveTo>
                    <a:pt x="1" y="1"/>
                  </a:moveTo>
                  <a:cubicBezTo>
                    <a:pt x="10655" y="24547"/>
                    <a:pt x="35104" y="41743"/>
                    <a:pt x="63471" y="41743"/>
                  </a:cubicBezTo>
                  <a:lnTo>
                    <a:pt x="63503" y="41710"/>
                  </a:lnTo>
                  <a:lnTo>
                    <a:pt x="107188" y="41710"/>
                  </a:lnTo>
                  <a:cubicBezTo>
                    <a:pt x="116644" y="41710"/>
                    <a:pt x="125549" y="46082"/>
                    <a:pt x="131346" y="53562"/>
                  </a:cubicBezTo>
                  <a:cubicBezTo>
                    <a:pt x="120692" y="29016"/>
                    <a:pt x="96275" y="11821"/>
                    <a:pt x="67875" y="11821"/>
                  </a:cubicBezTo>
                  <a:lnTo>
                    <a:pt x="67843" y="11853"/>
                  </a:lnTo>
                  <a:lnTo>
                    <a:pt x="24158" y="11853"/>
                  </a:lnTo>
                  <a:cubicBezTo>
                    <a:pt x="14702" y="11853"/>
                    <a:pt x="5797" y="7481"/>
                    <a:pt x="1"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4831675" y="3200350"/>
              <a:ext cx="747250" cy="2270050"/>
            </a:xfrm>
            <a:custGeom>
              <a:avLst/>
              <a:gdLst/>
              <a:ahLst/>
              <a:cxnLst/>
              <a:rect l="l" t="t" r="r" b="b"/>
              <a:pathLst>
                <a:path w="29890" h="90802" extrusionOk="0">
                  <a:moveTo>
                    <a:pt x="0" y="0"/>
                  </a:moveTo>
                  <a:lnTo>
                    <a:pt x="0" y="39248"/>
                  </a:lnTo>
                  <a:lnTo>
                    <a:pt x="0" y="75938"/>
                  </a:lnTo>
                  <a:cubicBezTo>
                    <a:pt x="33" y="84163"/>
                    <a:pt x="6703" y="90802"/>
                    <a:pt x="14929" y="90802"/>
                  </a:cubicBezTo>
                  <a:cubicBezTo>
                    <a:pt x="23154" y="90802"/>
                    <a:pt x="29825" y="84163"/>
                    <a:pt x="29890" y="75938"/>
                  </a:cubicBezTo>
                  <a:lnTo>
                    <a:pt x="29890" y="39248"/>
                  </a:lnTo>
                  <a:cubicBezTo>
                    <a:pt x="29890" y="29825"/>
                    <a:pt x="27947" y="20466"/>
                    <a:pt x="24190" y="11820"/>
                  </a:cubicBezTo>
                  <a:cubicBezTo>
                    <a:pt x="18426" y="4339"/>
                    <a:pt x="9488" y="0"/>
                    <a:pt x="65"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4534550" y="2594775"/>
              <a:ext cx="902700" cy="901900"/>
            </a:xfrm>
            <a:custGeom>
              <a:avLst/>
              <a:gdLst/>
              <a:ahLst/>
              <a:cxnLst/>
              <a:rect l="l" t="t" r="r" b="b"/>
              <a:pathLst>
                <a:path w="36108" h="36076" extrusionOk="0">
                  <a:moveTo>
                    <a:pt x="1" y="1"/>
                  </a:moveTo>
                  <a:cubicBezTo>
                    <a:pt x="7546" y="5765"/>
                    <a:pt x="11950" y="14735"/>
                    <a:pt x="11950" y="24223"/>
                  </a:cubicBezTo>
                  <a:cubicBezTo>
                    <a:pt x="21406" y="24223"/>
                    <a:pt x="30311" y="28595"/>
                    <a:pt x="36108" y="36075"/>
                  </a:cubicBezTo>
                  <a:cubicBezTo>
                    <a:pt x="29081" y="19916"/>
                    <a:pt x="16160" y="6995"/>
                    <a:pt x="1" y="1"/>
                  </a:cubicBezTo>
                  <a:close/>
                </a:path>
              </a:pathLst>
            </a:custGeom>
            <a:solidFill>
              <a:srgbClr val="2E3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011925" y="238125"/>
              <a:ext cx="747275" cy="2215825"/>
            </a:xfrm>
            <a:custGeom>
              <a:avLst/>
              <a:gdLst/>
              <a:ahLst/>
              <a:cxnLst/>
              <a:rect l="l" t="t" r="r" b="b"/>
              <a:pathLst>
                <a:path w="29891" h="88633" extrusionOk="0">
                  <a:moveTo>
                    <a:pt x="14962" y="0"/>
                  </a:moveTo>
                  <a:cubicBezTo>
                    <a:pt x="6704" y="0"/>
                    <a:pt x="1" y="6703"/>
                    <a:pt x="1" y="14961"/>
                  </a:cubicBezTo>
                  <a:lnTo>
                    <a:pt x="1" y="49384"/>
                  </a:lnTo>
                  <a:cubicBezTo>
                    <a:pt x="1" y="58807"/>
                    <a:pt x="1944" y="68134"/>
                    <a:pt x="5700" y="76812"/>
                  </a:cubicBezTo>
                  <a:cubicBezTo>
                    <a:pt x="11464" y="84260"/>
                    <a:pt x="20402" y="88632"/>
                    <a:pt x="29825" y="88632"/>
                  </a:cubicBezTo>
                  <a:lnTo>
                    <a:pt x="29890" y="88632"/>
                  </a:lnTo>
                  <a:lnTo>
                    <a:pt x="29890" y="20434"/>
                  </a:lnTo>
                  <a:lnTo>
                    <a:pt x="29890" y="14961"/>
                  </a:lnTo>
                  <a:cubicBezTo>
                    <a:pt x="29890" y="6703"/>
                    <a:pt x="23219" y="0"/>
                    <a:pt x="14962" y="0"/>
                  </a:cubicBezTo>
                  <a:close/>
                </a:path>
              </a:pathLst>
            </a:custGeom>
            <a:solidFill>
              <a:srgbClr val="28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2153600" y="2157600"/>
              <a:ext cx="902700" cy="902700"/>
            </a:xfrm>
            <a:custGeom>
              <a:avLst/>
              <a:gdLst/>
              <a:ahLst/>
              <a:cxnLst/>
              <a:rect l="l" t="t" r="r" b="b"/>
              <a:pathLst>
                <a:path w="36108" h="36108" extrusionOk="0">
                  <a:moveTo>
                    <a:pt x="1" y="1"/>
                  </a:moveTo>
                  <a:lnTo>
                    <a:pt x="1" y="1"/>
                  </a:lnTo>
                  <a:cubicBezTo>
                    <a:pt x="7028" y="16160"/>
                    <a:pt x="19948" y="29081"/>
                    <a:pt x="36108" y="36108"/>
                  </a:cubicBezTo>
                  <a:cubicBezTo>
                    <a:pt x="28595" y="30311"/>
                    <a:pt x="24158" y="21341"/>
                    <a:pt x="24158" y="11853"/>
                  </a:cubicBezTo>
                  <a:cubicBezTo>
                    <a:pt x="14702" y="11853"/>
                    <a:pt x="5797" y="7481"/>
                    <a:pt x="1"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3109700" y="1201500"/>
              <a:ext cx="1339075" cy="3283650"/>
            </a:xfrm>
            <a:custGeom>
              <a:avLst/>
              <a:gdLst/>
              <a:ahLst/>
              <a:cxnLst/>
              <a:rect l="l" t="t" r="r" b="b"/>
              <a:pathLst>
                <a:path w="53563" h="131346" extrusionOk="0">
                  <a:moveTo>
                    <a:pt x="1" y="1"/>
                  </a:moveTo>
                  <a:cubicBezTo>
                    <a:pt x="7481" y="5797"/>
                    <a:pt x="11853" y="14703"/>
                    <a:pt x="11853" y="24158"/>
                  </a:cubicBezTo>
                  <a:cubicBezTo>
                    <a:pt x="11853" y="24191"/>
                    <a:pt x="11853" y="24223"/>
                    <a:pt x="11853" y="24223"/>
                  </a:cubicBezTo>
                  <a:lnTo>
                    <a:pt x="11853" y="67843"/>
                  </a:lnTo>
                  <a:lnTo>
                    <a:pt x="11821" y="67875"/>
                  </a:lnTo>
                  <a:cubicBezTo>
                    <a:pt x="11821" y="96275"/>
                    <a:pt x="29016" y="120724"/>
                    <a:pt x="53562" y="131346"/>
                  </a:cubicBezTo>
                  <a:cubicBezTo>
                    <a:pt x="46082" y="125549"/>
                    <a:pt x="41710" y="116644"/>
                    <a:pt x="41710" y="107188"/>
                  </a:cubicBezTo>
                  <a:lnTo>
                    <a:pt x="41710" y="107123"/>
                  </a:lnTo>
                  <a:lnTo>
                    <a:pt x="41710" y="63504"/>
                  </a:lnTo>
                  <a:lnTo>
                    <a:pt x="41742" y="63471"/>
                  </a:lnTo>
                  <a:cubicBezTo>
                    <a:pt x="41742" y="35104"/>
                    <a:pt x="24547" y="10655"/>
                    <a:pt x="1" y="1"/>
                  </a:cubicBezTo>
                  <a:close/>
                </a:path>
              </a:pathLst>
            </a:custGeom>
            <a:solidFill>
              <a:srgbClr val="E94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405200" y="2453100"/>
              <a:ext cx="748075" cy="748075"/>
            </a:xfrm>
            <a:custGeom>
              <a:avLst/>
              <a:gdLst/>
              <a:ahLst/>
              <a:cxnLst/>
              <a:rect l="l" t="t" r="r" b="b"/>
              <a:pathLst>
                <a:path w="29923" h="29923" extrusionOk="0">
                  <a:moveTo>
                    <a:pt x="17811" y="1"/>
                  </a:moveTo>
                  <a:lnTo>
                    <a:pt x="17779" y="33"/>
                  </a:lnTo>
                  <a:lnTo>
                    <a:pt x="33" y="33"/>
                  </a:lnTo>
                  <a:lnTo>
                    <a:pt x="33" y="17779"/>
                  </a:lnTo>
                  <a:lnTo>
                    <a:pt x="1" y="17811"/>
                  </a:lnTo>
                  <a:cubicBezTo>
                    <a:pt x="1" y="21471"/>
                    <a:pt x="292" y="25162"/>
                    <a:pt x="875" y="28789"/>
                  </a:cubicBezTo>
                  <a:cubicBezTo>
                    <a:pt x="5020" y="29534"/>
                    <a:pt x="9230" y="29923"/>
                    <a:pt x="13439" y="29923"/>
                  </a:cubicBezTo>
                  <a:lnTo>
                    <a:pt x="13439" y="29890"/>
                  </a:lnTo>
                  <a:lnTo>
                    <a:pt x="29890" y="29890"/>
                  </a:lnTo>
                  <a:lnTo>
                    <a:pt x="29890" y="13440"/>
                  </a:lnTo>
                  <a:lnTo>
                    <a:pt x="29922" y="13407"/>
                  </a:lnTo>
                  <a:cubicBezTo>
                    <a:pt x="29922" y="9230"/>
                    <a:pt x="29534" y="5020"/>
                    <a:pt x="28789" y="875"/>
                  </a:cubicBezTo>
                  <a:cubicBezTo>
                    <a:pt x="25162" y="292"/>
                    <a:pt x="21470" y="1"/>
                    <a:pt x="1781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150000" y="3877150"/>
              <a:ext cx="2270875" cy="747250"/>
            </a:xfrm>
            <a:custGeom>
              <a:avLst/>
              <a:gdLst/>
              <a:ahLst/>
              <a:cxnLst/>
              <a:rect l="l" t="t" r="r" b="b"/>
              <a:pathLst>
                <a:path w="90835" h="29890" extrusionOk="0">
                  <a:moveTo>
                    <a:pt x="1" y="0"/>
                  </a:moveTo>
                  <a:lnTo>
                    <a:pt x="1" y="65"/>
                  </a:lnTo>
                  <a:cubicBezTo>
                    <a:pt x="1" y="9489"/>
                    <a:pt x="4373" y="18426"/>
                    <a:pt x="11853" y="24190"/>
                  </a:cubicBezTo>
                  <a:cubicBezTo>
                    <a:pt x="20499" y="27947"/>
                    <a:pt x="29825" y="29890"/>
                    <a:pt x="39281" y="29890"/>
                  </a:cubicBezTo>
                  <a:lnTo>
                    <a:pt x="75971" y="29890"/>
                  </a:lnTo>
                  <a:cubicBezTo>
                    <a:pt x="84196" y="29857"/>
                    <a:pt x="90835" y="23154"/>
                    <a:pt x="90835" y="14929"/>
                  </a:cubicBezTo>
                  <a:cubicBezTo>
                    <a:pt x="90835" y="6704"/>
                    <a:pt x="84196" y="33"/>
                    <a:pt x="7597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829250" y="3877150"/>
              <a:ext cx="747250" cy="747250"/>
            </a:xfrm>
            <a:custGeom>
              <a:avLst/>
              <a:gdLst/>
              <a:ahLst/>
              <a:cxnLst/>
              <a:rect l="l" t="t" r="r" b="b"/>
              <a:pathLst>
                <a:path w="29890" h="29890" extrusionOk="0">
                  <a:moveTo>
                    <a:pt x="0" y="0"/>
                  </a:moveTo>
                  <a:lnTo>
                    <a:pt x="0" y="28756"/>
                  </a:lnTo>
                  <a:cubicBezTo>
                    <a:pt x="4080" y="29501"/>
                    <a:pt x="8258" y="29890"/>
                    <a:pt x="12403" y="29890"/>
                  </a:cubicBezTo>
                  <a:lnTo>
                    <a:pt x="29889" y="29890"/>
                  </a:lnTo>
                  <a:lnTo>
                    <a:pt x="29889" y="12435"/>
                  </a:lnTo>
                  <a:cubicBezTo>
                    <a:pt x="29889" y="8258"/>
                    <a:pt x="29501" y="4081"/>
                    <a:pt x="28756" y="0"/>
                  </a:cubicBezTo>
                  <a:close/>
                </a:path>
              </a:pathLst>
            </a:custGeom>
            <a:solidFill>
              <a:srgbClr val="CA2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3546875" y="3582450"/>
              <a:ext cx="901900" cy="902700"/>
            </a:xfrm>
            <a:custGeom>
              <a:avLst/>
              <a:gdLst/>
              <a:ahLst/>
              <a:cxnLst/>
              <a:rect l="l" t="t" r="r" b="b"/>
              <a:pathLst>
                <a:path w="36076" h="36108" extrusionOk="0">
                  <a:moveTo>
                    <a:pt x="1" y="1"/>
                  </a:moveTo>
                  <a:cubicBezTo>
                    <a:pt x="6995" y="16160"/>
                    <a:pt x="19916" y="29081"/>
                    <a:pt x="36075" y="36108"/>
                  </a:cubicBezTo>
                  <a:cubicBezTo>
                    <a:pt x="28595" y="30311"/>
                    <a:pt x="24223" y="21406"/>
                    <a:pt x="24223" y="11950"/>
                  </a:cubicBezTo>
                  <a:cubicBezTo>
                    <a:pt x="14735" y="11950"/>
                    <a:pt x="5765" y="7546"/>
                    <a:pt x="1" y="1"/>
                  </a:cubicBezTo>
                  <a:close/>
                </a:path>
              </a:pathLst>
            </a:custGeom>
            <a:solidFill>
              <a:srgbClr val="C62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1190225" y="1059825"/>
              <a:ext cx="2215800" cy="747275"/>
            </a:xfrm>
            <a:custGeom>
              <a:avLst/>
              <a:gdLst/>
              <a:ahLst/>
              <a:cxnLst/>
              <a:rect l="l" t="t" r="r" b="b"/>
              <a:pathLst>
                <a:path w="88632" h="29891" extrusionOk="0">
                  <a:moveTo>
                    <a:pt x="14961" y="1"/>
                  </a:moveTo>
                  <a:cubicBezTo>
                    <a:pt x="6703" y="1"/>
                    <a:pt x="0" y="6704"/>
                    <a:pt x="0" y="14962"/>
                  </a:cubicBezTo>
                  <a:cubicBezTo>
                    <a:pt x="0" y="23219"/>
                    <a:pt x="6703" y="29890"/>
                    <a:pt x="14961" y="29890"/>
                  </a:cubicBezTo>
                  <a:lnTo>
                    <a:pt x="88632" y="29890"/>
                  </a:lnTo>
                  <a:lnTo>
                    <a:pt x="88632" y="29825"/>
                  </a:lnTo>
                  <a:cubicBezTo>
                    <a:pt x="88632" y="20402"/>
                    <a:pt x="84260" y="11464"/>
                    <a:pt x="76812" y="5700"/>
                  </a:cubicBezTo>
                  <a:cubicBezTo>
                    <a:pt x="68134" y="1944"/>
                    <a:pt x="58807" y="1"/>
                    <a:pt x="4938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011925" y="1059825"/>
              <a:ext cx="747275" cy="747275"/>
            </a:xfrm>
            <a:custGeom>
              <a:avLst/>
              <a:gdLst/>
              <a:ahLst/>
              <a:cxnLst/>
              <a:rect l="l" t="t" r="r" b="b"/>
              <a:pathLst>
                <a:path w="29891" h="29891" extrusionOk="0">
                  <a:moveTo>
                    <a:pt x="1" y="1"/>
                  </a:moveTo>
                  <a:lnTo>
                    <a:pt x="1" y="16516"/>
                  </a:lnTo>
                  <a:cubicBezTo>
                    <a:pt x="1" y="21017"/>
                    <a:pt x="454" y="25486"/>
                    <a:pt x="1328" y="29890"/>
                  </a:cubicBezTo>
                  <a:lnTo>
                    <a:pt x="29890" y="29890"/>
                  </a:lnTo>
                  <a:lnTo>
                    <a:pt x="29890" y="16516"/>
                  </a:lnTo>
                  <a:lnTo>
                    <a:pt x="29890" y="1328"/>
                  </a:lnTo>
                  <a:cubicBezTo>
                    <a:pt x="25486" y="454"/>
                    <a:pt x="20985" y="1"/>
                    <a:pt x="16516" y="1"/>
                  </a:cubicBezTo>
                  <a:close/>
                </a:path>
              </a:pathLst>
            </a:custGeom>
            <a:solidFill>
              <a:srgbClr val="295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15"/>
          <p:cNvSpPr txBox="1">
            <a:spLocks noGrp="1"/>
          </p:cNvSpPr>
          <p:nvPr>
            <p:ph type="ctrTitle"/>
          </p:nvPr>
        </p:nvSpPr>
        <p:spPr>
          <a:xfrm>
            <a:off x="4267244" y="851909"/>
            <a:ext cx="4587766" cy="185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Artificial Intelligence for Omics Data Analysis</a:t>
            </a:r>
          </a:p>
        </p:txBody>
      </p:sp>
      <p:sp>
        <p:nvSpPr>
          <p:cNvPr id="69" name="Google Shape;69;p15"/>
          <p:cNvSpPr txBox="1">
            <a:spLocks noGrp="1"/>
          </p:cNvSpPr>
          <p:nvPr>
            <p:ph type="subTitle" idx="1"/>
          </p:nvPr>
        </p:nvSpPr>
        <p:spPr>
          <a:xfrm>
            <a:off x="5835608" y="3457546"/>
            <a:ext cx="1451038" cy="4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Ferrara Luigina</a:t>
            </a:r>
          </a:p>
          <a:p>
            <a:pPr marL="0" lvl="0" indent="0" algn="l" rtl="0">
              <a:spcBef>
                <a:spcPts val="0"/>
              </a:spcBef>
              <a:spcAft>
                <a:spcPts val="0"/>
              </a:spcAft>
              <a:buNone/>
            </a:pPr>
            <a:r>
              <a:rPr lang="en"/>
              <a:t>Gargiulo Anna</a:t>
            </a:r>
            <a:endParaRPr/>
          </a:p>
        </p:txBody>
      </p:sp>
      <p:sp>
        <p:nvSpPr>
          <p:cNvPr id="4" name="Google Shape;69;p15">
            <a:extLst>
              <a:ext uri="{FF2B5EF4-FFF2-40B4-BE49-F238E27FC236}">
                <a16:creationId xmlns:a16="http://schemas.microsoft.com/office/drawing/2014/main" id="{8B997429-9709-DB48-CDFC-FF6A219A513D}"/>
              </a:ext>
            </a:extLst>
          </p:cNvPr>
          <p:cNvSpPr txBox="1">
            <a:spLocks/>
          </p:cNvSpPr>
          <p:nvPr/>
        </p:nvSpPr>
        <p:spPr>
          <a:xfrm>
            <a:off x="7286646" y="3457546"/>
            <a:ext cx="1451038" cy="4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r"/>
            <a:r>
              <a:rPr lang="en-US"/>
              <a:t>0622900144</a:t>
            </a:r>
          </a:p>
          <a:p>
            <a:pPr marL="0" indent="0" algn="r"/>
            <a:r>
              <a:rPr lang="en-US"/>
              <a:t>0622900139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F4F18-434E-B69C-2B84-7E3D504368F7}"/>
              </a:ext>
            </a:extLst>
          </p:cNvPr>
          <p:cNvSpPr>
            <a:spLocks noGrp="1"/>
          </p:cNvSpPr>
          <p:nvPr>
            <p:ph type="title"/>
          </p:nvPr>
        </p:nvSpPr>
        <p:spPr>
          <a:xfrm>
            <a:off x="457200" y="233043"/>
            <a:ext cx="8229600" cy="600900"/>
          </a:xfrm>
        </p:spPr>
        <p:txBody>
          <a:bodyPr/>
          <a:lstStyle/>
          <a:p>
            <a:pPr algn="ctr"/>
            <a:r>
              <a:rPr lang="en-US"/>
              <a:t>Variance Threshold</a:t>
            </a:r>
          </a:p>
        </p:txBody>
      </p:sp>
      <p:sp>
        <p:nvSpPr>
          <p:cNvPr id="3" name="Segnaposto testo 2">
            <a:extLst>
              <a:ext uri="{FF2B5EF4-FFF2-40B4-BE49-F238E27FC236}">
                <a16:creationId xmlns:a16="http://schemas.microsoft.com/office/drawing/2014/main" id="{755C086E-5741-F7AE-4170-56F6585466DA}"/>
              </a:ext>
            </a:extLst>
          </p:cNvPr>
          <p:cNvSpPr>
            <a:spLocks noGrp="1"/>
          </p:cNvSpPr>
          <p:nvPr>
            <p:ph type="body" idx="1"/>
          </p:nvPr>
        </p:nvSpPr>
        <p:spPr>
          <a:xfrm>
            <a:off x="3205658" y="1607610"/>
            <a:ext cx="3471238" cy="3122150"/>
          </a:xfrm>
        </p:spPr>
        <p:txBody>
          <a:bodyPr/>
          <a:lstStyle/>
          <a:p>
            <a:pPr marL="139700" indent="0" algn="just">
              <a:buNone/>
            </a:pPr>
            <a:r>
              <a:rPr lang="en-US"/>
              <a:t>Starting from the </a:t>
            </a:r>
            <a:r>
              <a:rPr lang="en-US" b="1"/>
              <a:t>20531</a:t>
            </a:r>
            <a:r>
              <a:rPr lang="en-US"/>
              <a:t> features in the dataset, up until this step a total of </a:t>
            </a:r>
            <a:r>
              <a:rPr lang="en-US" b="1">
                <a:solidFill>
                  <a:schemeClr val="tx2"/>
                </a:solidFill>
              </a:rPr>
              <a:t>18511</a:t>
            </a:r>
            <a:r>
              <a:rPr lang="en-US"/>
              <a:t> features were </a:t>
            </a:r>
            <a:r>
              <a:rPr lang="it-IT" err="1"/>
              <a:t>left</a:t>
            </a:r>
            <a:r>
              <a:rPr lang="it-IT"/>
              <a:t>.</a:t>
            </a:r>
          </a:p>
          <a:p>
            <a:pPr marL="139700" indent="0" algn="just">
              <a:buNone/>
            </a:pPr>
            <a:endParaRPr lang="en-US"/>
          </a:p>
          <a:p>
            <a:pPr marL="139700" indent="0" algn="just">
              <a:buNone/>
            </a:pPr>
            <a:r>
              <a:rPr lang="en-US"/>
              <a:t>By removing </a:t>
            </a:r>
            <a:r>
              <a:rPr lang="en-US" sz="1400">
                <a:latin typeface="Fira Sans" panose="020B0503050000020004" pitchFamily="34" charset="0"/>
              </a:rPr>
              <a:t>the features whose values were the same in all the samples, the result was a dataset with </a:t>
            </a:r>
            <a:r>
              <a:rPr lang="en-US" b="1">
                <a:solidFill>
                  <a:srgbClr val="0070C0"/>
                </a:solidFill>
                <a:latin typeface="Fira Sans" panose="020B0503050000020004" pitchFamily="34" charset="0"/>
              </a:rPr>
              <a:t>18242</a:t>
            </a:r>
            <a:r>
              <a:rPr lang="en-US" sz="1400">
                <a:latin typeface="Fira Sans" panose="020B0503050000020004" pitchFamily="34" charset="0"/>
              </a:rPr>
              <a:t> features…</a:t>
            </a:r>
          </a:p>
          <a:p>
            <a:pPr marL="139700" indent="0" algn="just">
              <a:buNone/>
            </a:pPr>
            <a:endParaRPr lang="en-US" sz="1400">
              <a:latin typeface="Fira Sans" panose="020B0503050000020004" pitchFamily="34" charset="0"/>
            </a:endParaRPr>
          </a:p>
          <a:p>
            <a:pPr marL="139700" indent="0" algn="just">
              <a:buNone/>
            </a:pPr>
            <a:r>
              <a:rPr lang="en-US" b="1"/>
              <a:t>Successfully removing </a:t>
            </a:r>
            <a:r>
              <a:rPr lang="en-US" b="1">
                <a:solidFill>
                  <a:schemeClr val="accent1"/>
                </a:solidFill>
              </a:rPr>
              <a:t>269</a:t>
            </a:r>
            <a:r>
              <a:rPr lang="en-US" b="1"/>
              <a:t> features using Variance Threshold</a:t>
            </a:r>
          </a:p>
          <a:p>
            <a:pPr marL="139700" indent="0" algn="just">
              <a:buNone/>
            </a:pPr>
            <a:endParaRPr lang="en-US"/>
          </a:p>
          <a:p>
            <a:pPr marL="139700" indent="0" algn="just">
              <a:buNone/>
            </a:pPr>
            <a:endParaRPr lang="en-US"/>
          </a:p>
          <a:p>
            <a:pPr algn="just"/>
            <a:endParaRPr lang="en-US"/>
          </a:p>
        </p:txBody>
      </p:sp>
      <p:sp>
        <p:nvSpPr>
          <p:cNvPr id="5" name="CasellaDiTesto 4">
            <a:extLst>
              <a:ext uri="{FF2B5EF4-FFF2-40B4-BE49-F238E27FC236}">
                <a16:creationId xmlns:a16="http://schemas.microsoft.com/office/drawing/2014/main" id="{13C2790D-50F1-8FE3-EFAD-7E8EEE218A74}"/>
              </a:ext>
            </a:extLst>
          </p:cNvPr>
          <p:cNvSpPr txBox="1"/>
          <p:nvPr/>
        </p:nvSpPr>
        <p:spPr>
          <a:xfrm>
            <a:off x="736169" y="904036"/>
            <a:ext cx="7408190" cy="338554"/>
          </a:xfrm>
          <a:prstGeom prst="rect">
            <a:avLst/>
          </a:prstGeom>
          <a:noFill/>
        </p:spPr>
        <p:txBody>
          <a:bodyPr wrap="square" rtlCol="0">
            <a:spAutoFit/>
          </a:bodyPr>
          <a:lstStyle/>
          <a:p>
            <a:pPr algn="ctr"/>
            <a:r>
              <a:rPr lang="en-US" sz="1600">
                <a:latin typeface="Fira Sans" panose="020B0503050000020004" pitchFamily="34" charset="0"/>
              </a:rPr>
              <a:t>We removed features with variance = 0</a:t>
            </a:r>
          </a:p>
        </p:txBody>
      </p:sp>
      <p:grpSp>
        <p:nvGrpSpPr>
          <p:cNvPr id="50" name="Google Shape;1964;p25">
            <a:extLst>
              <a:ext uri="{FF2B5EF4-FFF2-40B4-BE49-F238E27FC236}">
                <a16:creationId xmlns:a16="http://schemas.microsoft.com/office/drawing/2014/main" id="{DEC23866-3FEF-0E8A-CF2D-3CAE580AF1DC}"/>
              </a:ext>
            </a:extLst>
          </p:cNvPr>
          <p:cNvGrpSpPr/>
          <p:nvPr/>
        </p:nvGrpSpPr>
        <p:grpSpPr>
          <a:xfrm>
            <a:off x="7524950" y="1452925"/>
            <a:ext cx="951768" cy="3039225"/>
            <a:chOff x="3992694" y="1192179"/>
            <a:chExt cx="1158612" cy="3544426"/>
          </a:xfrm>
        </p:grpSpPr>
        <p:sp>
          <p:nvSpPr>
            <p:cNvPr id="51" name="Google Shape;1965;p25">
              <a:extLst>
                <a:ext uri="{FF2B5EF4-FFF2-40B4-BE49-F238E27FC236}">
                  <a16:creationId xmlns:a16="http://schemas.microsoft.com/office/drawing/2014/main" id="{31D0AF3F-8C89-DF9A-B161-C606B6F1BA62}"/>
                </a:ext>
              </a:extLst>
            </p:cNvPr>
            <p:cNvSpPr/>
            <p:nvPr/>
          </p:nvSpPr>
          <p:spPr>
            <a:xfrm>
              <a:off x="4201112" y="1248680"/>
              <a:ext cx="380782" cy="53277"/>
            </a:xfrm>
            <a:custGeom>
              <a:avLst/>
              <a:gdLst/>
              <a:ahLst/>
              <a:cxnLst/>
              <a:rect l="l" t="t" r="r" b="b"/>
              <a:pathLst>
                <a:path w="5196" h="727" extrusionOk="0">
                  <a:moveTo>
                    <a:pt x="1" y="1"/>
                  </a:moveTo>
                  <a:lnTo>
                    <a:pt x="1" y="727"/>
                  </a:lnTo>
                  <a:lnTo>
                    <a:pt x="5196" y="727"/>
                  </a:lnTo>
                  <a:lnTo>
                    <a:pt x="5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66;p25">
              <a:extLst>
                <a:ext uri="{FF2B5EF4-FFF2-40B4-BE49-F238E27FC236}">
                  <a16:creationId xmlns:a16="http://schemas.microsoft.com/office/drawing/2014/main" id="{9C572C99-BE07-E5AA-8FEA-2D971F20EEDE}"/>
                </a:ext>
              </a:extLst>
            </p:cNvPr>
            <p:cNvSpPr/>
            <p:nvPr/>
          </p:nvSpPr>
          <p:spPr>
            <a:xfrm>
              <a:off x="4563206" y="1248680"/>
              <a:ext cx="381295" cy="53277"/>
            </a:xfrm>
            <a:custGeom>
              <a:avLst/>
              <a:gdLst/>
              <a:ahLst/>
              <a:cxnLst/>
              <a:rect l="l" t="t" r="r" b="b"/>
              <a:pathLst>
                <a:path w="5203" h="727" extrusionOk="0">
                  <a:moveTo>
                    <a:pt x="0" y="1"/>
                  </a:moveTo>
                  <a:lnTo>
                    <a:pt x="0" y="727"/>
                  </a:lnTo>
                  <a:lnTo>
                    <a:pt x="5203" y="727"/>
                  </a:lnTo>
                  <a:lnTo>
                    <a:pt x="5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67;p25">
              <a:extLst>
                <a:ext uri="{FF2B5EF4-FFF2-40B4-BE49-F238E27FC236}">
                  <a16:creationId xmlns:a16="http://schemas.microsoft.com/office/drawing/2014/main" id="{31D17F40-D4CA-0661-4BA6-90F6D77742B6}"/>
                </a:ext>
              </a:extLst>
            </p:cNvPr>
            <p:cNvSpPr/>
            <p:nvPr/>
          </p:nvSpPr>
          <p:spPr>
            <a:xfrm>
              <a:off x="4270218" y="1505465"/>
              <a:ext cx="310576" cy="53277"/>
            </a:xfrm>
            <a:custGeom>
              <a:avLst/>
              <a:gdLst/>
              <a:ahLst/>
              <a:cxnLst/>
              <a:rect l="l" t="t" r="r" b="b"/>
              <a:pathLst>
                <a:path w="4238" h="727" extrusionOk="0">
                  <a:moveTo>
                    <a:pt x="1" y="0"/>
                  </a:moveTo>
                  <a:lnTo>
                    <a:pt x="1" y="726"/>
                  </a:lnTo>
                  <a:lnTo>
                    <a:pt x="4238" y="726"/>
                  </a:lnTo>
                  <a:lnTo>
                    <a:pt x="4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68;p25">
              <a:extLst>
                <a:ext uri="{FF2B5EF4-FFF2-40B4-BE49-F238E27FC236}">
                  <a16:creationId xmlns:a16="http://schemas.microsoft.com/office/drawing/2014/main" id="{769D3B8E-1D74-C4BA-B3B5-110C032C2312}"/>
                </a:ext>
              </a:extLst>
            </p:cNvPr>
            <p:cNvSpPr/>
            <p:nvPr/>
          </p:nvSpPr>
          <p:spPr>
            <a:xfrm>
              <a:off x="4565917" y="1505465"/>
              <a:ext cx="310576" cy="53277"/>
            </a:xfrm>
            <a:custGeom>
              <a:avLst/>
              <a:gdLst/>
              <a:ahLst/>
              <a:cxnLst/>
              <a:rect l="l" t="t" r="r" b="b"/>
              <a:pathLst>
                <a:path w="4238" h="727" extrusionOk="0">
                  <a:moveTo>
                    <a:pt x="1" y="0"/>
                  </a:moveTo>
                  <a:lnTo>
                    <a:pt x="1" y="726"/>
                  </a:lnTo>
                  <a:lnTo>
                    <a:pt x="4237" y="726"/>
                  </a:lnTo>
                  <a:lnTo>
                    <a:pt x="42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69;p25">
              <a:extLst>
                <a:ext uri="{FF2B5EF4-FFF2-40B4-BE49-F238E27FC236}">
                  <a16:creationId xmlns:a16="http://schemas.microsoft.com/office/drawing/2014/main" id="{85DB1931-89D0-D606-183E-C18C83C12301}"/>
                </a:ext>
              </a:extLst>
            </p:cNvPr>
            <p:cNvSpPr/>
            <p:nvPr/>
          </p:nvSpPr>
          <p:spPr>
            <a:xfrm>
              <a:off x="4037617" y="1192179"/>
              <a:ext cx="200358" cy="171777"/>
            </a:xfrm>
            <a:custGeom>
              <a:avLst/>
              <a:gdLst/>
              <a:ahLst/>
              <a:cxnLst/>
              <a:rect l="l" t="t" r="r" b="b"/>
              <a:pathLst>
                <a:path w="2734" h="2344" extrusionOk="0">
                  <a:moveTo>
                    <a:pt x="1565" y="1"/>
                  </a:moveTo>
                  <a:cubicBezTo>
                    <a:pt x="517" y="1"/>
                    <a:pt x="1" y="1266"/>
                    <a:pt x="734" y="2000"/>
                  </a:cubicBezTo>
                  <a:cubicBezTo>
                    <a:pt x="974" y="2237"/>
                    <a:pt x="1269" y="2344"/>
                    <a:pt x="1557" y="2344"/>
                  </a:cubicBezTo>
                  <a:cubicBezTo>
                    <a:pt x="2158" y="2344"/>
                    <a:pt x="2733" y="1880"/>
                    <a:pt x="2733" y="1176"/>
                  </a:cubicBezTo>
                  <a:cubicBezTo>
                    <a:pt x="2733" y="525"/>
                    <a:pt x="2209" y="1"/>
                    <a:pt x="1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70;p25">
              <a:extLst>
                <a:ext uri="{FF2B5EF4-FFF2-40B4-BE49-F238E27FC236}">
                  <a16:creationId xmlns:a16="http://schemas.microsoft.com/office/drawing/2014/main" id="{4CB42CE4-2FC1-D861-514D-65A2A60B8C1C}"/>
                </a:ext>
              </a:extLst>
            </p:cNvPr>
            <p:cNvSpPr/>
            <p:nvPr/>
          </p:nvSpPr>
          <p:spPr>
            <a:xfrm>
              <a:off x="4037617" y="1192179"/>
              <a:ext cx="200358" cy="171777"/>
            </a:xfrm>
            <a:custGeom>
              <a:avLst/>
              <a:gdLst/>
              <a:ahLst/>
              <a:cxnLst/>
              <a:rect l="l" t="t" r="r" b="b"/>
              <a:pathLst>
                <a:path w="2734" h="2344" extrusionOk="0">
                  <a:moveTo>
                    <a:pt x="1565" y="1"/>
                  </a:moveTo>
                  <a:cubicBezTo>
                    <a:pt x="517" y="1"/>
                    <a:pt x="1" y="1266"/>
                    <a:pt x="734" y="2000"/>
                  </a:cubicBezTo>
                  <a:cubicBezTo>
                    <a:pt x="974" y="2237"/>
                    <a:pt x="1269" y="2344"/>
                    <a:pt x="1557" y="2344"/>
                  </a:cubicBezTo>
                  <a:cubicBezTo>
                    <a:pt x="2158" y="2344"/>
                    <a:pt x="2733" y="1880"/>
                    <a:pt x="2733" y="1176"/>
                  </a:cubicBezTo>
                  <a:cubicBezTo>
                    <a:pt x="2733" y="525"/>
                    <a:pt x="2209" y="1"/>
                    <a:pt x="1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71;p25">
              <a:extLst>
                <a:ext uri="{FF2B5EF4-FFF2-40B4-BE49-F238E27FC236}">
                  <a16:creationId xmlns:a16="http://schemas.microsoft.com/office/drawing/2014/main" id="{D0992602-D862-3B31-266A-1A31C3DA28B0}"/>
                </a:ext>
              </a:extLst>
            </p:cNvPr>
            <p:cNvSpPr/>
            <p:nvPr/>
          </p:nvSpPr>
          <p:spPr>
            <a:xfrm>
              <a:off x="4197301" y="1452261"/>
              <a:ext cx="200284" cy="171997"/>
            </a:xfrm>
            <a:custGeom>
              <a:avLst/>
              <a:gdLst/>
              <a:ahLst/>
              <a:cxnLst/>
              <a:rect l="l" t="t" r="r" b="b"/>
              <a:pathLst>
                <a:path w="2733" h="2347" extrusionOk="0">
                  <a:moveTo>
                    <a:pt x="1565" y="0"/>
                  </a:moveTo>
                  <a:cubicBezTo>
                    <a:pt x="517" y="0"/>
                    <a:pt x="0" y="1265"/>
                    <a:pt x="734" y="1999"/>
                  </a:cubicBezTo>
                  <a:cubicBezTo>
                    <a:pt x="974" y="2239"/>
                    <a:pt x="1268" y="2346"/>
                    <a:pt x="1556" y="2346"/>
                  </a:cubicBezTo>
                  <a:cubicBezTo>
                    <a:pt x="2158" y="2346"/>
                    <a:pt x="2732" y="1879"/>
                    <a:pt x="2732" y="1175"/>
                  </a:cubicBezTo>
                  <a:cubicBezTo>
                    <a:pt x="2732" y="524"/>
                    <a:pt x="2208"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72;p25">
              <a:extLst>
                <a:ext uri="{FF2B5EF4-FFF2-40B4-BE49-F238E27FC236}">
                  <a16:creationId xmlns:a16="http://schemas.microsoft.com/office/drawing/2014/main" id="{3AB70B20-887C-D164-C200-EE12639FDED0}"/>
                </a:ext>
              </a:extLst>
            </p:cNvPr>
            <p:cNvSpPr/>
            <p:nvPr/>
          </p:nvSpPr>
          <p:spPr>
            <a:xfrm>
              <a:off x="4920829" y="1192179"/>
              <a:ext cx="200358" cy="171777"/>
            </a:xfrm>
            <a:custGeom>
              <a:avLst/>
              <a:gdLst/>
              <a:ahLst/>
              <a:cxnLst/>
              <a:rect l="l" t="t" r="r" b="b"/>
              <a:pathLst>
                <a:path w="2734" h="2344" extrusionOk="0">
                  <a:moveTo>
                    <a:pt x="1169" y="1"/>
                  </a:moveTo>
                  <a:cubicBezTo>
                    <a:pt x="525" y="1"/>
                    <a:pt x="1" y="525"/>
                    <a:pt x="1" y="1176"/>
                  </a:cubicBezTo>
                  <a:cubicBezTo>
                    <a:pt x="1" y="1880"/>
                    <a:pt x="576" y="2344"/>
                    <a:pt x="1175" y="2344"/>
                  </a:cubicBezTo>
                  <a:cubicBezTo>
                    <a:pt x="1462" y="2344"/>
                    <a:pt x="1754" y="2237"/>
                    <a:pt x="1992" y="2000"/>
                  </a:cubicBezTo>
                  <a:cubicBezTo>
                    <a:pt x="2733" y="1266"/>
                    <a:pt x="220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73;p25">
              <a:extLst>
                <a:ext uri="{FF2B5EF4-FFF2-40B4-BE49-F238E27FC236}">
                  <a16:creationId xmlns:a16="http://schemas.microsoft.com/office/drawing/2014/main" id="{3D8705C8-7BD1-7FC5-57A2-2E7A27BC4E6E}"/>
                </a:ext>
              </a:extLst>
            </p:cNvPr>
            <p:cNvSpPr/>
            <p:nvPr/>
          </p:nvSpPr>
          <p:spPr>
            <a:xfrm>
              <a:off x="4920829" y="1192179"/>
              <a:ext cx="200358" cy="171777"/>
            </a:xfrm>
            <a:custGeom>
              <a:avLst/>
              <a:gdLst/>
              <a:ahLst/>
              <a:cxnLst/>
              <a:rect l="l" t="t" r="r" b="b"/>
              <a:pathLst>
                <a:path w="2734" h="2344" extrusionOk="0">
                  <a:moveTo>
                    <a:pt x="1169" y="1"/>
                  </a:moveTo>
                  <a:cubicBezTo>
                    <a:pt x="525" y="1"/>
                    <a:pt x="1" y="525"/>
                    <a:pt x="1" y="1176"/>
                  </a:cubicBezTo>
                  <a:cubicBezTo>
                    <a:pt x="1" y="1880"/>
                    <a:pt x="576" y="2344"/>
                    <a:pt x="1175" y="2344"/>
                  </a:cubicBezTo>
                  <a:cubicBezTo>
                    <a:pt x="1462" y="2344"/>
                    <a:pt x="1754" y="2237"/>
                    <a:pt x="1992" y="2000"/>
                  </a:cubicBezTo>
                  <a:cubicBezTo>
                    <a:pt x="2733" y="1266"/>
                    <a:pt x="220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74;p25">
              <a:extLst>
                <a:ext uri="{FF2B5EF4-FFF2-40B4-BE49-F238E27FC236}">
                  <a16:creationId xmlns:a16="http://schemas.microsoft.com/office/drawing/2014/main" id="{4EFAF11B-EA00-9F27-87EF-E106C75F6D12}"/>
                </a:ext>
              </a:extLst>
            </p:cNvPr>
            <p:cNvSpPr/>
            <p:nvPr/>
          </p:nvSpPr>
          <p:spPr>
            <a:xfrm>
              <a:off x="4761218" y="1452261"/>
              <a:ext cx="171191" cy="171777"/>
            </a:xfrm>
            <a:custGeom>
              <a:avLst/>
              <a:gdLst/>
              <a:ahLst/>
              <a:cxnLst/>
              <a:rect l="l" t="t" r="r" b="b"/>
              <a:pathLst>
                <a:path w="2336" h="2344" extrusionOk="0">
                  <a:moveTo>
                    <a:pt x="1168" y="0"/>
                  </a:moveTo>
                  <a:cubicBezTo>
                    <a:pt x="524" y="0"/>
                    <a:pt x="0" y="524"/>
                    <a:pt x="0" y="1175"/>
                  </a:cubicBezTo>
                  <a:cubicBezTo>
                    <a:pt x="0" y="1819"/>
                    <a:pt x="524" y="2343"/>
                    <a:pt x="1168" y="2343"/>
                  </a:cubicBezTo>
                  <a:cubicBezTo>
                    <a:pt x="1812" y="2343"/>
                    <a:pt x="2336" y="1819"/>
                    <a:pt x="2336" y="1175"/>
                  </a:cubicBezTo>
                  <a:cubicBezTo>
                    <a:pt x="2336" y="524"/>
                    <a:pt x="1812" y="0"/>
                    <a:pt x="1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75;p25">
              <a:extLst>
                <a:ext uri="{FF2B5EF4-FFF2-40B4-BE49-F238E27FC236}">
                  <a16:creationId xmlns:a16="http://schemas.microsoft.com/office/drawing/2014/main" id="{F1AC8885-9129-693C-1F85-34822A842406}"/>
                </a:ext>
              </a:extLst>
            </p:cNvPr>
            <p:cNvSpPr/>
            <p:nvPr/>
          </p:nvSpPr>
          <p:spPr>
            <a:xfrm>
              <a:off x="4729413" y="1966784"/>
              <a:ext cx="200284" cy="171630"/>
            </a:xfrm>
            <a:custGeom>
              <a:avLst/>
              <a:gdLst/>
              <a:ahLst/>
              <a:cxnLst/>
              <a:rect l="l" t="t" r="r" b="b"/>
              <a:pathLst>
                <a:path w="2733" h="2342" extrusionOk="0">
                  <a:moveTo>
                    <a:pt x="1565" y="1"/>
                  </a:moveTo>
                  <a:cubicBezTo>
                    <a:pt x="517" y="1"/>
                    <a:pt x="0" y="1258"/>
                    <a:pt x="734" y="1999"/>
                  </a:cubicBezTo>
                  <a:cubicBezTo>
                    <a:pt x="970" y="2236"/>
                    <a:pt x="1262" y="2341"/>
                    <a:pt x="1549" y="2341"/>
                  </a:cubicBezTo>
                  <a:cubicBezTo>
                    <a:pt x="2151" y="2341"/>
                    <a:pt x="2733" y="1874"/>
                    <a:pt x="2733" y="1168"/>
                  </a:cubicBezTo>
                  <a:cubicBezTo>
                    <a:pt x="2733" y="525"/>
                    <a:pt x="2209" y="1"/>
                    <a:pt x="15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6;p25">
              <a:extLst>
                <a:ext uri="{FF2B5EF4-FFF2-40B4-BE49-F238E27FC236}">
                  <a16:creationId xmlns:a16="http://schemas.microsoft.com/office/drawing/2014/main" id="{4BDB4DA1-BD3E-4000-CEDF-9454CAAD497A}"/>
                </a:ext>
              </a:extLst>
            </p:cNvPr>
            <p:cNvSpPr/>
            <p:nvPr/>
          </p:nvSpPr>
          <p:spPr>
            <a:xfrm>
              <a:off x="4885726" y="2224082"/>
              <a:ext cx="200284" cy="171630"/>
            </a:xfrm>
            <a:custGeom>
              <a:avLst/>
              <a:gdLst/>
              <a:ahLst/>
              <a:cxnLst/>
              <a:rect l="l" t="t" r="r" b="b"/>
              <a:pathLst>
                <a:path w="2733" h="2342" extrusionOk="0">
                  <a:moveTo>
                    <a:pt x="1565" y="0"/>
                  </a:moveTo>
                  <a:cubicBezTo>
                    <a:pt x="525" y="0"/>
                    <a:pt x="1" y="1258"/>
                    <a:pt x="742" y="1999"/>
                  </a:cubicBezTo>
                  <a:cubicBezTo>
                    <a:pt x="978" y="2235"/>
                    <a:pt x="1269" y="2341"/>
                    <a:pt x="1555" y="2341"/>
                  </a:cubicBezTo>
                  <a:cubicBezTo>
                    <a:pt x="2155" y="2341"/>
                    <a:pt x="2733" y="1873"/>
                    <a:pt x="2733" y="1168"/>
                  </a:cubicBezTo>
                  <a:cubicBezTo>
                    <a:pt x="2733" y="524"/>
                    <a:pt x="2209" y="0"/>
                    <a:pt x="15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7;p25">
              <a:extLst>
                <a:ext uri="{FF2B5EF4-FFF2-40B4-BE49-F238E27FC236}">
                  <a16:creationId xmlns:a16="http://schemas.microsoft.com/office/drawing/2014/main" id="{7DA1236D-B620-E40A-43F2-6B32CB258902}"/>
                </a:ext>
              </a:extLst>
            </p:cNvPr>
            <p:cNvSpPr/>
            <p:nvPr/>
          </p:nvSpPr>
          <p:spPr>
            <a:xfrm>
              <a:off x="4951022" y="2478083"/>
              <a:ext cx="200284" cy="171704"/>
            </a:xfrm>
            <a:custGeom>
              <a:avLst/>
              <a:gdLst/>
              <a:ahLst/>
              <a:cxnLst/>
              <a:rect l="l" t="t" r="r" b="b"/>
              <a:pathLst>
                <a:path w="2733" h="2343" extrusionOk="0">
                  <a:moveTo>
                    <a:pt x="1565" y="0"/>
                  </a:moveTo>
                  <a:cubicBezTo>
                    <a:pt x="517" y="0"/>
                    <a:pt x="1" y="1258"/>
                    <a:pt x="734" y="1999"/>
                  </a:cubicBezTo>
                  <a:cubicBezTo>
                    <a:pt x="974" y="2236"/>
                    <a:pt x="1268" y="2343"/>
                    <a:pt x="1555" y="2343"/>
                  </a:cubicBezTo>
                  <a:cubicBezTo>
                    <a:pt x="2157" y="2343"/>
                    <a:pt x="2733" y="1877"/>
                    <a:pt x="2733" y="1168"/>
                  </a:cubicBezTo>
                  <a:cubicBezTo>
                    <a:pt x="2733" y="524"/>
                    <a:pt x="2209" y="0"/>
                    <a:pt x="15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8;p25">
              <a:extLst>
                <a:ext uri="{FF2B5EF4-FFF2-40B4-BE49-F238E27FC236}">
                  <a16:creationId xmlns:a16="http://schemas.microsoft.com/office/drawing/2014/main" id="{D87EA458-95EF-2C2E-461C-091FB14DD784}"/>
                </a:ext>
              </a:extLst>
            </p:cNvPr>
            <p:cNvSpPr/>
            <p:nvPr/>
          </p:nvSpPr>
          <p:spPr>
            <a:xfrm>
              <a:off x="4932921" y="2750184"/>
              <a:ext cx="200871" cy="171557"/>
            </a:xfrm>
            <a:custGeom>
              <a:avLst/>
              <a:gdLst/>
              <a:ahLst/>
              <a:cxnLst/>
              <a:rect l="l" t="t" r="r" b="b"/>
              <a:pathLst>
                <a:path w="2741" h="2341" extrusionOk="0">
                  <a:moveTo>
                    <a:pt x="1565" y="0"/>
                  </a:moveTo>
                  <a:cubicBezTo>
                    <a:pt x="524" y="0"/>
                    <a:pt x="0" y="1258"/>
                    <a:pt x="742" y="1999"/>
                  </a:cubicBezTo>
                  <a:cubicBezTo>
                    <a:pt x="978" y="2235"/>
                    <a:pt x="1270" y="2341"/>
                    <a:pt x="1556" y="2341"/>
                  </a:cubicBezTo>
                  <a:cubicBezTo>
                    <a:pt x="2159" y="2341"/>
                    <a:pt x="2740" y="1873"/>
                    <a:pt x="2740" y="1168"/>
                  </a:cubicBezTo>
                  <a:cubicBezTo>
                    <a:pt x="2740" y="524"/>
                    <a:pt x="2216" y="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79;p25">
              <a:extLst>
                <a:ext uri="{FF2B5EF4-FFF2-40B4-BE49-F238E27FC236}">
                  <a16:creationId xmlns:a16="http://schemas.microsoft.com/office/drawing/2014/main" id="{BE2A616C-8D53-7193-F38E-13104DB15ED1}"/>
                </a:ext>
              </a:extLst>
            </p:cNvPr>
            <p:cNvSpPr/>
            <p:nvPr/>
          </p:nvSpPr>
          <p:spPr>
            <a:xfrm>
              <a:off x="4862129" y="2992605"/>
              <a:ext cx="200358" cy="171484"/>
            </a:xfrm>
            <a:custGeom>
              <a:avLst/>
              <a:gdLst/>
              <a:ahLst/>
              <a:cxnLst/>
              <a:rect l="l" t="t" r="r" b="b"/>
              <a:pathLst>
                <a:path w="2734" h="2340" extrusionOk="0">
                  <a:moveTo>
                    <a:pt x="1565" y="1"/>
                  </a:moveTo>
                  <a:cubicBezTo>
                    <a:pt x="525" y="1"/>
                    <a:pt x="1" y="1258"/>
                    <a:pt x="734" y="1992"/>
                  </a:cubicBezTo>
                  <a:cubicBezTo>
                    <a:pt x="974" y="2232"/>
                    <a:pt x="1269" y="2339"/>
                    <a:pt x="1557" y="2339"/>
                  </a:cubicBezTo>
                  <a:cubicBezTo>
                    <a:pt x="2158" y="2339"/>
                    <a:pt x="2733" y="1872"/>
                    <a:pt x="2733" y="1168"/>
                  </a:cubicBezTo>
                  <a:cubicBezTo>
                    <a:pt x="2733" y="525"/>
                    <a:pt x="2209" y="1"/>
                    <a:pt x="15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0;p25">
              <a:extLst>
                <a:ext uri="{FF2B5EF4-FFF2-40B4-BE49-F238E27FC236}">
                  <a16:creationId xmlns:a16="http://schemas.microsoft.com/office/drawing/2014/main" id="{EDC3D42A-DAAB-D4B5-9FE1-0D4B67A04B31}"/>
                </a:ext>
              </a:extLst>
            </p:cNvPr>
            <p:cNvSpPr/>
            <p:nvPr/>
          </p:nvSpPr>
          <p:spPr>
            <a:xfrm>
              <a:off x="4726115" y="3258697"/>
              <a:ext cx="200284" cy="171410"/>
            </a:xfrm>
            <a:custGeom>
              <a:avLst/>
              <a:gdLst/>
              <a:ahLst/>
              <a:cxnLst/>
              <a:rect l="l" t="t" r="r" b="b"/>
              <a:pathLst>
                <a:path w="2733" h="2339" extrusionOk="0">
                  <a:moveTo>
                    <a:pt x="1565" y="0"/>
                  </a:moveTo>
                  <a:cubicBezTo>
                    <a:pt x="524" y="0"/>
                    <a:pt x="0" y="1258"/>
                    <a:pt x="741" y="1991"/>
                  </a:cubicBezTo>
                  <a:cubicBezTo>
                    <a:pt x="979" y="2232"/>
                    <a:pt x="1272" y="2339"/>
                    <a:pt x="1559" y="2339"/>
                  </a:cubicBezTo>
                  <a:cubicBezTo>
                    <a:pt x="2158" y="2339"/>
                    <a:pt x="2733" y="1871"/>
                    <a:pt x="2733" y="1168"/>
                  </a:cubicBezTo>
                  <a:cubicBezTo>
                    <a:pt x="2733" y="524"/>
                    <a:pt x="2209" y="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1;p25">
              <a:extLst>
                <a:ext uri="{FF2B5EF4-FFF2-40B4-BE49-F238E27FC236}">
                  <a16:creationId xmlns:a16="http://schemas.microsoft.com/office/drawing/2014/main" id="{0AECCED3-6CFA-C134-106B-C2018D9EF49D}"/>
                </a:ext>
              </a:extLst>
            </p:cNvPr>
            <p:cNvSpPr/>
            <p:nvPr/>
          </p:nvSpPr>
          <p:spPr>
            <a:xfrm>
              <a:off x="4214303" y="1966784"/>
              <a:ext cx="200284" cy="171630"/>
            </a:xfrm>
            <a:custGeom>
              <a:avLst/>
              <a:gdLst/>
              <a:ahLst/>
              <a:cxnLst/>
              <a:rect l="l" t="t" r="r" b="b"/>
              <a:pathLst>
                <a:path w="2733" h="2342" extrusionOk="0">
                  <a:moveTo>
                    <a:pt x="1168" y="1"/>
                  </a:moveTo>
                  <a:cubicBezTo>
                    <a:pt x="524" y="1"/>
                    <a:pt x="0" y="525"/>
                    <a:pt x="0" y="1168"/>
                  </a:cubicBezTo>
                  <a:cubicBezTo>
                    <a:pt x="0" y="1874"/>
                    <a:pt x="578" y="2341"/>
                    <a:pt x="1181" y="2341"/>
                  </a:cubicBezTo>
                  <a:cubicBezTo>
                    <a:pt x="1468" y="2341"/>
                    <a:pt x="1760" y="2236"/>
                    <a:pt x="1999" y="1999"/>
                  </a:cubicBezTo>
                  <a:cubicBezTo>
                    <a:pt x="2733" y="1258"/>
                    <a:pt x="2209" y="1"/>
                    <a:pt x="11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8" name="Google Shape;1982;p25">
              <a:extLst>
                <a:ext uri="{FF2B5EF4-FFF2-40B4-BE49-F238E27FC236}">
                  <a16:creationId xmlns:a16="http://schemas.microsoft.com/office/drawing/2014/main" id="{1A6C22EA-9C0F-3DBF-987E-D7451355ED76}"/>
                </a:ext>
              </a:extLst>
            </p:cNvPr>
            <p:cNvSpPr/>
            <p:nvPr/>
          </p:nvSpPr>
          <p:spPr>
            <a:xfrm>
              <a:off x="4057403" y="2224082"/>
              <a:ext cx="171777" cy="171191"/>
            </a:xfrm>
            <a:custGeom>
              <a:avLst/>
              <a:gdLst/>
              <a:ahLst/>
              <a:cxnLst/>
              <a:rect l="l" t="t" r="r" b="b"/>
              <a:pathLst>
                <a:path w="2344" h="2336" extrusionOk="0">
                  <a:moveTo>
                    <a:pt x="1176" y="0"/>
                  </a:moveTo>
                  <a:cubicBezTo>
                    <a:pt x="524" y="0"/>
                    <a:pt x="0" y="524"/>
                    <a:pt x="0" y="1168"/>
                  </a:cubicBezTo>
                  <a:cubicBezTo>
                    <a:pt x="0" y="1812"/>
                    <a:pt x="524" y="2336"/>
                    <a:pt x="1176" y="2336"/>
                  </a:cubicBezTo>
                  <a:cubicBezTo>
                    <a:pt x="1819" y="2336"/>
                    <a:pt x="2343" y="1812"/>
                    <a:pt x="2343" y="1168"/>
                  </a:cubicBezTo>
                  <a:cubicBezTo>
                    <a:pt x="2343" y="524"/>
                    <a:pt x="1819" y="0"/>
                    <a:pt x="1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9" name="Google Shape;1983;p25">
              <a:extLst>
                <a:ext uri="{FF2B5EF4-FFF2-40B4-BE49-F238E27FC236}">
                  <a16:creationId xmlns:a16="http://schemas.microsoft.com/office/drawing/2014/main" id="{694D17CC-D299-E72A-636D-24368BC99D22}"/>
                </a:ext>
              </a:extLst>
            </p:cNvPr>
            <p:cNvSpPr/>
            <p:nvPr/>
          </p:nvSpPr>
          <p:spPr>
            <a:xfrm>
              <a:off x="3992694" y="2478083"/>
              <a:ext cx="200284" cy="171704"/>
            </a:xfrm>
            <a:custGeom>
              <a:avLst/>
              <a:gdLst/>
              <a:ahLst/>
              <a:cxnLst/>
              <a:rect l="l" t="t" r="r" b="b"/>
              <a:pathLst>
                <a:path w="2733" h="2343" extrusionOk="0">
                  <a:moveTo>
                    <a:pt x="1168" y="0"/>
                  </a:moveTo>
                  <a:cubicBezTo>
                    <a:pt x="524" y="0"/>
                    <a:pt x="0" y="524"/>
                    <a:pt x="0" y="1168"/>
                  </a:cubicBezTo>
                  <a:cubicBezTo>
                    <a:pt x="0" y="1877"/>
                    <a:pt x="576" y="2343"/>
                    <a:pt x="1175" y="2343"/>
                  </a:cubicBezTo>
                  <a:cubicBezTo>
                    <a:pt x="1462" y="2343"/>
                    <a:pt x="1754" y="2236"/>
                    <a:pt x="1991" y="1999"/>
                  </a:cubicBezTo>
                  <a:cubicBezTo>
                    <a:pt x="2732" y="1258"/>
                    <a:pt x="2208" y="0"/>
                    <a:pt x="1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0" name="Google Shape;1984;p25">
              <a:extLst>
                <a:ext uri="{FF2B5EF4-FFF2-40B4-BE49-F238E27FC236}">
                  <a16:creationId xmlns:a16="http://schemas.microsoft.com/office/drawing/2014/main" id="{4BA6884D-2997-694D-373A-11023B2503B7}"/>
                </a:ext>
              </a:extLst>
            </p:cNvPr>
            <p:cNvSpPr/>
            <p:nvPr/>
          </p:nvSpPr>
          <p:spPr>
            <a:xfrm>
              <a:off x="4010209" y="2750184"/>
              <a:ext cx="200284" cy="171557"/>
            </a:xfrm>
            <a:custGeom>
              <a:avLst/>
              <a:gdLst/>
              <a:ahLst/>
              <a:cxnLst/>
              <a:rect l="l" t="t" r="r" b="b"/>
              <a:pathLst>
                <a:path w="2733" h="2341" extrusionOk="0">
                  <a:moveTo>
                    <a:pt x="1168" y="0"/>
                  </a:moveTo>
                  <a:cubicBezTo>
                    <a:pt x="525" y="0"/>
                    <a:pt x="1" y="524"/>
                    <a:pt x="1" y="1168"/>
                  </a:cubicBezTo>
                  <a:cubicBezTo>
                    <a:pt x="1" y="1873"/>
                    <a:pt x="578" y="2341"/>
                    <a:pt x="1181" y="2341"/>
                  </a:cubicBezTo>
                  <a:cubicBezTo>
                    <a:pt x="1468" y="2341"/>
                    <a:pt x="1760" y="2235"/>
                    <a:pt x="1999" y="1999"/>
                  </a:cubicBezTo>
                  <a:cubicBezTo>
                    <a:pt x="2733" y="1258"/>
                    <a:pt x="2216" y="0"/>
                    <a:pt x="1168"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5;p25">
              <a:extLst>
                <a:ext uri="{FF2B5EF4-FFF2-40B4-BE49-F238E27FC236}">
                  <a16:creationId xmlns:a16="http://schemas.microsoft.com/office/drawing/2014/main" id="{B1C8D713-FECE-505A-AC28-1FC598DCFD4F}"/>
                </a:ext>
              </a:extLst>
            </p:cNvPr>
            <p:cNvSpPr/>
            <p:nvPr/>
          </p:nvSpPr>
          <p:spPr>
            <a:xfrm>
              <a:off x="4081000" y="2992605"/>
              <a:ext cx="200797" cy="171484"/>
            </a:xfrm>
            <a:custGeom>
              <a:avLst/>
              <a:gdLst/>
              <a:ahLst/>
              <a:cxnLst/>
              <a:rect l="l" t="t" r="r" b="b"/>
              <a:pathLst>
                <a:path w="2740" h="2340" extrusionOk="0">
                  <a:moveTo>
                    <a:pt x="1175" y="1"/>
                  </a:moveTo>
                  <a:cubicBezTo>
                    <a:pt x="524" y="1"/>
                    <a:pt x="0" y="525"/>
                    <a:pt x="0" y="1168"/>
                  </a:cubicBezTo>
                  <a:cubicBezTo>
                    <a:pt x="0" y="1872"/>
                    <a:pt x="578" y="2339"/>
                    <a:pt x="1180" y="2339"/>
                  </a:cubicBezTo>
                  <a:cubicBezTo>
                    <a:pt x="1468" y="2339"/>
                    <a:pt x="1761" y="2232"/>
                    <a:pt x="1999" y="1992"/>
                  </a:cubicBezTo>
                  <a:cubicBezTo>
                    <a:pt x="2740" y="1258"/>
                    <a:pt x="2216" y="1"/>
                    <a:pt x="1175"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6;p25">
              <a:extLst>
                <a:ext uri="{FF2B5EF4-FFF2-40B4-BE49-F238E27FC236}">
                  <a16:creationId xmlns:a16="http://schemas.microsoft.com/office/drawing/2014/main" id="{2A9A4FDD-4497-B389-F428-B1091DCE9F29}"/>
                </a:ext>
              </a:extLst>
            </p:cNvPr>
            <p:cNvSpPr/>
            <p:nvPr/>
          </p:nvSpPr>
          <p:spPr>
            <a:xfrm>
              <a:off x="4217015" y="3258697"/>
              <a:ext cx="200284" cy="171410"/>
            </a:xfrm>
            <a:custGeom>
              <a:avLst/>
              <a:gdLst/>
              <a:ahLst/>
              <a:cxnLst/>
              <a:rect l="l" t="t" r="r" b="b"/>
              <a:pathLst>
                <a:path w="2733" h="2339" extrusionOk="0">
                  <a:moveTo>
                    <a:pt x="1168" y="0"/>
                  </a:moveTo>
                  <a:cubicBezTo>
                    <a:pt x="525" y="0"/>
                    <a:pt x="1" y="524"/>
                    <a:pt x="1" y="1168"/>
                  </a:cubicBezTo>
                  <a:cubicBezTo>
                    <a:pt x="1" y="1871"/>
                    <a:pt x="579" y="2339"/>
                    <a:pt x="1180" y="2339"/>
                  </a:cubicBezTo>
                  <a:cubicBezTo>
                    <a:pt x="1468" y="2339"/>
                    <a:pt x="1762" y="2232"/>
                    <a:pt x="1999" y="1991"/>
                  </a:cubicBezTo>
                  <a:cubicBezTo>
                    <a:pt x="2733" y="1258"/>
                    <a:pt x="2216" y="0"/>
                    <a:pt x="1168"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7;p25">
              <a:extLst>
                <a:ext uri="{FF2B5EF4-FFF2-40B4-BE49-F238E27FC236}">
                  <a16:creationId xmlns:a16="http://schemas.microsoft.com/office/drawing/2014/main" id="{7738125F-3EDF-E4F5-32D8-C4D7331A5C93}"/>
                </a:ext>
              </a:extLst>
            </p:cNvPr>
            <p:cNvSpPr/>
            <p:nvPr/>
          </p:nvSpPr>
          <p:spPr>
            <a:xfrm>
              <a:off x="4757920" y="3781501"/>
              <a:ext cx="171777" cy="171777"/>
            </a:xfrm>
            <a:custGeom>
              <a:avLst/>
              <a:gdLst/>
              <a:ahLst/>
              <a:cxnLst/>
              <a:rect l="l" t="t" r="r" b="b"/>
              <a:pathLst>
                <a:path w="2344" h="2344" extrusionOk="0">
                  <a:moveTo>
                    <a:pt x="1168" y="0"/>
                  </a:moveTo>
                  <a:cubicBezTo>
                    <a:pt x="525" y="0"/>
                    <a:pt x="1" y="524"/>
                    <a:pt x="1" y="1175"/>
                  </a:cubicBezTo>
                  <a:cubicBezTo>
                    <a:pt x="1" y="1819"/>
                    <a:pt x="525" y="2343"/>
                    <a:pt x="1168" y="2343"/>
                  </a:cubicBezTo>
                  <a:cubicBezTo>
                    <a:pt x="1820" y="2343"/>
                    <a:pt x="2344" y="1819"/>
                    <a:pt x="2344" y="1175"/>
                  </a:cubicBezTo>
                  <a:cubicBezTo>
                    <a:pt x="2344" y="524"/>
                    <a:pt x="1820" y="0"/>
                    <a:pt x="1168"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8;p25">
              <a:extLst>
                <a:ext uri="{FF2B5EF4-FFF2-40B4-BE49-F238E27FC236}">
                  <a16:creationId xmlns:a16="http://schemas.microsoft.com/office/drawing/2014/main" id="{E713999A-BE6C-B1FC-EFC2-56ED7547D6E8}"/>
                </a:ext>
              </a:extLst>
            </p:cNvPr>
            <p:cNvSpPr/>
            <p:nvPr/>
          </p:nvSpPr>
          <p:spPr>
            <a:xfrm>
              <a:off x="4885726" y="4038726"/>
              <a:ext cx="200284" cy="171777"/>
            </a:xfrm>
            <a:custGeom>
              <a:avLst/>
              <a:gdLst/>
              <a:ahLst/>
              <a:cxnLst/>
              <a:rect l="l" t="t" r="r" b="b"/>
              <a:pathLst>
                <a:path w="2733" h="2344" extrusionOk="0">
                  <a:moveTo>
                    <a:pt x="1565" y="1"/>
                  </a:moveTo>
                  <a:cubicBezTo>
                    <a:pt x="525" y="1"/>
                    <a:pt x="1" y="1258"/>
                    <a:pt x="742" y="2000"/>
                  </a:cubicBezTo>
                  <a:cubicBezTo>
                    <a:pt x="979" y="2237"/>
                    <a:pt x="1271" y="2343"/>
                    <a:pt x="1558" y="2343"/>
                  </a:cubicBezTo>
                  <a:cubicBezTo>
                    <a:pt x="2157" y="2343"/>
                    <a:pt x="2733" y="1878"/>
                    <a:pt x="2733" y="1169"/>
                  </a:cubicBezTo>
                  <a:cubicBezTo>
                    <a:pt x="2733" y="525"/>
                    <a:pt x="2209" y="1"/>
                    <a:pt x="1565"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89;p25">
              <a:extLst>
                <a:ext uri="{FF2B5EF4-FFF2-40B4-BE49-F238E27FC236}">
                  <a16:creationId xmlns:a16="http://schemas.microsoft.com/office/drawing/2014/main" id="{B63E2412-5A08-7467-2CBC-139AD423F61F}"/>
                </a:ext>
              </a:extLst>
            </p:cNvPr>
            <p:cNvSpPr/>
            <p:nvPr/>
          </p:nvSpPr>
          <p:spPr>
            <a:xfrm>
              <a:off x="4951022" y="4292726"/>
              <a:ext cx="200284" cy="171997"/>
            </a:xfrm>
            <a:custGeom>
              <a:avLst/>
              <a:gdLst/>
              <a:ahLst/>
              <a:cxnLst/>
              <a:rect l="l" t="t" r="r" b="b"/>
              <a:pathLst>
                <a:path w="2733" h="2347" extrusionOk="0">
                  <a:moveTo>
                    <a:pt x="1565" y="1"/>
                  </a:moveTo>
                  <a:cubicBezTo>
                    <a:pt x="517" y="1"/>
                    <a:pt x="1" y="1266"/>
                    <a:pt x="734" y="1999"/>
                  </a:cubicBezTo>
                  <a:cubicBezTo>
                    <a:pt x="974" y="2239"/>
                    <a:pt x="1268" y="2347"/>
                    <a:pt x="1557" y="2347"/>
                  </a:cubicBezTo>
                  <a:cubicBezTo>
                    <a:pt x="2158" y="2347"/>
                    <a:pt x="2733" y="1879"/>
                    <a:pt x="2733" y="1176"/>
                  </a:cubicBezTo>
                  <a:cubicBezTo>
                    <a:pt x="2733" y="525"/>
                    <a:pt x="2209" y="1"/>
                    <a:pt x="1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0;p25">
              <a:extLst>
                <a:ext uri="{FF2B5EF4-FFF2-40B4-BE49-F238E27FC236}">
                  <a16:creationId xmlns:a16="http://schemas.microsoft.com/office/drawing/2014/main" id="{3B68F541-5CB8-E104-774B-EEBD1F78C467}"/>
                </a:ext>
              </a:extLst>
            </p:cNvPr>
            <p:cNvSpPr/>
            <p:nvPr/>
          </p:nvSpPr>
          <p:spPr>
            <a:xfrm>
              <a:off x="4932921" y="4564828"/>
              <a:ext cx="200871" cy="171777"/>
            </a:xfrm>
            <a:custGeom>
              <a:avLst/>
              <a:gdLst/>
              <a:ahLst/>
              <a:cxnLst/>
              <a:rect l="l" t="t" r="r" b="b"/>
              <a:pathLst>
                <a:path w="2741" h="2344" extrusionOk="0">
                  <a:moveTo>
                    <a:pt x="1565" y="1"/>
                  </a:moveTo>
                  <a:cubicBezTo>
                    <a:pt x="524" y="1"/>
                    <a:pt x="0" y="1258"/>
                    <a:pt x="742" y="1999"/>
                  </a:cubicBezTo>
                  <a:cubicBezTo>
                    <a:pt x="979" y="2237"/>
                    <a:pt x="1272" y="2343"/>
                    <a:pt x="1560" y="2343"/>
                  </a:cubicBezTo>
                  <a:cubicBezTo>
                    <a:pt x="2161" y="2343"/>
                    <a:pt x="2740" y="1877"/>
                    <a:pt x="2740" y="1168"/>
                  </a:cubicBezTo>
                  <a:cubicBezTo>
                    <a:pt x="2740" y="525"/>
                    <a:pt x="2216" y="1"/>
                    <a:pt x="1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1;p25">
              <a:extLst>
                <a:ext uri="{FF2B5EF4-FFF2-40B4-BE49-F238E27FC236}">
                  <a16:creationId xmlns:a16="http://schemas.microsoft.com/office/drawing/2014/main" id="{2ADD017A-7BE6-E55E-64BF-47A225137264}"/>
                </a:ext>
              </a:extLst>
            </p:cNvPr>
            <p:cNvSpPr/>
            <p:nvPr/>
          </p:nvSpPr>
          <p:spPr>
            <a:xfrm>
              <a:off x="4225809" y="3781501"/>
              <a:ext cx="200871" cy="171997"/>
            </a:xfrm>
            <a:custGeom>
              <a:avLst/>
              <a:gdLst/>
              <a:ahLst/>
              <a:cxnLst/>
              <a:rect l="l" t="t" r="r" b="b"/>
              <a:pathLst>
                <a:path w="2741" h="2347" extrusionOk="0">
                  <a:moveTo>
                    <a:pt x="1176" y="0"/>
                  </a:moveTo>
                  <a:cubicBezTo>
                    <a:pt x="524" y="0"/>
                    <a:pt x="0" y="524"/>
                    <a:pt x="0" y="1175"/>
                  </a:cubicBezTo>
                  <a:cubicBezTo>
                    <a:pt x="0" y="1879"/>
                    <a:pt x="579" y="2346"/>
                    <a:pt x="1180" y="2346"/>
                  </a:cubicBezTo>
                  <a:cubicBezTo>
                    <a:pt x="1468" y="2346"/>
                    <a:pt x="1761" y="2239"/>
                    <a:pt x="1999" y="1999"/>
                  </a:cubicBezTo>
                  <a:cubicBezTo>
                    <a:pt x="2740" y="1265"/>
                    <a:pt x="2216" y="0"/>
                    <a:pt x="11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2;p25">
              <a:extLst>
                <a:ext uri="{FF2B5EF4-FFF2-40B4-BE49-F238E27FC236}">
                  <a16:creationId xmlns:a16="http://schemas.microsoft.com/office/drawing/2014/main" id="{3FB8818B-7B40-5357-0B59-64C5B767759F}"/>
                </a:ext>
              </a:extLst>
            </p:cNvPr>
            <p:cNvSpPr/>
            <p:nvPr/>
          </p:nvSpPr>
          <p:spPr>
            <a:xfrm>
              <a:off x="4069495" y="4038726"/>
              <a:ext cx="200284" cy="171777"/>
            </a:xfrm>
            <a:custGeom>
              <a:avLst/>
              <a:gdLst/>
              <a:ahLst/>
              <a:cxnLst/>
              <a:rect l="l" t="t" r="r" b="b"/>
              <a:pathLst>
                <a:path w="2733" h="2344" extrusionOk="0">
                  <a:moveTo>
                    <a:pt x="1168" y="1"/>
                  </a:moveTo>
                  <a:cubicBezTo>
                    <a:pt x="524" y="1"/>
                    <a:pt x="0" y="525"/>
                    <a:pt x="0" y="1169"/>
                  </a:cubicBezTo>
                  <a:cubicBezTo>
                    <a:pt x="0" y="1878"/>
                    <a:pt x="576" y="2343"/>
                    <a:pt x="1177" y="2343"/>
                  </a:cubicBezTo>
                  <a:cubicBezTo>
                    <a:pt x="1465" y="2343"/>
                    <a:pt x="1759" y="2237"/>
                    <a:pt x="1999" y="2000"/>
                  </a:cubicBezTo>
                  <a:cubicBezTo>
                    <a:pt x="2732" y="1258"/>
                    <a:pt x="2208" y="1"/>
                    <a:pt x="1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3;p25">
              <a:extLst>
                <a:ext uri="{FF2B5EF4-FFF2-40B4-BE49-F238E27FC236}">
                  <a16:creationId xmlns:a16="http://schemas.microsoft.com/office/drawing/2014/main" id="{2BD34A59-8A3D-BC52-56D4-95538D50F926}"/>
                </a:ext>
              </a:extLst>
            </p:cNvPr>
            <p:cNvSpPr/>
            <p:nvPr/>
          </p:nvSpPr>
          <p:spPr>
            <a:xfrm>
              <a:off x="4004199" y="4292726"/>
              <a:ext cx="200284" cy="171997"/>
            </a:xfrm>
            <a:custGeom>
              <a:avLst/>
              <a:gdLst/>
              <a:ahLst/>
              <a:cxnLst/>
              <a:rect l="l" t="t" r="r" b="b"/>
              <a:pathLst>
                <a:path w="2733" h="2347" extrusionOk="0">
                  <a:moveTo>
                    <a:pt x="1176" y="1"/>
                  </a:moveTo>
                  <a:cubicBezTo>
                    <a:pt x="524" y="1"/>
                    <a:pt x="0" y="525"/>
                    <a:pt x="0" y="1176"/>
                  </a:cubicBezTo>
                  <a:cubicBezTo>
                    <a:pt x="0" y="1879"/>
                    <a:pt x="578" y="2347"/>
                    <a:pt x="1180" y="2347"/>
                  </a:cubicBezTo>
                  <a:cubicBezTo>
                    <a:pt x="1468" y="2347"/>
                    <a:pt x="1761" y="2239"/>
                    <a:pt x="1999" y="1999"/>
                  </a:cubicBezTo>
                  <a:cubicBezTo>
                    <a:pt x="2733" y="1266"/>
                    <a:pt x="2216" y="1"/>
                    <a:pt x="1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4;p25">
              <a:extLst>
                <a:ext uri="{FF2B5EF4-FFF2-40B4-BE49-F238E27FC236}">
                  <a16:creationId xmlns:a16="http://schemas.microsoft.com/office/drawing/2014/main" id="{DF0984C5-A635-719C-33D6-712967C7F3A9}"/>
                </a:ext>
              </a:extLst>
            </p:cNvPr>
            <p:cNvSpPr/>
            <p:nvPr/>
          </p:nvSpPr>
          <p:spPr>
            <a:xfrm>
              <a:off x="4022300" y="4564828"/>
              <a:ext cx="171191" cy="171777"/>
            </a:xfrm>
            <a:custGeom>
              <a:avLst/>
              <a:gdLst/>
              <a:ahLst/>
              <a:cxnLst/>
              <a:rect l="l" t="t" r="r" b="b"/>
              <a:pathLst>
                <a:path w="2336" h="2344" extrusionOk="0">
                  <a:moveTo>
                    <a:pt x="1168" y="1"/>
                  </a:moveTo>
                  <a:cubicBezTo>
                    <a:pt x="524" y="1"/>
                    <a:pt x="0" y="525"/>
                    <a:pt x="0" y="1168"/>
                  </a:cubicBezTo>
                  <a:cubicBezTo>
                    <a:pt x="0" y="1820"/>
                    <a:pt x="524" y="2344"/>
                    <a:pt x="1168" y="2344"/>
                  </a:cubicBezTo>
                  <a:cubicBezTo>
                    <a:pt x="1812" y="2344"/>
                    <a:pt x="2336" y="1820"/>
                    <a:pt x="2336" y="1168"/>
                  </a:cubicBezTo>
                  <a:cubicBezTo>
                    <a:pt x="2336" y="525"/>
                    <a:pt x="1812" y="1"/>
                    <a:pt x="1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5;p25">
              <a:extLst>
                <a:ext uri="{FF2B5EF4-FFF2-40B4-BE49-F238E27FC236}">
                  <a16:creationId xmlns:a16="http://schemas.microsoft.com/office/drawing/2014/main" id="{9ED971A5-7B37-826F-189C-7AF0BE9155E6}"/>
                </a:ext>
              </a:extLst>
            </p:cNvPr>
            <p:cNvSpPr/>
            <p:nvPr/>
          </p:nvSpPr>
          <p:spPr>
            <a:xfrm>
              <a:off x="4395313" y="1667275"/>
              <a:ext cx="313874" cy="268365"/>
            </a:xfrm>
            <a:custGeom>
              <a:avLst/>
              <a:gdLst/>
              <a:ahLst/>
              <a:cxnLst/>
              <a:rect l="l" t="t" r="r" b="b"/>
              <a:pathLst>
                <a:path w="4283" h="3662" extrusionOk="0">
                  <a:moveTo>
                    <a:pt x="2448" y="0"/>
                  </a:moveTo>
                  <a:cubicBezTo>
                    <a:pt x="816" y="0"/>
                    <a:pt x="1" y="1969"/>
                    <a:pt x="1153" y="3122"/>
                  </a:cubicBezTo>
                  <a:cubicBezTo>
                    <a:pt x="1526" y="3495"/>
                    <a:pt x="1985" y="3662"/>
                    <a:pt x="2435" y="3662"/>
                  </a:cubicBezTo>
                  <a:cubicBezTo>
                    <a:pt x="3378" y="3662"/>
                    <a:pt x="4282" y="2931"/>
                    <a:pt x="4282" y="1827"/>
                  </a:cubicBezTo>
                  <a:cubicBezTo>
                    <a:pt x="4282" y="816"/>
                    <a:pt x="3459" y="0"/>
                    <a:pt x="24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82" name="Google Shape;1996;p25">
              <a:extLst>
                <a:ext uri="{FF2B5EF4-FFF2-40B4-BE49-F238E27FC236}">
                  <a16:creationId xmlns:a16="http://schemas.microsoft.com/office/drawing/2014/main" id="{7DF586BA-38FA-6F57-F852-983FA9428A84}"/>
                </a:ext>
              </a:extLst>
            </p:cNvPr>
            <p:cNvSpPr/>
            <p:nvPr/>
          </p:nvSpPr>
          <p:spPr>
            <a:xfrm>
              <a:off x="4429317" y="3478694"/>
              <a:ext cx="294674" cy="268438"/>
            </a:xfrm>
            <a:custGeom>
              <a:avLst/>
              <a:gdLst/>
              <a:ahLst/>
              <a:cxnLst/>
              <a:rect l="l" t="t" r="r" b="b"/>
              <a:pathLst>
                <a:path w="4021" h="3663" extrusionOk="0">
                  <a:moveTo>
                    <a:pt x="2011" y="0"/>
                  </a:moveTo>
                  <a:cubicBezTo>
                    <a:pt x="1543" y="0"/>
                    <a:pt x="1075" y="180"/>
                    <a:pt x="719" y="539"/>
                  </a:cubicBezTo>
                  <a:cubicBezTo>
                    <a:pt x="1" y="1250"/>
                    <a:pt x="1" y="2410"/>
                    <a:pt x="719" y="3129"/>
                  </a:cubicBezTo>
                  <a:cubicBezTo>
                    <a:pt x="1075" y="3485"/>
                    <a:pt x="1543" y="3662"/>
                    <a:pt x="2011" y="3662"/>
                  </a:cubicBezTo>
                  <a:cubicBezTo>
                    <a:pt x="2480" y="3662"/>
                    <a:pt x="2950" y="3485"/>
                    <a:pt x="3309" y="3129"/>
                  </a:cubicBezTo>
                  <a:cubicBezTo>
                    <a:pt x="4020" y="2410"/>
                    <a:pt x="4020" y="1250"/>
                    <a:pt x="3309" y="539"/>
                  </a:cubicBezTo>
                  <a:cubicBezTo>
                    <a:pt x="2950" y="180"/>
                    <a:pt x="2480" y="0"/>
                    <a:pt x="20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7;p25">
              <a:extLst>
                <a:ext uri="{FF2B5EF4-FFF2-40B4-BE49-F238E27FC236}">
                  <a16:creationId xmlns:a16="http://schemas.microsoft.com/office/drawing/2014/main" id="{DC593918-A2C3-EA46-1869-DF8F7D73B31E}"/>
                </a:ext>
              </a:extLst>
            </p:cNvPr>
            <p:cNvSpPr/>
            <p:nvPr/>
          </p:nvSpPr>
          <p:spPr>
            <a:xfrm>
              <a:off x="4201112" y="2281683"/>
              <a:ext cx="380782" cy="53277"/>
            </a:xfrm>
            <a:custGeom>
              <a:avLst/>
              <a:gdLst/>
              <a:ahLst/>
              <a:cxnLst/>
              <a:rect l="l" t="t" r="r" b="b"/>
              <a:pathLst>
                <a:path w="5196" h="727" extrusionOk="0">
                  <a:moveTo>
                    <a:pt x="1" y="0"/>
                  </a:moveTo>
                  <a:lnTo>
                    <a:pt x="1" y="726"/>
                  </a:lnTo>
                  <a:lnTo>
                    <a:pt x="5196" y="726"/>
                  </a:lnTo>
                  <a:lnTo>
                    <a:pt x="51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84" name="Google Shape;1998;p25">
              <a:extLst>
                <a:ext uri="{FF2B5EF4-FFF2-40B4-BE49-F238E27FC236}">
                  <a16:creationId xmlns:a16="http://schemas.microsoft.com/office/drawing/2014/main" id="{A1973333-D0B5-0945-B571-465DA1D37BFB}"/>
                </a:ext>
              </a:extLst>
            </p:cNvPr>
            <p:cNvSpPr/>
            <p:nvPr/>
          </p:nvSpPr>
          <p:spPr>
            <a:xfrm>
              <a:off x="4563206" y="2281683"/>
              <a:ext cx="381295" cy="53277"/>
            </a:xfrm>
            <a:custGeom>
              <a:avLst/>
              <a:gdLst/>
              <a:ahLst/>
              <a:cxnLst/>
              <a:rect l="l" t="t" r="r" b="b"/>
              <a:pathLst>
                <a:path w="5203" h="727" extrusionOk="0">
                  <a:moveTo>
                    <a:pt x="0" y="0"/>
                  </a:moveTo>
                  <a:lnTo>
                    <a:pt x="0" y="726"/>
                  </a:lnTo>
                  <a:lnTo>
                    <a:pt x="5203" y="726"/>
                  </a:lnTo>
                  <a:lnTo>
                    <a:pt x="52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99;p25">
              <a:extLst>
                <a:ext uri="{FF2B5EF4-FFF2-40B4-BE49-F238E27FC236}">
                  <a16:creationId xmlns:a16="http://schemas.microsoft.com/office/drawing/2014/main" id="{8946F49D-26A7-D6D1-AB94-057D665D028B}"/>
                </a:ext>
              </a:extLst>
            </p:cNvPr>
            <p:cNvSpPr/>
            <p:nvPr/>
          </p:nvSpPr>
          <p:spPr>
            <a:xfrm>
              <a:off x="4143511" y="2543305"/>
              <a:ext cx="444978" cy="53351"/>
            </a:xfrm>
            <a:custGeom>
              <a:avLst/>
              <a:gdLst/>
              <a:ahLst/>
              <a:cxnLst/>
              <a:rect l="l" t="t" r="r" b="b"/>
              <a:pathLst>
                <a:path w="6072" h="728" extrusionOk="0">
                  <a:moveTo>
                    <a:pt x="1" y="1"/>
                  </a:moveTo>
                  <a:lnTo>
                    <a:pt x="1" y="727"/>
                  </a:lnTo>
                  <a:lnTo>
                    <a:pt x="6071" y="727"/>
                  </a:lnTo>
                  <a:lnTo>
                    <a:pt x="60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86" name="Google Shape;2000;p25">
              <a:extLst>
                <a:ext uri="{FF2B5EF4-FFF2-40B4-BE49-F238E27FC236}">
                  <a16:creationId xmlns:a16="http://schemas.microsoft.com/office/drawing/2014/main" id="{AD87F6BD-D668-8BB4-66DE-12609FEF8805}"/>
                </a:ext>
              </a:extLst>
            </p:cNvPr>
            <p:cNvSpPr/>
            <p:nvPr/>
          </p:nvSpPr>
          <p:spPr>
            <a:xfrm>
              <a:off x="4567016" y="2543305"/>
              <a:ext cx="445491" cy="53351"/>
            </a:xfrm>
            <a:custGeom>
              <a:avLst/>
              <a:gdLst/>
              <a:ahLst/>
              <a:cxnLst/>
              <a:rect l="l" t="t" r="r" b="b"/>
              <a:pathLst>
                <a:path w="6079" h="728" extrusionOk="0">
                  <a:moveTo>
                    <a:pt x="1" y="1"/>
                  </a:moveTo>
                  <a:lnTo>
                    <a:pt x="1" y="727"/>
                  </a:lnTo>
                  <a:lnTo>
                    <a:pt x="6079" y="727"/>
                  </a:lnTo>
                  <a:lnTo>
                    <a:pt x="60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01;p25">
              <a:extLst>
                <a:ext uri="{FF2B5EF4-FFF2-40B4-BE49-F238E27FC236}">
                  <a16:creationId xmlns:a16="http://schemas.microsoft.com/office/drawing/2014/main" id="{C0BF18DE-A0D2-2F6F-76DF-CF2796FFC8D3}"/>
                </a:ext>
              </a:extLst>
            </p:cNvPr>
            <p:cNvSpPr/>
            <p:nvPr/>
          </p:nvSpPr>
          <p:spPr>
            <a:xfrm>
              <a:off x="4567016" y="4618031"/>
              <a:ext cx="445491" cy="53277"/>
            </a:xfrm>
            <a:custGeom>
              <a:avLst/>
              <a:gdLst/>
              <a:ahLst/>
              <a:cxnLst/>
              <a:rect l="l" t="t" r="r" b="b"/>
              <a:pathLst>
                <a:path w="6079" h="727" extrusionOk="0">
                  <a:moveTo>
                    <a:pt x="1" y="1"/>
                  </a:moveTo>
                  <a:lnTo>
                    <a:pt x="1" y="727"/>
                  </a:lnTo>
                  <a:lnTo>
                    <a:pt x="6079" y="727"/>
                  </a:lnTo>
                  <a:lnTo>
                    <a:pt x="6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02;p25">
              <a:extLst>
                <a:ext uri="{FF2B5EF4-FFF2-40B4-BE49-F238E27FC236}">
                  <a16:creationId xmlns:a16="http://schemas.microsoft.com/office/drawing/2014/main" id="{7F907105-AE7B-5A01-C411-8FB45D52FDAE}"/>
                </a:ext>
              </a:extLst>
            </p:cNvPr>
            <p:cNvSpPr/>
            <p:nvPr/>
          </p:nvSpPr>
          <p:spPr>
            <a:xfrm>
              <a:off x="4143511" y="4618031"/>
              <a:ext cx="444978" cy="53277"/>
            </a:xfrm>
            <a:custGeom>
              <a:avLst/>
              <a:gdLst/>
              <a:ahLst/>
              <a:cxnLst/>
              <a:rect l="l" t="t" r="r" b="b"/>
              <a:pathLst>
                <a:path w="6072" h="727" extrusionOk="0">
                  <a:moveTo>
                    <a:pt x="1" y="1"/>
                  </a:moveTo>
                  <a:lnTo>
                    <a:pt x="1" y="727"/>
                  </a:lnTo>
                  <a:lnTo>
                    <a:pt x="6071" y="727"/>
                  </a:lnTo>
                  <a:lnTo>
                    <a:pt x="60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03;p25">
              <a:extLst>
                <a:ext uri="{FF2B5EF4-FFF2-40B4-BE49-F238E27FC236}">
                  <a16:creationId xmlns:a16="http://schemas.microsoft.com/office/drawing/2014/main" id="{1ACE8CE8-E3AF-CB8E-FE5C-16E55B28E366}"/>
                </a:ext>
              </a:extLst>
            </p:cNvPr>
            <p:cNvSpPr/>
            <p:nvPr/>
          </p:nvSpPr>
          <p:spPr>
            <a:xfrm>
              <a:off x="4143511" y="3057388"/>
              <a:ext cx="444978" cy="53277"/>
            </a:xfrm>
            <a:custGeom>
              <a:avLst/>
              <a:gdLst/>
              <a:ahLst/>
              <a:cxnLst/>
              <a:rect l="l" t="t" r="r" b="b"/>
              <a:pathLst>
                <a:path w="6072" h="727" extrusionOk="0">
                  <a:moveTo>
                    <a:pt x="1" y="0"/>
                  </a:moveTo>
                  <a:lnTo>
                    <a:pt x="1" y="726"/>
                  </a:lnTo>
                  <a:lnTo>
                    <a:pt x="6071" y="726"/>
                  </a:lnTo>
                  <a:lnTo>
                    <a:pt x="6071" y="0"/>
                  </a:ln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04;p25">
              <a:extLst>
                <a:ext uri="{FF2B5EF4-FFF2-40B4-BE49-F238E27FC236}">
                  <a16:creationId xmlns:a16="http://schemas.microsoft.com/office/drawing/2014/main" id="{655A9160-5102-401B-EAB2-EE65A7CDDFC3}"/>
                </a:ext>
              </a:extLst>
            </p:cNvPr>
            <p:cNvSpPr/>
            <p:nvPr/>
          </p:nvSpPr>
          <p:spPr>
            <a:xfrm>
              <a:off x="4567016" y="3057388"/>
              <a:ext cx="445491" cy="53277"/>
            </a:xfrm>
            <a:custGeom>
              <a:avLst/>
              <a:gdLst/>
              <a:ahLst/>
              <a:cxnLst/>
              <a:rect l="l" t="t" r="r" b="b"/>
              <a:pathLst>
                <a:path w="6079" h="727" extrusionOk="0">
                  <a:moveTo>
                    <a:pt x="1" y="0"/>
                  </a:moveTo>
                  <a:lnTo>
                    <a:pt x="1" y="726"/>
                  </a:lnTo>
                  <a:lnTo>
                    <a:pt x="6079" y="726"/>
                  </a:lnTo>
                  <a:lnTo>
                    <a:pt x="6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05;p25">
              <a:extLst>
                <a:ext uri="{FF2B5EF4-FFF2-40B4-BE49-F238E27FC236}">
                  <a16:creationId xmlns:a16="http://schemas.microsoft.com/office/drawing/2014/main" id="{14D8D8FF-3ABC-88E3-7679-331D88F30E3C}"/>
                </a:ext>
              </a:extLst>
            </p:cNvPr>
            <p:cNvSpPr/>
            <p:nvPr/>
          </p:nvSpPr>
          <p:spPr>
            <a:xfrm>
              <a:off x="4143511" y="2791296"/>
              <a:ext cx="444978" cy="53277"/>
            </a:xfrm>
            <a:custGeom>
              <a:avLst/>
              <a:gdLst/>
              <a:ahLst/>
              <a:cxnLst/>
              <a:rect l="l" t="t" r="r" b="b"/>
              <a:pathLst>
                <a:path w="6072" h="727" extrusionOk="0">
                  <a:moveTo>
                    <a:pt x="1" y="0"/>
                  </a:moveTo>
                  <a:lnTo>
                    <a:pt x="1" y="727"/>
                  </a:lnTo>
                  <a:lnTo>
                    <a:pt x="6071" y="727"/>
                  </a:lnTo>
                  <a:lnTo>
                    <a:pt x="6071" y="0"/>
                  </a:ln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06;p25">
              <a:extLst>
                <a:ext uri="{FF2B5EF4-FFF2-40B4-BE49-F238E27FC236}">
                  <a16:creationId xmlns:a16="http://schemas.microsoft.com/office/drawing/2014/main" id="{527DCAE2-A545-0D20-E187-468D91F7CBDF}"/>
                </a:ext>
              </a:extLst>
            </p:cNvPr>
            <p:cNvSpPr/>
            <p:nvPr/>
          </p:nvSpPr>
          <p:spPr>
            <a:xfrm>
              <a:off x="4567016" y="2791296"/>
              <a:ext cx="445491" cy="53277"/>
            </a:xfrm>
            <a:custGeom>
              <a:avLst/>
              <a:gdLst/>
              <a:ahLst/>
              <a:cxnLst/>
              <a:rect l="l" t="t" r="r" b="b"/>
              <a:pathLst>
                <a:path w="6079" h="727" extrusionOk="0">
                  <a:moveTo>
                    <a:pt x="1" y="0"/>
                  </a:moveTo>
                  <a:lnTo>
                    <a:pt x="1" y="727"/>
                  </a:lnTo>
                  <a:lnTo>
                    <a:pt x="6079" y="727"/>
                  </a:lnTo>
                  <a:lnTo>
                    <a:pt x="6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07;p25">
              <a:extLst>
                <a:ext uri="{FF2B5EF4-FFF2-40B4-BE49-F238E27FC236}">
                  <a16:creationId xmlns:a16="http://schemas.microsoft.com/office/drawing/2014/main" id="{0CB76887-AC49-C150-0758-7CE203AABD04}"/>
                </a:ext>
              </a:extLst>
            </p:cNvPr>
            <p:cNvSpPr/>
            <p:nvPr/>
          </p:nvSpPr>
          <p:spPr>
            <a:xfrm>
              <a:off x="4270218" y="2028782"/>
              <a:ext cx="310576" cy="53277"/>
            </a:xfrm>
            <a:custGeom>
              <a:avLst/>
              <a:gdLst/>
              <a:ahLst/>
              <a:cxnLst/>
              <a:rect l="l" t="t" r="r" b="b"/>
              <a:pathLst>
                <a:path w="4238" h="727" extrusionOk="0">
                  <a:moveTo>
                    <a:pt x="1" y="0"/>
                  </a:moveTo>
                  <a:lnTo>
                    <a:pt x="1" y="727"/>
                  </a:lnTo>
                  <a:lnTo>
                    <a:pt x="4238" y="727"/>
                  </a:lnTo>
                  <a:lnTo>
                    <a:pt x="42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94" name="Google Shape;2008;p25">
              <a:extLst>
                <a:ext uri="{FF2B5EF4-FFF2-40B4-BE49-F238E27FC236}">
                  <a16:creationId xmlns:a16="http://schemas.microsoft.com/office/drawing/2014/main" id="{2FCB3B0D-4261-78EA-9588-67D35A0F351F}"/>
                </a:ext>
              </a:extLst>
            </p:cNvPr>
            <p:cNvSpPr/>
            <p:nvPr/>
          </p:nvSpPr>
          <p:spPr>
            <a:xfrm>
              <a:off x="4565917" y="2028782"/>
              <a:ext cx="310576" cy="53277"/>
            </a:xfrm>
            <a:custGeom>
              <a:avLst/>
              <a:gdLst/>
              <a:ahLst/>
              <a:cxnLst/>
              <a:rect l="l" t="t" r="r" b="b"/>
              <a:pathLst>
                <a:path w="4238" h="727" extrusionOk="0">
                  <a:moveTo>
                    <a:pt x="1" y="0"/>
                  </a:moveTo>
                  <a:lnTo>
                    <a:pt x="1" y="727"/>
                  </a:lnTo>
                  <a:lnTo>
                    <a:pt x="4237" y="727"/>
                  </a:lnTo>
                  <a:lnTo>
                    <a:pt x="42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09;p25">
              <a:extLst>
                <a:ext uri="{FF2B5EF4-FFF2-40B4-BE49-F238E27FC236}">
                  <a16:creationId xmlns:a16="http://schemas.microsoft.com/office/drawing/2014/main" id="{00B06A46-9D8B-141D-CA8E-69E7B670C200}"/>
                </a:ext>
              </a:extLst>
            </p:cNvPr>
            <p:cNvSpPr/>
            <p:nvPr/>
          </p:nvSpPr>
          <p:spPr>
            <a:xfrm>
              <a:off x="4270218" y="3319010"/>
              <a:ext cx="310576" cy="53277"/>
            </a:xfrm>
            <a:custGeom>
              <a:avLst/>
              <a:gdLst/>
              <a:ahLst/>
              <a:cxnLst/>
              <a:rect l="l" t="t" r="r" b="b"/>
              <a:pathLst>
                <a:path w="4238" h="727" extrusionOk="0">
                  <a:moveTo>
                    <a:pt x="1" y="1"/>
                  </a:moveTo>
                  <a:lnTo>
                    <a:pt x="1" y="727"/>
                  </a:lnTo>
                  <a:lnTo>
                    <a:pt x="4238" y="727"/>
                  </a:lnTo>
                  <a:lnTo>
                    <a:pt x="4238" y="1"/>
                  </a:ln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10;p25">
              <a:extLst>
                <a:ext uri="{FF2B5EF4-FFF2-40B4-BE49-F238E27FC236}">
                  <a16:creationId xmlns:a16="http://schemas.microsoft.com/office/drawing/2014/main" id="{0D0CCA44-2714-8E14-A4F5-EC367CFA3482}"/>
                </a:ext>
              </a:extLst>
            </p:cNvPr>
            <p:cNvSpPr/>
            <p:nvPr/>
          </p:nvSpPr>
          <p:spPr>
            <a:xfrm>
              <a:off x="4565917" y="3319010"/>
              <a:ext cx="310576" cy="53277"/>
            </a:xfrm>
            <a:custGeom>
              <a:avLst/>
              <a:gdLst/>
              <a:ahLst/>
              <a:cxnLst/>
              <a:rect l="l" t="t" r="r" b="b"/>
              <a:pathLst>
                <a:path w="4238" h="727" extrusionOk="0">
                  <a:moveTo>
                    <a:pt x="1" y="1"/>
                  </a:moveTo>
                  <a:lnTo>
                    <a:pt x="1" y="727"/>
                  </a:lnTo>
                  <a:lnTo>
                    <a:pt x="4237" y="727"/>
                  </a:lnTo>
                  <a:lnTo>
                    <a:pt x="42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11;p25">
              <a:extLst>
                <a:ext uri="{FF2B5EF4-FFF2-40B4-BE49-F238E27FC236}">
                  <a16:creationId xmlns:a16="http://schemas.microsoft.com/office/drawing/2014/main" id="{BE75AC83-CD62-D707-D33C-82E6D9E36938}"/>
                </a:ext>
              </a:extLst>
            </p:cNvPr>
            <p:cNvSpPr/>
            <p:nvPr/>
          </p:nvSpPr>
          <p:spPr>
            <a:xfrm>
              <a:off x="4567016" y="4099625"/>
              <a:ext cx="445491" cy="52764"/>
            </a:xfrm>
            <a:custGeom>
              <a:avLst/>
              <a:gdLst/>
              <a:ahLst/>
              <a:cxnLst/>
              <a:rect l="l" t="t" r="r" b="b"/>
              <a:pathLst>
                <a:path w="6079" h="720" extrusionOk="0">
                  <a:moveTo>
                    <a:pt x="1" y="1"/>
                  </a:moveTo>
                  <a:lnTo>
                    <a:pt x="1" y="719"/>
                  </a:lnTo>
                  <a:lnTo>
                    <a:pt x="6079" y="719"/>
                  </a:lnTo>
                  <a:lnTo>
                    <a:pt x="6079" y="1"/>
                  </a:ln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12;p25">
              <a:extLst>
                <a:ext uri="{FF2B5EF4-FFF2-40B4-BE49-F238E27FC236}">
                  <a16:creationId xmlns:a16="http://schemas.microsoft.com/office/drawing/2014/main" id="{69BC4E30-7491-5CF5-96E1-807BA50FFEBC}"/>
                </a:ext>
              </a:extLst>
            </p:cNvPr>
            <p:cNvSpPr/>
            <p:nvPr/>
          </p:nvSpPr>
          <p:spPr>
            <a:xfrm>
              <a:off x="4143511" y="4099625"/>
              <a:ext cx="444978" cy="52764"/>
            </a:xfrm>
            <a:custGeom>
              <a:avLst/>
              <a:gdLst/>
              <a:ahLst/>
              <a:cxnLst/>
              <a:rect l="l" t="t" r="r" b="b"/>
              <a:pathLst>
                <a:path w="6072" h="720" extrusionOk="0">
                  <a:moveTo>
                    <a:pt x="1" y="1"/>
                  </a:moveTo>
                  <a:lnTo>
                    <a:pt x="1" y="719"/>
                  </a:lnTo>
                  <a:lnTo>
                    <a:pt x="6071" y="719"/>
                  </a:lnTo>
                  <a:lnTo>
                    <a:pt x="60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13;p25">
              <a:extLst>
                <a:ext uri="{FF2B5EF4-FFF2-40B4-BE49-F238E27FC236}">
                  <a16:creationId xmlns:a16="http://schemas.microsoft.com/office/drawing/2014/main" id="{7E43DE71-43BD-1090-E389-3CE3E23B2682}"/>
                </a:ext>
              </a:extLst>
            </p:cNvPr>
            <p:cNvSpPr/>
            <p:nvPr/>
          </p:nvSpPr>
          <p:spPr>
            <a:xfrm>
              <a:off x="4567016" y="4365130"/>
              <a:ext cx="445491" cy="53277"/>
            </a:xfrm>
            <a:custGeom>
              <a:avLst/>
              <a:gdLst/>
              <a:ahLst/>
              <a:cxnLst/>
              <a:rect l="l" t="t" r="r" b="b"/>
              <a:pathLst>
                <a:path w="6079" h="727" extrusionOk="0">
                  <a:moveTo>
                    <a:pt x="1" y="1"/>
                  </a:moveTo>
                  <a:lnTo>
                    <a:pt x="1" y="727"/>
                  </a:lnTo>
                  <a:lnTo>
                    <a:pt x="6079" y="727"/>
                  </a:lnTo>
                  <a:lnTo>
                    <a:pt x="6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14;p25">
              <a:extLst>
                <a:ext uri="{FF2B5EF4-FFF2-40B4-BE49-F238E27FC236}">
                  <a16:creationId xmlns:a16="http://schemas.microsoft.com/office/drawing/2014/main" id="{1CFD098F-A7A9-009D-020A-9360940644A3}"/>
                </a:ext>
              </a:extLst>
            </p:cNvPr>
            <p:cNvSpPr/>
            <p:nvPr/>
          </p:nvSpPr>
          <p:spPr>
            <a:xfrm>
              <a:off x="4143511" y="4365130"/>
              <a:ext cx="444978" cy="53277"/>
            </a:xfrm>
            <a:custGeom>
              <a:avLst/>
              <a:gdLst/>
              <a:ahLst/>
              <a:cxnLst/>
              <a:rect l="l" t="t" r="r" b="b"/>
              <a:pathLst>
                <a:path w="6072" h="727" extrusionOk="0">
                  <a:moveTo>
                    <a:pt x="1" y="1"/>
                  </a:moveTo>
                  <a:lnTo>
                    <a:pt x="1" y="727"/>
                  </a:lnTo>
                  <a:lnTo>
                    <a:pt x="6071" y="727"/>
                  </a:lnTo>
                  <a:lnTo>
                    <a:pt x="60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15;p25">
              <a:extLst>
                <a:ext uri="{FF2B5EF4-FFF2-40B4-BE49-F238E27FC236}">
                  <a16:creationId xmlns:a16="http://schemas.microsoft.com/office/drawing/2014/main" id="{518E62A5-3F0D-5252-AF93-799C438D0A58}"/>
                </a:ext>
              </a:extLst>
            </p:cNvPr>
            <p:cNvSpPr/>
            <p:nvPr/>
          </p:nvSpPr>
          <p:spPr>
            <a:xfrm>
              <a:off x="4574711" y="3838003"/>
              <a:ext cx="310576" cy="53277"/>
            </a:xfrm>
            <a:custGeom>
              <a:avLst/>
              <a:gdLst/>
              <a:ahLst/>
              <a:cxnLst/>
              <a:rect l="l" t="t" r="r" b="b"/>
              <a:pathLst>
                <a:path w="4238" h="727" extrusionOk="0">
                  <a:moveTo>
                    <a:pt x="0" y="0"/>
                  </a:moveTo>
                  <a:lnTo>
                    <a:pt x="0" y="726"/>
                  </a:lnTo>
                  <a:lnTo>
                    <a:pt x="4237" y="726"/>
                  </a:lnTo>
                  <a:lnTo>
                    <a:pt x="4237" y="0"/>
                  </a:ln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16;p25">
              <a:extLst>
                <a:ext uri="{FF2B5EF4-FFF2-40B4-BE49-F238E27FC236}">
                  <a16:creationId xmlns:a16="http://schemas.microsoft.com/office/drawing/2014/main" id="{734F3D8D-B9AB-8329-4760-5A37EA5943BC}"/>
                </a:ext>
              </a:extLst>
            </p:cNvPr>
            <p:cNvSpPr/>
            <p:nvPr/>
          </p:nvSpPr>
          <p:spPr>
            <a:xfrm>
              <a:off x="4279012" y="3838003"/>
              <a:ext cx="310576" cy="53277"/>
            </a:xfrm>
            <a:custGeom>
              <a:avLst/>
              <a:gdLst/>
              <a:ahLst/>
              <a:cxnLst/>
              <a:rect l="l" t="t" r="r" b="b"/>
              <a:pathLst>
                <a:path w="4238" h="727" extrusionOk="0">
                  <a:moveTo>
                    <a:pt x="1" y="0"/>
                  </a:moveTo>
                  <a:lnTo>
                    <a:pt x="1" y="726"/>
                  </a:lnTo>
                  <a:lnTo>
                    <a:pt x="4237" y="726"/>
                  </a:lnTo>
                  <a:lnTo>
                    <a:pt x="42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Immagine 8">
            <a:extLst>
              <a:ext uri="{FF2B5EF4-FFF2-40B4-BE49-F238E27FC236}">
                <a16:creationId xmlns:a16="http://schemas.microsoft.com/office/drawing/2014/main" id="{5A9A7017-B3F6-B965-17BF-C5DDDEA875C4}"/>
              </a:ext>
            </a:extLst>
          </p:cNvPr>
          <p:cNvPicPr>
            <a:picLocks noChangeAspect="1"/>
          </p:cNvPicPr>
          <p:nvPr/>
        </p:nvPicPr>
        <p:blipFill>
          <a:blip r:embed="rId3">
            <a:clrChange>
              <a:clrFrom>
                <a:srgbClr val="F6EBBC"/>
              </a:clrFrom>
              <a:clrTo>
                <a:srgbClr val="F6EBBC">
                  <a:alpha val="0"/>
                </a:srgbClr>
              </a:clrTo>
            </a:clrChange>
          </a:blip>
          <a:stretch>
            <a:fillRect/>
          </a:stretch>
        </p:blipFill>
        <p:spPr>
          <a:xfrm>
            <a:off x="116378" y="1946600"/>
            <a:ext cx="3089280" cy="1512348"/>
          </a:xfrm>
          <a:prstGeom prst="rect">
            <a:avLst/>
          </a:prstGeom>
        </p:spPr>
      </p:pic>
    </p:spTree>
    <p:extLst>
      <p:ext uri="{BB962C8B-B14F-4D97-AF65-F5344CB8AC3E}">
        <p14:creationId xmlns:p14="http://schemas.microsoft.com/office/powerpoint/2010/main" val="62258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2" name="Google Shape;2192;p29"/>
          <p:cNvSpPr txBox="1">
            <a:spLocks noGrp="1"/>
          </p:cNvSpPr>
          <p:nvPr>
            <p:ph type="title"/>
          </p:nvPr>
        </p:nvSpPr>
        <p:spPr>
          <a:xfrm>
            <a:off x="463450" y="221413"/>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Pre-Processing  (Unsupervised approach)</a:t>
            </a:r>
            <a:endParaRPr/>
          </a:p>
        </p:txBody>
      </p:sp>
      <p:grpSp>
        <p:nvGrpSpPr>
          <p:cNvPr id="2201" name="Google Shape;2201;p29"/>
          <p:cNvGrpSpPr/>
          <p:nvPr/>
        </p:nvGrpSpPr>
        <p:grpSpPr>
          <a:xfrm rot="-1800028">
            <a:off x="3365012" y="1070231"/>
            <a:ext cx="2713889" cy="1898360"/>
            <a:chOff x="4626663" y="2221212"/>
            <a:chExt cx="766689" cy="536251"/>
          </a:xfrm>
        </p:grpSpPr>
        <p:sp>
          <p:nvSpPr>
            <p:cNvPr id="2202" name="Google Shape;2202;p29"/>
            <p:cNvSpPr/>
            <p:nvPr/>
          </p:nvSpPr>
          <p:spPr>
            <a:xfrm>
              <a:off x="4626663" y="2221212"/>
              <a:ext cx="766689" cy="536251"/>
            </a:xfrm>
            <a:custGeom>
              <a:avLst/>
              <a:gdLst/>
              <a:ahLst/>
              <a:cxnLst/>
              <a:rect l="l" t="t" r="r" b="b"/>
              <a:pathLst>
                <a:path w="8168" h="5713" extrusionOk="0">
                  <a:moveTo>
                    <a:pt x="7920" y="1902"/>
                  </a:moveTo>
                  <a:cubicBezTo>
                    <a:pt x="7269" y="2366"/>
                    <a:pt x="6573" y="2134"/>
                    <a:pt x="5899" y="1887"/>
                  </a:cubicBezTo>
                  <a:cubicBezTo>
                    <a:pt x="5996" y="1475"/>
                    <a:pt x="6191" y="1094"/>
                    <a:pt x="6460" y="772"/>
                  </a:cubicBezTo>
                  <a:cubicBezTo>
                    <a:pt x="6655" y="570"/>
                    <a:pt x="6872" y="397"/>
                    <a:pt x="7104" y="248"/>
                  </a:cubicBezTo>
                  <a:cubicBezTo>
                    <a:pt x="7142" y="195"/>
                    <a:pt x="7142" y="120"/>
                    <a:pt x="7104" y="68"/>
                  </a:cubicBezTo>
                  <a:cubicBezTo>
                    <a:pt x="7082" y="23"/>
                    <a:pt x="7022" y="1"/>
                    <a:pt x="6970" y="16"/>
                  </a:cubicBezTo>
                  <a:cubicBezTo>
                    <a:pt x="6318" y="218"/>
                    <a:pt x="5914" y="996"/>
                    <a:pt x="5727" y="1610"/>
                  </a:cubicBezTo>
                  <a:cubicBezTo>
                    <a:pt x="5704" y="1677"/>
                    <a:pt x="5689" y="1737"/>
                    <a:pt x="5667" y="1797"/>
                  </a:cubicBezTo>
                  <a:cubicBezTo>
                    <a:pt x="4956" y="1543"/>
                    <a:pt x="4282" y="1453"/>
                    <a:pt x="3586" y="1812"/>
                  </a:cubicBezTo>
                  <a:cubicBezTo>
                    <a:pt x="2965" y="2134"/>
                    <a:pt x="2560" y="2770"/>
                    <a:pt x="2358" y="3422"/>
                  </a:cubicBezTo>
                  <a:cubicBezTo>
                    <a:pt x="2336" y="3511"/>
                    <a:pt x="2313" y="3601"/>
                    <a:pt x="2291" y="3691"/>
                  </a:cubicBezTo>
                  <a:cubicBezTo>
                    <a:pt x="2149" y="3631"/>
                    <a:pt x="2014" y="3586"/>
                    <a:pt x="1864" y="3541"/>
                  </a:cubicBezTo>
                  <a:cubicBezTo>
                    <a:pt x="1408" y="3437"/>
                    <a:pt x="929" y="3459"/>
                    <a:pt x="487" y="3609"/>
                  </a:cubicBezTo>
                  <a:cubicBezTo>
                    <a:pt x="322" y="3676"/>
                    <a:pt x="0" y="3766"/>
                    <a:pt x="135" y="3998"/>
                  </a:cubicBezTo>
                  <a:cubicBezTo>
                    <a:pt x="210" y="4125"/>
                    <a:pt x="487" y="3848"/>
                    <a:pt x="726" y="3773"/>
                  </a:cubicBezTo>
                  <a:cubicBezTo>
                    <a:pt x="1018" y="3706"/>
                    <a:pt x="1318" y="3691"/>
                    <a:pt x="1610" y="3729"/>
                  </a:cubicBezTo>
                  <a:cubicBezTo>
                    <a:pt x="1827" y="3766"/>
                    <a:pt x="2036" y="3826"/>
                    <a:pt x="2239" y="3916"/>
                  </a:cubicBezTo>
                  <a:cubicBezTo>
                    <a:pt x="2194" y="4178"/>
                    <a:pt x="2096" y="4432"/>
                    <a:pt x="1954" y="4664"/>
                  </a:cubicBezTo>
                  <a:cubicBezTo>
                    <a:pt x="1700" y="5053"/>
                    <a:pt x="1235" y="5241"/>
                    <a:pt x="861" y="5495"/>
                  </a:cubicBezTo>
                  <a:cubicBezTo>
                    <a:pt x="816" y="5525"/>
                    <a:pt x="794" y="5577"/>
                    <a:pt x="809" y="5630"/>
                  </a:cubicBezTo>
                  <a:cubicBezTo>
                    <a:pt x="846" y="5697"/>
                    <a:pt x="884" y="5712"/>
                    <a:pt x="1011" y="5660"/>
                  </a:cubicBezTo>
                  <a:cubicBezTo>
                    <a:pt x="1325" y="5503"/>
                    <a:pt x="1625" y="5308"/>
                    <a:pt x="1902" y="5083"/>
                  </a:cubicBezTo>
                  <a:cubicBezTo>
                    <a:pt x="2201" y="4829"/>
                    <a:pt x="2351" y="4470"/>
                    <a:pt x="2448" y="4095"/>
                  </a:cubicBezTo>
                  <a:cubicBezTo>
                    <a:pt x="2456" y="4065"/>
                    <a:pt x="2463" y="4035"/>
                    <a:pt x="2471" y="4005"/>
                  </a:cubicBezTo>
                  <a:cubicBezTo>
                    <a:pt x="2590" y="4050"/>
                    <a:pt x="2703" y="4103"/>
                    <a:pt x="2822" y="4148"/>
                  </a:cubicBezTo>
                  <a:cubicBezTo>
                    <a:pt x="3549" y="4410"/>
                    <a:pt x="4342" y="4170"/>
                    <a:pt x="4956" y="3736"/>
                  </a:cubicBezTo>
                  <a:cubicBezTo>
                    <a:pt x="5487" y="3354"/>
                    <a:pt x="5719" y="2733"/>
                    <a:pt x="5847" y="2112"/>
                  </a:cubicBezTo>
                  <a:cubicBezTo>
                    <a:pt x="6588" y="2374"/>
                    <a:pt x="7321" y="2621"/>
                    <a:pt x="8040" y="2104"/>
                  </a:cubicBezTo>
                  <a:cubicBezTo>
                    <a:pt x="8167" y="2014"/>
                    <a:pt x="8047" y="1805"/>
                    <a:pt x="7920" y="1902"/>
                  </a:cubicBezTo>
                  <a:close/>
                  <a:moveTo>
                    <a:pt x="4619" y="3669"/>
                  </a:moveTo>
                  <a:lnTo>
                    <a:pt x="4619" y="3669"/>
                  </a:lnTo>
                  <a:cubicBezTo>
                    <a:pt x="4185" y="3923"/>
                    <a:pt x="3691" y="4080"/>
                    <a:pt x="3182" y="3998"/>
                  </a:cubicBezTo>
                  <a:cubicBezTo>
                    <a:pt x="2950" y="3953"/>
                    <a:pt x="2733" y="3886"/>
                    <a:pt x="2523" y="3788"/>
                  </a:cubicBezTo>
                  <a:cubicBezTo>
                    <a:pt x="2590" y="3481"/>
                    <a:pt x="2695" y="3175"/>
                    <a:pt x="2837" y="2898"/>
                  </a:cubicBezTo>
                  <a:cubicBezTo>
                    <a:pt x="3040" y="2523"/>
                    <a:pt x="3339" y="2224"/>
                    <a:pt x="3706" y="2014"/>
                  </a:cubicBezTo>
                  <a:cubicBezTo>
                    <a:pt x="4335" y="1655"/>
                    <a:pt x="4971" y="1820"/>
                    <a:pt x="5607" y="2037"/>
                  </a:cubicBezTo>
                  <a:cubicBezTo>
                    <a:pt x="5435" y="2681"/>
                    <a:pt x="5278" y="3279"/>
                    <a:pt x="4619" y="3669"/>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9"/>
            <p:cNvSpPr/>
            <p:nvPr/>
          </p:nvSpPr>
          <p:spPr>
            <a:xfrm>
              <a:off x="4907696" y="2473522"/>
              <a:ext cx="71056" cy="119490"/>
            </a:xfrm>
            <a:custGeom>
              <a:avLst/>
              <a:gdLst/>
              <a:ahLst/>
              <a:cxnLst/>
              <a:rect l="l" t="t" r="r" b="b"/>
              <a:pathLst>
                <a:path w="757" h="1273" extrusionOk="0">
                  <a:moveTo>
                    <a:pt x="263" y="150"/>
                  </a:moveTo>
                  <a:cubicBezTo>
                    <a:pt x="225" y="0"/>
                    <a:pt x="1" y="67"/>
                    <a:pt x="31" y="217"/>
                  </a:cubicBezTo>
                  <a:cubicBezTo>
                    <a:pt x="105" y="561"/>
                    <a:pt x="308" y="846"/>
                    <a:pt x="480" y="1138"/>
                  </a:cubicBezTo>
                  <a:cubicBezTo>
                    <a:pt x="562" y="1273"/>
                    <a:pt x="757" y="1153"/>
                    <a:pt x="682" y="1018"/>
                  </a:cubicBezTo>
                  <a:cubicBezTo>
                    <a:pt x="525" y="741"/>
                    <a:pt x="330" y="472"/>
                    <a:pt x="263" y="15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9"/>
            <p:cNvSpPr/>
            <p:nvPr/>
          </p:nvSpPr>
          <p:spPr>
            <a:xfrm>
              <a:off x="4958290" y="2448178"/>
              <a:ext cx="69648" cy="109728"/>
            </a:xfrm>
            <a:custGeom>
              <a:avLst/>
              <a:gdLst/>
              <a:ahLst/>
              <a:cxnLst/>
              <a:rect l="l" t="t" r="r" b="b"/>
              <a:pathLst>
                <a:path w="742" h="1169" extrusionOk="0">
                  <a:moveTo>
                    <a:pt x="68" y="263"/>
                  </a:moveTo>
                  <a:cubicBezTo>
                    <a:pt x="195" y="517"/>
                    <a:pt x="390" y="742"/>
                    <a:pt x="472" y="1026"/>
                  </a:cubicBezTo>
                  <a:cubicBezTo>
                    <a:pt x="525" y="1168"/>
                    <a:pt x="742" y="1108"/>
                    <a:pt x="704" y="966"/>
                  </a:cubicBezTo>
                  <a:cubicBezTo>
                    <a:pt x="614" y="659"/>
                    <a:pt x="412" y="420"/>
                    <a:pt x="278" y="143"/>
                  </a:cubicBezTo>
                  <a:cubicBezTo>
                    <a:pt x="210" y="1"/>
                    <a:pt x="1" y="120"/>
                    <a:pt x="68" y="263"/>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9"/>
            <p:cNvSpPr/>
            <p:nvPr/>
          </p:nvSpPr>
          <p:spPr>
            <a:xfrm>
              <a:off x="5009634" y="2415889"/>
              <a:ext cx="65424" cy="110385"/>
            </a:xfrm>
            <a:custGeom>
              <a:avLst/>
              <a:gdLst/>
              <a:ahLst/>
              <a:cxnLst/>
              <a:rect l="l" t="t" r="r" b="b"/>
              <a:pathLst>
                <a:path w="697" h="1176" extrusionOk="0">
                  <a:moveTo>
                    <a:pt x="30" y="217"/>
                  </a:moveTo>
                  <a:cubicBezTo>
                    <a:pt x="82" y="517"/>
                    <a:pt x="299" y="749"/>
                    <a:pt x="404" y="1033"/>
                  </a:cubicBezTo>
                  <a:cubicBezTo>
                    <a:pt x="464" y="1175"/>
                    <a:pt x="696" y="1116"/>
                    <a:pt x="636" y="973"/>
                  </a:cubicBezTo>
                  <a:cubicBezTo>
                    <a:pt x="532" y="689"/>
                    <a:pt x="314" y="449"/>
                    <a:pt x="262" y="157"/>
                  </a:cubicBezTo>
                  <a:cubicBezTo>
                    <a:pt x="232" y="0"/>
                    <a:pt x="0" y="68"/>
                    <a:pt x="30" y="217"/>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9"/>
            <p:cNvSpPr/>
            <p:nvPr/>
          </p:nvSpPr>
          <p:spPr>
            <a:xfrm>
              <a:off x="5063701" y="2401809"/>
              <a:ext cx="61200" cy="93583"/>
            </a:xfrm>
            <a:custGeom>
              <a:avLst/>
              <a:gdLst/>
              <a:ahLst/>
              <a:cxnLst/>
              <a:rect l="l" t="t" r="r" b="b"/>
              <a:pathLst>
                <a:path w="652" h="997" extrusionOk="0">
                  <a:moveTo>
                    <a:pt x="45" y="240"/>
                  </a:moveTo>
                  <a:cubicBezTo>
                    <a:pt x="105" y="397"/>
                    <a:pt x="307" y="689"/>
                    <a:pt x="382" y="854"/>
                  </a:cubicBezTo>
                  <a:cubicBezTo>
                    <a:pt x="442" y="996"/>
                    <a:pt x="652" y="869"/>
                    <a:pt x="584" y="734"/>
                  </a:cubicBezTo>
                  <a:cubicBezTo>
                    <a:pt x="539" y="629"/>
                    <a:pt x="330" y="240"/>
                    <a:pt x="292" y="158"/>
                  </a:cubicBezTo>
                  <a:cubicBezTo>
                    <a:pt x="232" y="0"/>
                    <a:pt x="0" y="135"/>
                    <a:pt x="45" y="24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9"/>
            <p:cNvSpPr/>
            <p:nvPr/>
          </p:nvSpPr>
          <p:spPr>
            <a:xfrm>
              <a:off x="4742587" y="2581655"/>
              <a:ext cx="54160" cy="86544"/>
            </a:xfrm>
            <a:custGeom>
              <a:avLst/>
              <a:gdLst/>
              <a:ahLst/>
              <a:cxnLst/>
              <a:rect l="l" t="t" r="r" b="b"/>
              <a:pathLst>
                <a:path w="577" h="922" extrusionOk="0">
                  <a:moveTo>
                    <a:pt x="517" y="712"/>
                  </a:moveTo>
                  <a:cubicBezTo>
                    <a:pt x="457" y="555"/>
                    <a:pt x="315" y="315"/>
                    <a:pt x="270" y="151"/>
                  </a:cubicBezTo>
                  <a:cubicBezTo>
                    <a:pt x="225" y="1"/>
                    <a:pt x="0" y="61"/>
                    <a:pt x="38" y="210"/>
                  </a:cubicBezTo>
                  <a:cubicBezTo>
                    <a:pt x="83" y="383"/>
                    <a:pt x="225" y="615"/>
                    <a:pt x="292" y="779"/>
                  </a:cubicBezTo>
                  <a:cubicBezTo>
                    <a:pt x="345" y="922"/>
                    <a:pt x="577" y="862"/>
                    <a:pt x="517" y="712"/>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9"/>
            <p:cNvSpPr/>
            <p:nvPr/>
          </p:nvSpPr>
          <p:spPr>
            <a:xfrm>
              <a:off x="4688520" y="2587286"/>
              <a:ext cx="72464" cy="122400"/>
            </a:xfrm>
            <a:custGeom>
              <a:avLst/>
              <a:gdLst/>
              <a:ahLst/>
              <a:cxnLst/>
              <a:rect l="l" t="t" r="r" b="b"/>
              <a:pathLst>
                <a:path w="772" h="1304" extrusionOk="0">
                  <a:moveTo>
                    <a:pt x="502" y="682"/>
                  </a:moveTo>
                  <a:cubicBezTo>
                    <a:pt x="397" y="510"/>
                    <a:pt x="322" y="338"/>
                    <a:pt x="255" y="150"/>
                  </a:cubicBezTo>
                  <a:cubicBezTo>
                    <a:pt x="225" y="1"/>
                    <a:pt x="0" y="61"/>
                    <a:pt x="30" y="210"/>
                  </a:cubicBezTo>
                  <a:cubicBezTo>
                    <a:pt x="82" y="487"/>
                    <a:pt x="382" y="914"/>
                    <a:pt x="502" y="1161"/>
                  </a:cubicBezTo>
                  <a:cubicBezTo>
                    <a:pt x="569" y="1303"/>
                    <a:pt x="771" y="1183"/>
                    <a:pt x="704" y="1041"/>
                  </a:cubicBezTo>
                  <a:cubicBezTo>
                    <a:pt x="644" y="921"/>
                    <a:pt x="576" y="802"/>
                    <a:pt x="502" y="682"/>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9"/>
            <p:cNvSpPr/>
            <p:nvPr/>
          </p:nvSpPr>
          <p:spPr>
            <a:xfrm>
              <a:off x="5207691" y="2342768"/>
              <a:ext cx="50687" cy="73215"/>
            </a:xfrm>
            <a:custGeom>
              <a:avLst/>
              <a:gdLst/>
              <a:ahLst/>
              <a:cxnLst/>
              <a:rect l="l" t="t" r="r" b="b"/>
              <a:pathLst>
                <a:path w="540" h="780" extrusionOk="0">
                  <a:moveTo>
                    <a:pt x="16" y="150"/>
                  </a:moveTo>
                  <a:cubicBezTo>
                    <a:pt x="91" y="323"/>
                    <a:pt x="173" y="487"/>
                    <a:pt x="263" y="644"/>
                  </a:cubicBezTo>
                  <a:cubicBezTo>
                    <a:pt x="323" y="779"/>
                    <a:pt x="540" y="674"/>
                    <a:pt x="473" y="532"/>
                  </a:cubicBezTo>
                  <a:cubicBezTo>
                    <a:pt x="390" y="397"/>
                    <a:pt x="315" y="255"/>
                    <a:pt x="248" y="105"/>
                  </a:cubicBezTo>
                  <a:cubicBezTo>
                    <a:pt x="233" y="46"/>
                    <a:pt x="173" y="1"/>
                    <a:pt x="113" y="16"/>
                  </a:cubicBezTo>
                  <a:cubicBezTo>
                    <a:pt x="46" y="23"/>
                    <a:pt x="1" y="91"/>
                    <a:pt x="16" y="15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9"/>
            <p:cNvSpPr/>
            <p:nvPr/>
          </p:nvSpPr>
          <p:spPr>
            <a:xfrm>
              <a:off x="5247115" y="2307662"/>
              <a:ext cx="66832" cy="82320"/>
            </a:xfrm>
            <a:custGeom>
              <a:avLst/>
              <a:gdLst/>
              <a:ahLst/>
              <a:cxnLst/>
              <a:rect l="l" t="t" r="r" b="b"/>
              <a:pathLst>
                <a:path w="712" h="877" extrusionOk="0">
                  <a:moveTo>
                    <a:pt x="45" y="210"/>
                  </a:moveTo>
                  <a:cubicBezTo>
                    <a:pt x="120" y="427"/>
                    <a:pt x="292" y="569"/>
                    <a:pt x="419" y="749"/>
                  </a:cubicBezTo>
                  <a:cubicBezTo>
                    <a:pt x="502" y="876"/>
                    <a:pt x="711" y="756"/>
                    <a:pt x="622" y="629"/>
                  </a:cubicBezTo>
                  <a:cubicBezTo>
                    <a:pt x="509" y="472"/>
                    <a:pt x="337" y="330"/>
                    <a:pt x="277" y="143"/>
                  </a:cubicBezTo>
                  <a:cubicBezTo>
                    <a:pt x="225" y="0"/>
                    <a:pt x="0" y="60"/>
                    <a:pt x="45" y="21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9"/>
            <p:cNvSpPr/>
            <p:nvPr/>
          </p:nvSpPr>
          <p:spPr>
            <a:xfrm>
              <a:off x="5282877" y="2274621"/>
              <a:ext cx="73215" cy="97807"/>
            </a:xfrm>
            <a:custGeom>
              <a:avLst/>
              <a:gdLst/>
              <a:ahLst/>
              <a:cxnLst/>
              <a:rect l="l" t="t" r="r" b="b"/>
              <a:pathLst>
                <a:path w="780" h="1042" extrusionOk="0">
                  <a:moveTo>
                    <a:pt x="53" y="248"/>
                  </a:moveTo>
                  <a:cubicBezTo>
                    <a:pt x="136" y="510"/>
                    <a:pt x="323" y="674"/>
                    <a:pt x="465" y="891"/>
                  </a:cubicBezTo>
                  <a:cubicBezTo>
                    <a:pt x="562" y="1041"/>
                    <a:pt x="779" y="899"/>
                    <a:pt x="690" y="749"/>
                  </a:cubicBezTo>
                  <a:cubicBezTo>
                    <a:pt x="570" y="562"/>
                    <a:pt x="383" y="397"/>
                    <a:pt x="308" y="173"/>
                  </a:cubicBezTo>
                  <a:cubicBezTo>
                    <a:pt x="263" y="1"/>
                    <a:pt x="1" y="75"/>
                    <a:pt x="53" y="248"/>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5" name="Google Shape;2215;p29"/>
          <p:cNvSpPr/>
          <p:nvPr/>
        </p:nvSpPr>
        <p:spPr>
          <a:xfrm rot="489516">
            <a:off x="3460154" y="3760529"/>
            <a:ext cx="2243255" cy="1278261"/>
          </a:xfrm>
          <a:custGeom>
            <a:avLst/>
            <a:gdLst/>
            <a:ahLst/>
            <a:cxnLst/>
            <a:rect l="l" t="t" r="r" b="b"/>
            <a:pathLst>
              <a:path w="78967" h="39902" extrusionOk="0">
                <a:moveTo>
                  <a:pt x="27881" y="3374"/>
                </a:moveTo>
                <a:cubicBezTo>
                  <a:pt x="19687" y="5442"/>
                  <a:pt x="7970" y="8199"/>
                  <a:pt x="3528" y="12564"/>
                </a:cubicBezTo>
                <a:cubicBezTo>
                  <a:pt x="-914" y="16929"/>
                  <a:pt x="-378" y="25124"/>
                  <a:pt x="1230" y="29566"/>
                </a:cubicBezTo>
                <a:cubicBezTo>
                  <a:pt x="2838" y="34008"/>
                  <a:pt x="5289" y="37837"/>
                  <a:pt x="13177" y="39215"/>
                </a:cubicBezTo>
                <a:cubicBezTo>
                  <a:pt x="21065" y="40594"/>
                  <a:pt x="38297" y="39598"/>
                  <a:pt x="48559" y="37837"/>
                </a:cubicBezTo>
                <a:cubicBezTo>
                  <a:pt x="58821" y="36076"/>
                  <a:pt x="70079" y="33778"/>
                  <a:pt x="74750" y="28647"/>
                </a:cubicBezTo>
                <a:cubicBezTo>
                  <a:pt x="79422" y="23516"/>
                  <a:pt x="80264" y="11798"/>
                  <a:pt x="76588" y="7050"/>
                </a:cubicBezTo>
                <a:cubicBezTo>
                  <a:pt x="72912" y="2302"/>
                  <a:pt x="60812" y="771"/>
                  <a:pt x="52694" y="158"/>
                </a:cubicBezTo>
                <a:cubicBezTo>
                  <a:pt x="44576" y="-455"/>
                  <a:pt x="36075" y="1306"/>
                  <a:pt x="27881" y="3374"/>
                </a:cubicBezTo>
                <a:close/>
              </a:path>
            </a:pathLst>
          </a:custGeom>
          <a:solidFill>
            <a:schemeClr val="accent5"/>
          </a:solidFill>
          <a:ln>
            <a:noFill/>
          </a:ln>
        </p:spPr>
      </p:sp>
      <p:sp>
        <p:nvSpPr>
          <p:cNvPr id="2217" name="Google Shape;2217;p29"/>
          <p:cNvSpPr txBox="1"/>
          <p:nvPr/>
        </p:nvSpPr>
        <p:spPr>
          <a:xfrm>
            <a:off x="3703381" y="4180346"/>
            <a:ext cx="1703400" cy="31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500" b="1">
                <a:latin typeface="Fira Sans"/>
                <a:ea typeface="Fira Sans"/>
                <a:cs typeface="Fira Sans"/>
                <a:sym typeface="Fira Sans"/>
              </a:rPr>
              <a:t>Remove outliers</a:t>
            </a:r>
            <a:endParaRPr sz="1500" b="1">
              <a:latin typeface="Fira Sans"/>
              <a:ea typeface="Fira Sans"/>
              <a:cs typeface="Fira Sans"/>
              <a:sym typeface="Fira Sans"/>
            </a:endParaRPr>
          </a:p>
        </p:txBody>
      </p:sp>
      <p:sp>
        <p:nvSpPr>
          <p:cNvPr id="2220" name="Google Shape;2220;p29"/>
          <p:cNvSpPr/>
          <p:nvPr/>
        </p:nvSpPr>
        <p:spPr>
          <a:xfrm rot="9900083">
            <a:off x="5646357" y="2072677"/>
            <a:ext cx="647945" cy="295506"/>
          </a:xfrm>
          <a:custGeom>
            <a:avLst/>
            <a:gdLst/>
            <a:ahLst/>
            <a:cxnLst/>
            <a:rect l="l" t="t" r="r" b="b"/>
            <a:pathLst>
              <a:path w="28088" h="12810" extrusionOk="0">
                <a:moveTo>
                  <a:pt x="7573" y="0"/>
                </a:moveTo>
                <a:lnTo>
                  <a:pt x="1" y="6405"/>
                </a:lnTo>
                <a:lnTo>
                  <a:pt x="7573" y="12810"/>
                </a:lnTo>
                <a:lnTo>
                  <a:pt x="7573" y="8773"/>
                </a:lnTo>
                <a:lnTo>
                  <a:pt x="28087" y="6405"/>
                </a:lnTo>
                <a:lnTo>
                  <a:pt x="7573" y="4037"/>
                </a:lnTo>
                <a:lnTo>
                  <a:pt x="7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9"/>
          <p:cNvSpPr/>
          <p:nvPr/>
        </p:nvSpPr>
        <p:spPr>
          <a:xfrm flipH="1">
            <a:off x="532036" y="1120929"/>
            <a:ext cx="2243255" cy="1278261"/>
          </a:xfrm>
          <a:custGeom>
            <a:avLst/>
            <a:gdLst/>
            <a:ahLst/>
            <a:cxnLst/>
            <a:rect l="l" t="t" r="r" b="b"/>
            <a:pathLst>
              <a:path w="78967" h="39902" extrusionOk="0">
                <a:moveTo>
                  <a:pt x="27881" y="3374"/>
                </a:moveTo>
                <a:cubicBezTo>
                  <a:pt x="19687" y="5442"/>
                  <a:pt x="7970" y="8199"/>
                  <a:pt x="3528" y="12564"/>
                </a:cubicBezTo>
                <a:cubicBezTo>
                  <a:pt x="-914" y="16929"/>
                  <a:pt x="-378" y="25124"/>
                  <a:pt x="1230" y="29566"/>
                </a:cubicBezTo>
                <a:cubicBezTo>
                  <a:pt x="2838" y="34008"/>
                  <a:pt x="5289" y="37837"/>
                  <a:pt x="13177" y="39215"/>
                </a:cubicBezTo>
                <a:cubicBezTo>
                  <a:pt x="21065" y="40594"/>
                  <a:pt x="38297" y="39598"/>
                  <a:pt x="48559" y="37837"/>
                </a:cubicBezTo>
                <a:cubicBezTo>
                  <a:pt x="58821" y="36076"/>
                  <a:pt x="70079" y="33778"/>
                  <a:pt x="74750" y="28647"/>
                </a:cubicBezTo>
                <a:cubicBezTo>
                  <a:pt x="79422" y="23516"/>
                  <a:pt x="80264" y="11798"/>
                  <a:pt x="76588" y="7050"/>
                </a:cubicBezTo>
                <a:cubicBezTo>
                  <a:pt x="72912" y="2302"/>
                  <a:pt x="60812" y="771"/>
                  <a:pt x="52694" y="158"/>
                </a:cubicBezTo>
                <a:cubicBezTo>
                  <a:pt x="44576" y="-455"/>
                  <a:pt x="36075" y="1306"/>
                  <a:pt x="27881" y="3374"/>
                </a:cubicBezTo>
                <a:close/>
              </a:path>
            </a:pathLst>
          </a:custGeom>
          <a:solidFill>
            <a:schemeClr val="accent5"/>
          </a:solidFill>
          <a:ln>
            <a:noFill/>
          </a:ln>
        </p:spPr>
        <p:txBody>
          <a:bodyPr/>
          <a:lstStyle/>
          <a:p>
            <a:endParaRPr lang="en-US"/>
          </a:p>
        </p:txBody>
      </p:sp>
      <p:sp>
        <p:nvSpPr>
          <p:cNvPr id="2223" name="Google Shape;2223;p29"/>
          <p:cNvSpPr/>
          <p:nvPr/>
        </p:nvSpPr>
        <p:spPr>
          <a:xfrm>
            <a:off x="3158934" y="1679102"/>
            <a:ext cx="647927" cy="295498"/>
          </a:xfrm>
          <a:custGeom>
            <a:avLst/>
            <a:gdLst/>
            <a:ahLst/>
            <a:cxnLst/>
            <a:rect l="l" t="t" r="r" b="b"/>
            <a:pathLst>
              <a:path w="28088" h="12810" extrusionOk="0">
                <a:moveTo>
                  <a:pt x="7573" y="0"/>
                </a:moveTo>
                <a:lnTo>
                  <a:pt x="1" y="6405"/>
                </a:lnTo>
                <a:lnTo>
                  <a:pt x="7573" y="12810"/>
                </a:lnTo>
                <a:lnTo>
                  <a:pt x="7573" y="8773"/>
                </a:lnTo>
                <a:lnTo>
                  <a:pt x="28087" y="6405"/>
                </a:lnTo>
                <a:lnTo>
                  <a:pt x="7573" y="4037"/>
                </a:lnTo>
                <a:lnTo>
                  <a:pt x="7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9"/>
          <p:cNvSpPr txBox="1"/>
          <p:nvPr/>
        </p:nvSpPr>
        <p:spPr>
          <a:xfrm>
            <a:off x="872889" y="1354226"/>
            <a:ext cx="1701522" cy="97122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500" b="1">
                <a:latin typeface="Fira Sans"/>
                <a:ea typeface="Fira Sans"/>
                <a:cs typeface="Fira Sans"/>
                <a:sym typeface="Fira Sans"/>
              </a:rPr>
              <a:t>Check for “Not Available” or “Null” values</a:t>
            </a:r>
            <a:endParaRPr sz="1500" b="1">
              <a:latin typeface="Fira Sans"/>
              <a:ea typeface="Fira Sans"/>
              <a:cs typeface="Fira Sans"/>
              <a:sym typeface="Fira Sans"/>
            </a:endParaRPr>
          </a:p>
        </p:txBody>
      </p:sp>
      <p:sp>
        <p:nvSpPr>
          <p:cNvPr id="2" name="Google Shape;15525;p41">
            <a:extLst>
              <a:ext uri="{FF2B5EF4-FFF2-40B4-BE49-F238E27FC236}">
                <a16:creationId xmlns:a16="http://schemas.microsoft.com/office/drawing/2014/main" id="{C45BD602-5D7B-FBEF-B607-D36D9DDC4DBB}"/>
              </a:ext>
            </a:extLst>
          </p:cNvPr>
          <p:cNvSpPr/>
          <p:nvPr/>
        </p:nvSpPr>
        <p:spPr>
          <a:xfrm>
            <a:off x="556549" y="880238"/>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1</a:t>
            </a:r>
            <a:endParaRPr>
              <a:solidFill>
                <a:srgbClr val="FFFFFF"/>
              </a:solidFill>
            </a:endParaRPr>
          </a:p>
        </p:txBody>
      </p:sp>
      <p:sp>
        <p:nvSpPr>
          <p:cNvPr id="5" name="Google Shape;15525;p41">
            <a:extLst>
              <a:ext uri="{FF2B5EF4-FFF2-40B4-BE49-F238E27FC236}">
                <a16:creationId xmlns:a16="http://schemas.microsoft.com/office/drawing/2014/main" id="{CB01E421-5421-031F-FD9E-9C6E5BC93F86}"/>
              </a:ext>
            </a:extLst>
          </p:cNvPr>
          <p:cNvSpPr/>
          <p:nvPr/>
        </p:nvSpPr>
        <p:spPr>
          <a:xfrm>
            <a:off x="3442359" y="3704568"/>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2</a:t>
            </a:r>
            <a:endParaRPr>
              <a:solidFill>
                <a:srgbClr val="FFFFFF"/>
              </a:solidFill>
            </a:endParaRPr>
          </a:p>
        </p:txBody>
      </p:sp>
      <p:pic>
        <p:nvPicPr>
          <p:cNvPr id="11" name="Elemento grafico 10" descr="Germe con riempimento a tinta unita">
            <a:extLst>
              <a:ext uri="{FF2B5EF4-FFF2-40B4-BE49-F238E27FC236}">
                <a16:creationId xmlns:a16="http://schemas.microsoft.com/office/drawing/2014/main" id="{E03E6E9A-E4EA-4F18-CB6D-36EE3E649B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9422" y="3404875"/>
            <a:ext cx="948743" cy="948743"/>
          </a:xfrm>
          <a:prstGeom prst="rect">
            <a:avLst/>
          </a:prstGeom>
        </p:spPr>
      </p:pic>
      <p:sp>
        <p:nvSpPr>
          <p:cNvPr id="14" name="Google Shape;2190;p29">
            <a:extLst>
              <a:ext uri="{FF2B5EF4-FFF2-40B4-BE49-F238E27FC236}">
                <a16:creationId xmlns:a16="http://schemas.microsoft.com/office/drawing/2014/main" id="{8B6E64C3-30B2-8F91-3012-48B38FF1BE72}"/>
              </a:ext>
            </a:extLst>
          </p:cNvPr>
          <p:cNvSpPr/>
          <p:nvPr/>
        </p:nvSpPr>
        <p:spPr>
          <a:xfrm flipH="1">
            <a:off x="6512516" y="1406523"/>
            <a:ext cx="2243255" cy="1278261"/>
          </a:xfrm>
          <a:custGeom>
            <a:avLst/>
            <a:gdLst/>
            <a:ahLst/>
            <a:cxnLst/>
            <a:rect l="l" t="t" r="r" b="b"/>
            <a:pathLst>
              <a:path w="78967" h="39902" extrusionOk="0">
                <a:moveTo>
                  <a:pt x="27881" y="3374"/>
                </a:moveTo>
                <a:cubicBezTo>
                  <a:pt x="19687" y="5442"/>
                  <a:pt x="7970" y="8199"/>
                  <a:pt x="3528" y="12564"/>
                </a:cubicBezTo>
                <a:cubicBezTo>
                  <a:pt x="-914" y="16929"/>
                  <a:pt x="-378" y="25124"/>
                  <a:pt x="1230" y="29566"/>
                </a:cubicBezTo>
                <a:cubicBezTo>
                  <a:pt x="2838" y="34008"/>
                  <a:pt x="5289" y="37837"/>
                  <a:pt x="13177" y="39215"/>
                </a:cubicBezTo>
                <a:cubicBezTo>
                  <a:pt x="21065" y="40594"/>
                  <a:pt x="38297" y="39598"/>
                  <a:pt x="48559" y="37837"/>
                </a:cubicBezTo>
                <a:cubicBezTo>
                  <a:pt x="58821" y="36076"/>
                  <a:pt x="70079" y="33778"/>
                  <a:pt x="74750" y="28647"/>
                </a:cubicBezTo>
                <a:cubicBezTo>
                  <a:pt x="79422" y="23516"/>
                  <a:pt x="80264" y="11798"/>
                  <a:pt x="76588" y="7050"/>
                </a:cubicBezTo>
                <a:cubicBezTo>
                  <a:pt x="72912" y="2302"/>
                  <a:pt x="60812" y="771"/>
                  <a:pt x="52694" y="158"/>
                </a:cubicBezTo>
                <a:cubicBezTo>
                  <a:pt x="44576" y="-455"/>
                  <a:pt x="36075" y="1306"/>
                  <a:pt x="27881" y="3374"/>
                </a:cubicBezTo>
                <a:close/>
              </a:path>
            </a:pathLst>
          </a:custGeom>
          <a:solidFill>
            <a:schemeClr val="accent5"/>
          </a:solidFill>
          <a:ln>
            <a:noFill/>
          </a:ln>
        </p:spPr>
      </p:sp>
      <p:sp>
        <p:nvSpPr>
          <p:cNvPr id="16" name="Google Shape;2214;p29">
            <a:extLst>
              <a:ext uri="{FF2B5EF4-FFF2-40B4-BE49-F238E27FC236}">
                <a16:creationId xmlns:a16="http://schemas.microsoft.com/office/drawing/2014/main" id="{323D179D-FA2F-D79B-7D87-1719240D3EDB}"/>
              </a:ext>
            </a:extLst>
          </p:cNvPr>
          <p:cNvSpPr txBox="1"/>
          <p:nvPr/>
        </p:nvSpPr>
        <p:spPr>
          <a:xfrm>
            <a:off x="6766191" y="1735810"/>
            <a:ext cx="1703400" cy="72475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500" b="1">
                <a:latin typeface="Fira Sans"/>
                <a:ea typeface="Fira Sans"/>
                <a:cs typeface="Fira Sans"/>
                <a:sym typeface="Fira Sans"/>
              </a:rPr>
              <a:t>Variance Threshold</a:t>
            </a:r>
            <a:endParaRPr sz="1500" b="1">
              <a:latin typeface="Fira Sans"/>
              <a:ea typeface="Fira Sans"/>
              <a:cs typeface="Fira Sans"/>
              <a:sym typeface="Fira Sans"/>
            </a:endParaRPr>
          </a:p>
        </p:txBody>
      </p:sp>
      <p:sp>
        <p:nvSpPr>
          <p:cNvPr id="18" name="Google Shape;15525;p41">
            <a:extLst>
              <a:ext uri="{FF2B5EF4-FFF2-40B4-BE49-F238E27FC236}">
                <a16:creationId xmlns:a16="http://schemas.microsoft.com/office/drawing/2014/main" id="{9E1D7423-4C07-8385-7297-8D5AC316B215}"/>
              </a:ext>
            </a:extLst>
          </p:cNvPr>
          <p:cNvSpPr/>
          <p:nvPr/>
        </p:nvSpPr>
        <p:spPr>
          <a:xfrm>
            <a:off x="6464227" y="1294868"/>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3</a:t>
            </a:r>
            <a:endParaRPr>
              <a:solidFill>
                <a:srgbClr val="FFFFFF"/>
              </a:solidFill>
            </a:endParaRPr>
          </a:p>
        </p:txBody>
      </p:sp>
      <p:pic>
        <p:nvPicPr>
          <p:cNvPr id="21" name="Elemento grafico 20" descr="Grafico a barre con andamento discendente con riempimento a tinta unita">
            <a:extLst>
              <a:ext uri="{FF2B5EF4-FFF2-40B4-BE49-F238E27FC236}">
                <a16:creationId xmlns:a16="http://schemas.microsoft.com/office/drawing/2014/main" id="{861550E7-F032-720C-B0BC-FF360B5D1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46390" y="1107348"/>
            <a:ext cx="735957" cy="735957"/>
          </a:xfrm>
          <a:prstGeom prst="rect">
            <a:avLst/>
          </a:prstGeom>
        </p:spPr>
      </p:pic>
      <p:grpSp>
        <p:nvGrpSpPr>
          <p:cNvPr id="2241" name="Google Shape;2241;p29"/>
          <p:cNvGrpSpPr/>
          <p:nvPr/>
        </p:nvGrpSpPr>
        <p:grpSpPr>
          <a:xfrm rot="899883">
            <a:off x="1040925" y="784935"/>
            <a:ext cx="547068" cy="756328"/>
            <a:chOff x="-336631" y="3413599"/>
            <a:chExt cx="658483" cy="910359"/>
          </a:xfrm>
        </p:grpSpPr>
        <p:sp>
          <p:nvSpPr>
            <p:cNvPr id="2242" name="Google Shape;2242;p29"/>
            <p:cNvSpPr/>
            <p:nvPr/>
          </p:nvSpPr>
          <p:spPr>
            <a:xfrm>
              <a:off x="-326257" y="3413599"/>
              <a:ext cx="634426" cy="895267"/>
            </a:xfrm>
            <a:custGeom>
              <a:avLst/>
              <a:gdLst/>
              <a:ahLst/>
              <a:cxnLst/>
              <a:rect l="l" t="t" r="r" b="b"/>
              <a:pathLst>
                <a:path w="76506" h="107961" extrusionOk="0">
                  <a:moveTo>
                    <a:pt x="33162" y="8589"/>
                  </a:moveTo>
                  <a:cubicBezTo>
                    <a:pt x="29067" y="9954"/>
                    <a:pt x="17292" y="19226"/>
                    <a:pt x="16041" y="32309"/>
                  </a:cubicBezTo>
                  <a:cubicBezTo>
                    <a:pt x="14733" y="45448"/>
                    <a:pt x="26223" y="59441"/>
                    <a:pt x="26223" y="59441"/>
                  </a:cubicBezTo>
                  <a:lnTo>
                    <a:pt x="24744" y="68940"/>
                  </a:lnTo>
                  <a:cubicBezTo>
                    <a:pt x="24744" y="68940"/>
                    <a:pt x="2219" y="97039"/>
                    <a:pt x="1138" y="100054"/>
                  </a:cubicBezTo>
                  <a:cubicBezTo>
                    <a:pt x="1" y="103125"/>
                    <a:pt x="2333" y="107335"/>
                    <a:pt x="7281" y="107619"/>
                  </a:cubicBezTo>
                  <a:cubicBezTo>
                    <a:pt x="12230" y="107960"/>
                    <a:pt x="15984" y="100225"/>
                    <a:pt x="16382" y="97267"/>
                  </a:cubicBezTo>
                  <a:cubicBezTo>
                    <a:pt x="16837" y="94309"/>
                    <a:pt x="29408" y="71215"/>
                    <a:pt x="29408" y="71215"/>
                  </a:cubicBezTo>
                  <a:lnTo>
                    <a:pt x="36063" y="65641"/>
                  </a:lnTo>
                  <a:cubicBezTo>
                    <a:pt x="36063" y="65641"/>
                    <a:pt x="49715" y="68542"/>
                    <a:pt x="56427" y="65641"/>
                  </a:cubicBezTo>
                  <a:cubicBezTo>
                    <a:pt x="63195" y="62797"/>
                    <a:pt x="74856" y="52331"/>
                    <a:pt x="75482" y="40386"/>
                  </a:cubicBezTo>
                  <a:cubicBezTo>
                    <a:pt x="75652" y="37200"/>
                    <a:pt x="76506" y="31228"/>
                    <a:pt x="74685" y="26450"/>
                  </a:cubicBezTo>
                  <a:cubicBezTo>
                    <a:pt x="69737" y="13310"/>
                    <a:pt x="55289" y="0"/>
                    <a:pt x="33162" y="8589"/>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9"/>
            <p:cNvSpPr/>
            <p:nvPr/>
          </p:nvSpPr>
          <p:spPr>
            <a:xfrm>
              <a:off x="-160697" y="3499443"/>
              <a:ext cx="424054" cy="430182"/>
            </a:xfrm>
            <a:custGeom>
              <a:avLst/>
              <a:gdLst/>
              <a:ahLst/>
              <a:cxnLst/>
              <a:rect l="l" t="t" r="r" b="b"/>
              <a:pathLst>
                <a:path w="51137" h="51876" extrusionOk="0">
                  <a:moveTo>
                    <a:pt x="32821" y="1934"/>
                  </a:moveTo>
                  <a:cubicBezTo>
                    <a:pt x="26621" y="0"/>
                    <a:pt x="19909" y="569"/>
                    <a:pt x="14164" y="3641"/>
                  </a:cubicBezTo>
                  <a:cubicBezTo>
                    <a:pt x="14050" y="3698"/>
                    <a:pt x="13937" y="3755"/>
                    <a:pt x="13880" y="3811"/>
                  </a:cubicBezTo>
                  <a:cubicBezTo>
                    <a:pt x="7964" y="6997"/>
                    <a:pt x="3641" y="12457"/>
                    <a:pt x="1821" y="18942"/>
                  </a:cubicBezTo>
                  <a:cubicBezTo>
                    <a:pt x="1" y="25256"/>
                    <a:pt x="740" y="31968"/>
                    <a:pt x="3812" y="37769"/>
                  </a:cubicBezTo>
                  <a:cubicBezTo>
                    <a:pt x="3869" y="37826"/>
                    <a:pt x="3869" y="37883"/>
                    <a:pt x="3926" y="37940"/>
                  </a:cubicBezTo>
                  <a:cubicBezTo>
                    <a:pt x="6997" y="43628"/>
                    <a:pt x="12173" y="47894"/>
                    <a:pt x="18317" y="49885"/>
                  </a:cubicBezTo>
                  <a:cubicBezTo>
                    <a:pt x="24573" y="51876"/>
                    <a:pt x="31342" y="51250"/>
                    <a:pt x="37144" y="48122"/>
                  </a:cubicBezTo>
                  <a:cubicBezTo>
                    <a:pt x="43117" y="44880"/>
                    <a:pt x="47496" y="39419"/>
                    <a:pt x="49317" y="32878"/>
                  </a:cubicBezTo>
                  <a:cubicBezTo>
                    <a:pt x="51137" y="26564"/>
                    <a:pt x="50397" y="19795"/>
                    <a:pt x="47269" y="13993"/>
                  </a:cubicBezTo>
                  <a:cubicBezTo>
                    <a:pt x="44197" y="8248"/>
                    <a:pt x="39021" y="3925"/>
                    <a:pt x="32821" y="1934"/>
                  </a:cubicBezTo>
                  <a:close/>
                  <a:moveTo>
                    <a:pt x="46530" y="33105"/>
                  </a:moveTo>
                  <a:lnTo>
                    <a:pt x="46530" y="33105"/>
                  </a:lnTo>
                  <a:cubicBezTo>
                    <a:pt x="45051" y="38452"/>
                    <a:pt x="41410" y="42946"/>
                    <a:pt x="36518" y="45619"/>
                  </a:cubicBezTo>
                  <a:cubicBezTo>
                    <a:pt x="31456" y="48292"/>
                    <a:pt x="25484" y="48861"/>
                    <a:pt x="20023" y="47041"/>
                  </a:cubicBezTo>
                  <a:cubicBezTo>
                    <a:pt x="14221" y="45221"/>
                    <a:pt x="9443" y="41182"/>
                    <a:pt x="6599" y="35835"/>
                  </a:cubicBezTo>
                  <a:cubicBezTo>
                    <a:pt x="3755" y="30602"/>
                    <a:pt x="3016" y="24459"/>
                    <a:pt x="4665" y="18771"/>
                  </a:cubicBezTo>
                  <a:cubicBezTo>
                    <a:pt x="6144" y="13367"/>
                    <a:pt x="9728" y="8874"/>
                    <a:pt x="14619" y="6200"/>
                  </a:cubicBezTo>
                  <a:cubicBezTo>
                    <a:pt x="19682" y="3527"/>
                    <a:pt x="25654" y="3015"/>
                    <a:pt x="31172" y="4778"/>
                  </a:cubicBezTo>
                  <a:cubicBezTo>
                    <a:pt x="36917" y="6655"/>
                    <a:pt x="41752" y="10637"/>
                    <a:pt x="44596" y="15984"/>
                  </a:cubicBezTo>
                  <a:cubicBezTo>
                    <a:pt x="47440" y="21217"/>
                    <a:pt x="48122" y="27360"/>
                    <a:pt x="46530" y="3310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9"/>
            <p:cNvSpPr/>
            <p:nvPr/>
          </p:nvSpPr>
          <p:spPr>
            <a:xfrm>
              <a:off x="-336631" y="3441429"/>
              <a:ext cx="658483" cy="882529"/>
            </a:xfrm>
            <a:custGeom>
              <a:avLst/>
              <a:gdLst/>
              <a:ahLst/>
              <a:cxnLst/>
              <a:rect l="l" t="t" r="r" b="b"/>
              <a:pathLst>
                <a:path w="79407" h="106425" extrusionOk="0">
                  <a:moveTo>
                    <a:pt x="74457" y="17918"/>
                  </a:moveTo>
                  <a:cubicBezTo>
                    <a:pt x="70533" y="10580"/>
                    <a:pt x="63934" y="5062"/>
                    <a:pt x="55971" y="2560"/>
                  </a:cubicBezTo>
                  <a:cubicBezTo>
                    <a:pt x="48008" y="0"/>
                    <a:pt x="39362" y="796"/>
                    <a:pt x="32024" y="4778"/>
                  </a:cubicBezTo>
                  <a:cubicBezTo>
                    <a:pt x="24516" y="8817"/>
                    <a:pt x="18942" y="15756"/>
                    <a:pt x="16610" y="24004"/>
                  </a:cubicBezTo>
                  <a:cubicBezTo>
                    <a:pt x="13140" y="36290"/>
                    <a:pt x="17235" y="49487"/>
                    <a:pt x="27019" y="57677"/>
                  </a:cubicBezTo>
                  <a:lnTo>
                    <a:pt x="24459" y="65527"/>
                  </a:lnTo>
                  <a:lnTo>
                    <a:pt x="24402" y="65527"/>
                  </a:lnTo>
                  <a:cubicBezTo>
                    <a:pt x="22411" y="67347"/>
                    <a:pt x="18657" y="72012"/>
                    <a:pt x="14732" y="77188"/>
                  </a:cubicBezTo>
                  <a:cubicBezTo>
                    <a:pt x="9272" y="84468"/>
                    <a:pt x="3299" y="92944"/>
                    <a:pt x="1365" y="96072"/>
                  </a:cubicBezTo>
                  <a:cubicBezTo>
                    <a:pt x="0" y="98120"/>
                    <a:pt x="171" y="100850"/>
                    <a:pt x="1877" y="102727"/>
                  </a:cubicBezTo>
                  <a:cubicBezTo>
                    <a:pt x="2446" y="103410"/>
                    <a:pt x="3129" y="104036"/>
                    <a:pt x="3925" y="104491"/>
                  </a:cubicBezTo>
                  <a:cubicBezTo>
                    <a:pt x="4721" y="105003"/>
                    <a:pt x="5575" y="105401"/>
                    <a:pt x="6485" y="105571"/>
                  </a:cubicBezTo>
                  <a:cubicBezTo>
                    <a:pt x="9443" y="106425"/>
                    <a:pt x="12571" y="105173"/>
                    <a:pt x="14164" y="102614"/>
                  </a:cubicBezTo>
                  <a:cubicBezTo>
                    <a:pt x="14164" y="102557"/>
                    <a:pt x="14221" y="102500"/>
                    <a:pt x="14221" y="102443"/>
                  </a:cubicBezTo>
                  <a:lnTo>
                    <a:pt x="17008" y="97324"/>
                  </a:lnTo>
                  <a:cubicBezTo>
                    <a:pt x="17406" y="97665"/>
                    <a:pt x="17918" y="97324"/>
                    <a:pt x="17633" y="96698"/>
                  </a:cubicBezTo>
                  <a:cubicBezTo>
                    <a:pt x="17577" y="96641"/>
                    <a:pt x="17520" y="96527"/>
                    <a:pt x="17520" y="96413"/>
                  </a:cubicBezTo>
                  <a:lnTo>
                    <a:pt x="31399" y="70760"/>
                  </a:lnTo>
                  <a:cubicBezTo>
                    <a:pt x="31911" y="70646"/>
                    <a:pt x="32366" y="70419"/>
                    <a:pt x="32650" y="70021"/>
                  </a:cubicBezTo>
                  <a:lnTo>
                    <a:pt x="38395" y="63707"/>
                  </a:lnTo>
                  <a:cubicBezTo>
                    <a:pt x="46188" y="66039"/>
                    <a:pt x="54549" y="65129"/>
                    <a:pt x="61659" y="61318"/>
                  </a:cubicBezTo>
                  <a:cubicBezTo>
                    <a:pt x="69224" y="57222"/>
                    <a:pt x="74799" y="50340"/>
                    <a:pt x="77074" y="42092"/>
                  </a:cubicBezTo>
                  <a:cubicBezTo>
                    <a:pt x="79406" y="34015"/>
                    <a:pt x="78439" y="25312"/>
                    <a:pt x="74457" y="17918"/>
                  </a:cubicBezTo>
                  <a:close/>
                  <a:moveTo>
                    <a:pt x="25142" y="77131"/>
                  </a:moveTo>
                  <a:lnTo>
                    <a:pt x="25142" y="77131"/>
                  </a:lnTo>
                  <a:cubicBezTo>
                    <a:pt x="24744" y="75936"/>
                    <a:pt x="24402" y="74685"/>
                    <a:pt x="23947" y="73490"/>
                  </a:cubicBezTo>
                  <a:cubicBezTo>
                    <a:pt x="23720" y="72922"/>
                    <a:pt x="22866" y="73263"/>
                    <a:pt x="23094" y="73832"/>
                  </a:cubicBezTo>
                  <a:cubicBezTo>
                    <a:pt x="23606" y="75254"/>
                    <a:pt x="24004" y="76790"/>
                    <a:pt x="24573" y="78212"/>
                  </a:cubicBezTo>
                  <a:lnTo>
                    <a:pt x="23492" y="80146"/>
                  </a:lnTo>
                  <a:cubicBezTo>
                    <a:pt x="22810" y="78780"/>
                    <a:pt x="22184" y="77415"/>
                    <a:pt x="21444" y="76050"/>
                  </a:cubicBezTo>
                  <a:cubicBezTo>
                    <a:pt x="21160" y="75538"/>
                    <a:pt x="20250" y="75879"/>
                    <a:pt x="20591" y="76391"/>
                  </a:cubicBezTo>
                  <a:cubicBezTo>
                    <a:pt x="21444" y="77984"/>
                    <a:pt x="22127" y="79577"/>
                    <a:pt x="22980" y="81169"/>
                  </a:cubicBezTo>
                  <a:lnTo>
                    <a:pt x="21558" y="83786"/>
                  </a:lnTo>
                  <a:cubicBezTo>
                    <a:pt x="20762" y="81909"/>
                    <a:pt x="19966" y="80089"/>
                    <a:pt x="19055" y="78325"/>
                  </a:cubicBezTo>
                  <a:cubicBezTo>
                    <a:pt x="18771" y="77756"/>
                    <a:pt x="17918" y="78155"/>
                    <a:pt x="18202" y="78667"/>
                  </a:cubicBezTo>
                  <a:cubicBezTo>
                    <a:pt x="19226" y="80714"/>
                    <a:pt x="20136" y="82762"/>
                    <a:pt x="20989" y="84810"/>
                  </a:cubicBezTo>
                  <a:lnTo>
                    <a:pt x="19283" y="87938"/>
                  </a:lnTo>
                  <a:cubicBezTo>
                    <a:pt x="18487" y="86175"/>
                    <a:pt x="17577" y="84412"/>
                    <a:pt x="16894" y="82591"/>
                  </a:cubicBezTo>
                  <a:cubicBezTo>
                    <a:pt x="16723" y="82023"/>
                    <a:pt x="15870" y="82421"/>
                    <a:pt x="16041" y="82933"/>
                  </a:cubicBezTo>
                  <a:cubicBezTo>
                    <a:pt x="16780" y="85037"/>
                    <a:pt x="17861" y="86971"/>
                    <a:pt x="18714" y="88962"/>
                  </a:cubicBezTo>
                  <a:lnTo>
                    <a:pt x="17577" y="91067"/>
                  </a:lnTo>
                  <a:cubicBezTo>
                    <a:pt x="17178" y="89986"/>
                    <a:pt x="16666" y="88962"/>
                    <a:pt x="16154" y="87938"/>
                  </a:cubicBezTo>
                  <a:cubicBezTo>
                    <a:pt x="15927" y="87369"/>
                    <a:pt x="15074" y="87768"/>
                    <a:pt x="15301" y="88280"/>
                  </a:cubicBezTo>
                  <a:cubicBezTo>
                    <a:pt x="15870" y="89417"/>
                    <a:pt x="16439" y="90612"/>
                    <a:pt x="16894" y="91806"/>
                  </a:cubicBezTo>
                  <a:cubicBezTo>
                    <a:pt x="16894" y="91863"/>
                    <a:pt x="16951" y="91977"/>
                    <a:pt x="17065" y="92034"/>
                  </a:cubicBezTo>
                  <a:lnTo>
                    <a:pt x="16154" y="93683"/>
                  </a:lnTo>
                  <a:cubicBezTo>
                    <a:pt x="15472" y="92318"/>
                    <a:pt x="14676" y="90953"/>
                    <a:pt x="13936" y="89645"/>
                  </a:cubicBezTo>
                  <a:cubicBezTo>
                    <a:pt x="13481" y="88848"/>
                    <a:pt x="12571" y="89190"/>
                    <a:pt x="13026" y="89929"/>
                  </a:cubicBezTo>
                  <a:cubicBezTo>
                    <a:pt x="13936" y="91465"/>
                    <a:pt x="14789" y="93058"/>
                    <a:pt x="15643" y="94650"/>
                  </a:cubicBezTo>
                  <a:lnTo>
                    <a:pt x="14619" y="96470"/>
                  </a:lnTo>
                  <a:cubicBezTo>
                    <a:pt x="13765" y="94991"/>
                    <a:pt x="13026" y="93456"/>
                    <a:pt x="12287" y="91863"/>
                  </a:cubicBezTo>
                  <a:cubicBezTo>
                    <a:pt x="11945" y="91124"/>
                    <a:pt x="11035" y="91408"/>
                    <a:pt x="11376" y="92204"/>
                  </a:cubicBezTo>
                  <a:cubicBezTo>
                    <a:pt x="12230" y="93968"/>
                    <a:pt x="13140" y="95731"/>
                    <a:pt x="14107" y="97437"/>
                  </a:cubicBezTo>
                  <a:lnTo>
                    <a:pt x="13424" y="98689"/>
                  </a:lnTo>
                  <a:cubicBezTo>
                    <a:pt x="12912" y="97380"/>
                    <a:pt x="12287" y="96129"/>
                    <a:pt x="11490" y="94991"/>
                  </a:cubicBezTo>
                  <a:cubicBezTo>
                    <a:pt x="11035" y="94252"/>
                    <a:pt x="10296" y="94878"/>
                    <a:pt x="10808" y="95560"/>
                  </a:cubicBezTo>
                  <a:cubicBezTo>
                    <a:pt x="11604" y="96869"/>
                    <a:pt x="12287" y="98291"/>
                    <a:pt x="12855" y="99713"/>
                  </a:cubicBezTo>
                  <a:lnTo>
                    <a:pt x="12287" y="100793"/>
                  </a:lnTo>
                  <a:cubicBezTo>
                    <a:pt x="12287" y="100736"/>
                    <a:pt x="12287" y="100736"/>
                    <a:pt x="12287" y="100736"/>
                  </a:cubicBezTo>
                  <a:cubicBezTo>
                    <a:pt x="11433" y="99258"/>
                    <a:pt x="10694" y="97722"/>
                    <a:pt x="10068" y="96129"/>
                  </a:cubicBezTo>
                  <a:cubicBezTo>
                    <a:pt x="9670" y="95390"/>
                    <a:pt x="8760" y="95674"/>
                    <a:pt x="9158" y="96470"/>
                  </a:cubicBezTo>
                  <a:cubicBezTo>
                    <a:pt x="9841" y="98006"/>
                    <a:pt x="10580" y="99542"/>
                    <a:pt x="11376" y="101021"/>
                  </a:cubicBezTo>
                  <a:cubicBezTo>
                    <a:pt x="11490" y="101248"/>
                    <a:pt x="11718" y="101362"/>
                    <a:pt x="11945" y="101419"/>
                  </a:cubicBezTo>
                  <a:lnTo>
                    <a:pt x="11775" y="101760"/>
                  </a:lnTo>
                  <a:cubicBezTo>
                    <a:pt x="10978" y="102898"/>
                    <a:pt x="9499" y="103069"/>
                    <a:pt x="8077" y="102727"/>
                  </a:cubicBezTo>
                  <a:cubicBezTo>
                    <a:pt x="7338" y="102557"/>
                    <a:pt x="6655" y="102272"/>
                    <a:pt x="6030" y="101874"/>
                  </a:cubicBezTo>
                  <a:cubicBezTo>
                    <a:pt x="5404" y="101476"/>
                    <a:pt x="4835" y="101021"/>
                    <a:pt x="4380" y="100452"/>
                  </a:cubicBezTo>
                  <a:cubicBezTo>
                    <a:pt x="3470" y="99314"/>
                    <a:pt x="3072" y="98006"/>
                    <a:pt x="3754" y="96925"/>
                  </a:cubicBezTo>
                  <a:cubicBezTo>
                    <a:pt x="5632" y="93911"/>
                    <a:pt x="11433" y="85549"/>
                    <a:pt x="16894" y="78382"/>
                  </a:cubicBezTo>
                  <a:cubicBezTo>
                    <a:pt x="20022" y="74173"/>
                    <a:pt x="23037" y="70362"/>
                    <a:pt x="24971" y="68314"/>
                  </a:cubicBezTo>
                  <a:lnTo>
                    <a:pt x="28668" y="70646"/>
                  </a:lnTo>
                  <a:lnTo>
                    <a:pt x="25142" y="77131"/>
                  </a:lnTo>
                  <a:close/>
                  <a:moveTo>
                    <a:pt x="31854" y="67404"/>
                  </a:moveTo>
                  <a:lnTo>
                    <a:pt x="31854" y="67404"/>
                  </a:lnTo>
                  <a:lnTo>
                    <a:pt x="27417" y="64901"/>
                  </a:lnTo>
                  <a:lnTo>
                    <a:pt x="29237" y="59384"/>
                  </a:lnTo>
                  <a:cubicBezTo>
                    <a:pt x="31114" y="60635"/>
                    <a:pt x="33105" y="61716"/>
                    <a:pt x="35210" y="62626"/>
                  </a:cubicBezTo>
                  <a:lnTo>
                    <a:pt x="35835" y="62967"/>
                  </a:lnTo>
                  <a:close/>
                  <a:moveTo>
                    <a:pt x="74287" y="42263"/>
                  </a:moveTo>
                  <a:lnTo>
                    <a:pt x="74287" y="42263"/>
                  </a:lnTo>
                  <a:cubicBezTo>
                    <a:pt x="72296" y="49316"/>
                    <a:pt x="67518" y="55345"/>
                    <a:pt x="61090" y="58815"/>
                  </a:cubicBezTo>
                  <a:cubicBezTo>
                    <a:pt x="54435" y="62342"/>
                    <a:pt x="46586" y="63024"/>
                    <a:pt x="39419" y="60692"/>
                  </a:cubicBezTo>
                  <a:cubicBezTo>
                    <a:pt x="38622" y="60465"/>
                    <a:pt x="37826" y="60180"/>
                    <a:pt x="37087" y="59839"/>
                  </a:cubicBezTo>
                  <a:lnTo>
                    <a:pt x="31228" y="56597"/>
                  </a:lnTo>
                  <a:cubicBezTo>
                    <a:pt x="27360" y="53866"/>
                    <a:pt x="24175" y="50283"/>
                    <a:pt x="21956" y="46131"/>
                  </a:cubicBezTo>
                  <a:cubicBezTo>
                    <a:pt x="18259" y="39305"/>
                    <a:pt x="17349" y="31285"/>
                    <a:pt x="19454" y="23833"/>
                  </a:cubicBezTo>
                  <a:cubicBezTo>
                    <a:pt x="21388" y="16723"/>
                    <a:pt x="26166" y="10751"/>
                    <a:pt x="32650" y="7281"/>
                  </a:cubicBezTo>
                  <a:cubicBezTo>
                    <a:pt x="39305" y="3697"/>
                    <a:pt x="47098" y="3015"/>
                    <a:pt x="54322" y="5347"/>
                  </a:cubicBezTo>
                  <a:cubicBezTo>
                    <a:pt x="61773" y="7793"/>
                    <a:pt x="68030" y="12969"/>
                    <a:pt x="71727" y="19908"/>
                  </a:cubicBezTo>
                  <a:cubicBezTo>
                    <a:pt x="75481" y="26734"/>
                    <a:pt x="76391" y="34754"/>
                    <a:pt x="74287" y="422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9"/>
            <p:cNvSpPr/>
            <p:nvPr/>
          </p:nvSpPr>
          <p:spPr>
            <a:xfrm>
              <a:off x="-113057" y="3574441"/>
              <a:ext cx="111799" cy="194816"/>
            </a:xfrm>
            <a:custGeom>
              <a:avLst/>
              <a:gdLst/>
              <a:ahLst/>
              <a:cxnLst/>
              <a:rect l="l" t="t" r="r" b="b"/>
              <a:pathLst>
                <a:path w="13482" h="23493" extrusionOk="0">
                  <a:moveTo>
                    <a:pt x="12287" y="1309"/>
                  </a:moveTo>
                  <a:cubicBezTo>
                    <a:pt x="10751" y="0"/>
                    <a:pt x="8874" y="911"/>
                    <a:pt x="7282" y="1764"/>
                  </a:cubicBezTo>
                  <a:cubicBezTo>
                    <a:pt x="3755" y="3641"/>
                    <a:pt x="1" y="14278"/>
                    <a:pt x="1594" y="19852"/>
                  </a:cubicBezTo>
                  <a:cubicBezTo>
                    <a:pt x="1594" y="20136"/>
                    <a:pt x="1650" y="20421"/>
                    <a:pt x="1707" y="20705"/>
                  </a:cubicBezTo>
                  <a:cubicBezTo>
                    <a:pt x="1707" y="20762"/>
                    <a:pt x="1707" y="20819"/>
                    <a:pt x="1764" y="20876"/>
                  </a:cubicBezTo>
                  <a:cubicBezTo>
                    <a:pt x="1821" y="21217"/>
                    <a:pt x="1878" y="21502"/>
                    <a:pt x="1935" y="21843"/>
                  </a:cubicBezTo>
                  <a:cubicBezTo>
                    <a:pt x="2390" y="23492"/>
                    <a:pt x="5120" y="22867"/>
                    <a:pt x="4665" y="21217"/>
                  </a:cubicBezTo>
                  <a:cubicBezTo>
                    <a:pt x="4665" y="21160"/>
                    <a:pt x="4665" y="21160"/>
                    <a:pt x="4665" y="21160"/>
                  </a:cubicBezTo>
                  <a:cubicBezTo>
                    <a:pt x="4665" y="20876"/>
                    <a:pt x="4608" y="20648"/>
                    <a:pt x="4494" y="20421"/>
                  </a:cubicBezTo>
                  <a:cubicBezTo>
                    <a:pt x="4494" y="20364"/>
                    <a:pt x="4494" y="20364"/>
                    <a:pt x="4494" y="20364"/>
                  </a:cubicBezTo>
                  <a:cubicBezTo>
                    <a:pt x="3641" y="14790"/>
                    <a:pt x="9898" y="10637"/>
                    <a:pt x="12060" y="5859"/>
                  </a:cubicBezTo>
                  <a:cubicBezTo>
                    <a:pt x="12572" y="4608"/>
                    <a:pt x="13482" y="2389"/>
                    <a:pt x="12287" y="1309"/>
                  </a:cubicBezTo>
                  <a:close/>
                  <a:moveTo>
                    <a:pt x="9784" y="4210"/>
                  </a:moveTo>
                  <a:lnTo>
                    <a:pt x="9784" y="4210"/>
                  </a:lnTo>
                  <a:cubicBezTo>
                    <a:pt x="9443" y="5063"/>
                    <a:pt x="9045" y="5859"/>
                    <a:pt x="8476" y="6656"/>
                  </a:cubicBezTo>
                  <a:cubicBezTo>
                    <a:pt x="7452" y="8248"/>
                    <a:pt x="6144" y="9727"/>
                    <a:pt x="5006" y="11263"/>
                  </a:cubicBezTo>
                  <a:cubicBezTo>
                    <a:pt x="4494" y="11946"/>
                    <a:pt x="4039" y="12628"/>
                    <a:pt x="3641" y="13311"/>
                  </a:cubicBezTo>
                  <a:lnTo>
                    <a:pt x="3641" y="13311"/>
                  </a:lnTo>
                  <a:cubicBezTo>
                    <a:pt x="3812" y="12287"/>
                    <a:pt x="4039" y="11263"/>
                    <a:pt x="4324" y="10239"/>
                  </a:cubicBezTo>
                  <a:cubicBezTo>
                    <a:pt x="5291" y="7907"/>
                    <a:pt x="6997" y="4096"/>
                    <a:pt x="9898" y="3413"/>
                  </a:cubicBezTo>
                  <a:cubicBezTo>
                    <a:pt x="9898" y="3470"/>
                    <a:pt x="9955" y="3470"/>
                    <a:pt x="10012" y="3527"/>
                  </a:cubicBezTo>
                  <a:cubicBezTo>
                    <a:pt x="9955" y="3755"/>
                    <a:pt x="9898" y="3982"/>
                    <a:pt x="9784" y="421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9"/>
            <p:cNvSpPr/>
            <p:nvPr/>
          </p:nvSpPr>
          <p:spPr>
            <a:xfrm>
              <a:off x="-73435" y="3776322"/>
              <a:ext cx="32084" cy="32084"/>
            </a:xfrm>
            <a:custGeom>
              <a:avLst/>
              <a:gdLst/>
              <a:ahLst/>
              <a:cxnLst/>
              <a:rect l="l" t="t" r="r" b="b"/>
              <a:pathLst>
                <a:path w="3869" h="3869" extrusionOk="0">
                  <a:moveTo>
                    <a:pt x="2390" y="57"/>
                  </a:moveTo>
                  <a:cubicBezTo>
                    <a:pt x="1195" y="399"/>
                    <a:pt x="1" y="1024"/>
                    <a:pt x="570" y="2333"/>
                  </a:cubicBezTo>
                  <a:cubicBezTo>
                    <a:pt x="911" y="3186"/>
                    <a:pt x="1707" y="3869"/>
                    <a:pt x="2731" y="3470"/>
                  </a:cubicBezTo>
                  <a:cubicBezTo>
                    <a:pt x="3414" y="3129"/>
                    <a:pt x="3869" y="2390"/>
                    <a:pt x="3812" y="1593"/>
                  </a:cubicBezTo>
                  <a:cubicBezTo>
                    <a:pt x="3755" y="1138"/>
                    <a:pt x="3584" y="683"/>
                    <a:pt x="3300" y="342"/>
                  </a:cubicBezTo>
                  <a:cubicBezTo>
                    <a:pt x="3072" y="57"/>
                    <a:pt x="2674" y="1"/>
                    <a:pt x="239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9"/>
            <p:cNvSpPr/>
            <p:nvPr/>
          </p:nvSpPr>
          <p:spPr>
            <a:xfrm>
              <a:off x="-135695" y="3524445"/>
              <a:ext cx="374058" cy="380186"/>
            </a:xfrm>
            <a:custGeom>
              <a:avLst/>
              <a:gdLst/>
              <a:ahLst/>
              <a:cxnLst/>
              <a:rect l="l" t="t" r="r" b="b"/>
              <a:pathLst>
                <a:path w="45108" h="45847" extrusionOk="0">
                  <a:moveTo>
                    <a:pt x="28157" y="1763"/>
                  </a:moveTo>
                  <a:cubicBezTo>
                    <a:pt x="22639" y="0"/>
                    <a:pt x="16667" y="512"/>
                    <a:pt x="11604" y="3185"/>
                  </a:cubicBezTo>
                  <a:cubicBezTo>
                    <a:pt x="6713" y="5859"/>
                    <a:pt x="3129" y="10352"/>
                    <a:pt x="1650" y="15756"/>
                  </a:cubicBezTo>
                  <a:cubicBezTo>
                    <a:pt x="1" y="21444"/>
                    <a:pt x="740" y="27587"/>
                    <a:pt x="3584" y="32820"/>
                  </a:cubicBezTo>
                  <a:cubicBezTo>
                    <a:pt x="6428" y="38167"/>
                    <a:pt x="11206" y="42206"/>
                    <a:pt x="17008" y="44026"/>
                  </a:cubicBezTo>
                  <a:cubicBezTo>
                    <a:pt x="22469" y="45846"/>
                    <a:pt x="28441" y="45334"/>
                    <a:pt x="33503" y="42604"/>
                  </a:cubicBezTo>
                  <a:cubicBezTo>
                    <a:pt x="38395" y="39931"/>
                    <a:pt x="42036" y="35437"/>
                    <a:pt x="43515" y="30090"/>
                  </a:cubicBezTo>
                  <a:cubicBezTo>
                    <a:pt x="45107" y="24345"/>
                    <a:pt x="44425" y="18202"/>
                    <a:pt x="41581" y="12969"/>
                  </a:cubicBezTo>
                  <a:cubicBezTo>
                    <a:pt x="38737" y="7622"/>
                    <a:pt x="33902" y="3640"/>
                    <a:pt x="28157" y="1763"/>
                  </a:cubicBezTo>
                  <a:close/>
                  <a:moveTo>
                    <a:pt x="7224" y="26450"/>
                  </a:moveTo>
                  <a:lnTo>
                    <a:pt x="7395" y="27246"/>
                  </a:lnTo>
                  <a:cubicBezTo>
                    <a:pt x="7850" y="28896"/>
                    <a:pt x="5120" y="29521"/>
                    <a:pt x="4665" y="27872"/>
                  </a:cubicBezTo>
                  <a:cubicBezTo>
                    <a:pt x="4608" y="27587"/>
                    <a:pt x="4551" y="27246"/>
                    <a:pt x="4494" y="26905"/>
                  </a:cubicBezTo>
                  <a:cubicBezTo>
                    <a:pt x="4437" y="26848"/>
                    <a:pt x="4437" y="26791"/>
                    <a:pt x="4437" y="26734"/>
                  </a:cubicBezTo>
                  <a:cubicBezTo>
                    <a:pt x="4380" y="26450"/>
                    <a:pt x="4324" y="26165"/>
                    <a:pt x="4324" y="25881"/>
                  </a:cubicBezTo>
                  <a:cubicBezTo>
                    <a:pt x="2731" y="20307"/>
                    <a:pt x="6485" y="9670"/>
                    <a:pt x="10012" y="7793"/>
                  </a:cubicBezTo>
                  <a:cubicBezTo>
                    <a:pt x="11604" y="6940"/>
                    <a:pt x="13481" y="6029"/>
                    <a:pt x="15017" y="7338"/>
                  </a:cubicBezTo>
                  <a:cubicBezTo>
                    <a:pt x="16212" y="8418"/>
                    <a:pt x="15302" y="10694"/>
                    <a:pt x="14790" y="11888"/>
                  </a:cubicBezTo>
                  <a:cubicBezTo>
                    <a:pt x="12628" y="16666"/>
                    <a:pt x="6371" y="20819"/>
                    <a:pt x="7224" y="26393"/>
                  </a:cubicBezTo>
                  <a:cubicBezTo>
                    <a:pt x="7224" y="26393"/>
                    <a:pt x="7224" y="26450"/>
                    <a:pt x="7224" y="26450"/>
                  </a:cubicBezTo>
                  <a:close/>
                  <a:moveTo>
                    <a:pt x="8078" y="32707"/>
                  </a:moveTo>
                  <a:cubicBezTo>
                    <a:pt x="7509" y="31342"/>
                    <a:pt x="8703" y="30773"/>
                    <a:pt x="9898" y="30431"/>
                  </a:cubicBezTo>
                  <a:cubicBezTo>
                    <a:pt x="10182" y="30375"/>
                    <a:pt x="10580" y="30431"/>
                    <a:pt x="10808" y="30716"/>
                  </a:cubicBezTo>
                  <a:cubicBezTo>
                    <a:pt x="11092" y="31057"/>
                    <a:pt x="11263" y="31512"/>
                    <a:pt x="11320" y="31967"/>
                  </a:cubicBezTo>
                  <a:cubicBezTo>
                    <a:pt x="11377" y="32764"/>
                    <a:pt x="10922" y="33503"/>
                    <a:pt x="10239" y="33844"/>
                  </a:cubicBezTo>
                  <a:cubicBezTo>
                    <a:pt x="9215" y="34243"/>
                    <a:pt x="8419" y="33560"/>
                    <a:pt x="8078" y="32707"/>
                  </a:cubicBezTo>
                  <a:close/>
                </a:path>
              </a:pathLst>
            </a:custGeom>
            <a:solidFill>
              <a:srgbClr val="EB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9"/>
            <p:cNvSpPr/>
            <p:nvPr/>
          </p:nvSpPr>
          <p:spPr>
            <a:xfrm>
              <a:off x="-311165" y="4007923"/>
              <a:ext cx="212271" cy="288206"/>
            </a:xfrm>
            <a:custGeom>
              <a:avLst/>
              <a:gdLst/>
              <a:ahLst/>
              <a:cxnLst/>
              <a:rect l="l" t="t" r="r" b="b"/>
              <a:pathLst>
                <a:path w="25598" h="34755" extrusionOk="0">
                  <a:moveTo>
                    <a:pt x="25597" y="2332"/>
                  </a:moveTo>
                  <a:lnTo>
                    <a:pt x="21900" y="0"/>
                  </a:lnTo>
                  <a:cubicBezTo>
                    <a:pt x="19966" y="2048"/>
                    <a:pt x="16951" y="5859"/>
                    <a:pt x="13823" y="10068"/>
                  </a:cubicBezTo>
                  <a:cubicBezTo>
                    <a:pt x="8362" y="17235"/>
                    <a:pt x="2561" y="25597"/>
                    <a:pt x="683" y="28611"/>
                  </a:cubicBezTo>
                  <a:cubicBezTo>
                    <a:pt x="1" y="29692"/>
                    <a:pt x="399" y="31000"/>
                    <a:pt x="1309" y="32138"/>
                  </a:cubicBezTo>
                  <a:cubicBezTo>
                    <a:pt x="1764" y="32707"/>
                    <a:pt x="2333" y="33162"/>
                    <a:pt x="2959" y="33560"/>
                  </a:cubicBezTo>
                  <a:cubicBezTo>
                    <a:pt x="3584" y="33958"/>
                    <a:pt x="4267" y="34243"/>
                    <a:pt x="5006" y="34413"/>
                  </a:cubicBezTo>
                  <a:cubicBezTo>
                    <a:pt x="6428" y="34755"/>
                    <a:pt x="7907" y="34584"/>
                    <a:pt x="8704" y="33446"/>
                  </a:cubicBezTo>
                  <a:lnTo>
                    <a:pt x="8874" y="33105"/>
                  </a:lnTo>
                  <a:cubicBezTo>
                    <a:pt x="8647" y="33048"/>
                    <a:pt x="8419" y="32934"/>
                    <a:pt x="8305" y="32707"/>
                  </a:cubicBezTo>
                  <a:cubicBezTo>
                    <a:pt x="7509" y="31228"/>
                    <a:pt x="6770" y="29692"/>
                    <a:pt x="6087" y="28156"/>
                  </a:cubicBezTo>
                  <a:cubicBezTo>
                    <a:pt x="5689" y="27360"/>
                    <a:pt x="6599" y="27076"/>
                    <a:pt x="6997" y="27872"/>
                  </a:cubicBezTo>
                  <a:cubicBezTo>
                    <a:pt x="7623" y="29408"/>
                    <a:pt x="8362" y="30944"/>
                    <a:pt x="9216" y="32422"/>
                  </a:cubicBezTo>
                  <a:cubicBezTo>
                    <a:pt x="9216" y="32422"/>
                    <a:pt x="9216" y="32422"/>
                    <a:pt x="9216" y="32479"/>
                  </a:cubicBezTo>
                  <a:lnTo>
                    <a:pt x="9784" y="31399"/>
                  </a:lnTo>
                  <a:cubicBezTo>
                    <a:pt x="9216" y="29977"/>
                    <a:pt x="8533" y="28555"/>
                    <a:pt x="7737" y="27246"/>
                  </a:cubicBezTo>
                  <a:cubicBezTo>
                    <a:pt x="7225" y="26564"/>
                    <a:pt x="7964" y="25938"/>
                    <a:pt x="8419" y="26677"/>
                  </a:cubicBezTo>
                  <a:cubicBezTo>
                    <a:pt x="9216" y="27815"/>
                    <a:pt x="9841" y="29066"/>
                    <a:pt x="10353" y="30375"/>
                  </a:cubicBezTo>
                  <a:lnTo>
                    <a:pt x="11036" y="29123"/>
                  </a:lnTo>
                  <a:cubicBezTo>
                    <a:pt x="10069" y="27417"/>
                    <a:pt x="9159" y="25654"/>
                    <a:pt x="8305" y="23890"/>
                  </a:cubicBezTo>
                  <a:cubicBezTo>
                    <a:pt x="7964" y="23094"/>
                    <a:pt x="8874" y="22810"/>
                    <a:pt x="9216" y="23549"/>
                  </a:cubicBezTo>
                  <a:cubicBezTo>
                    <a:pt x="9955" y="25142"/>
                    <a:pt x="10694" y="26677"/>
                    <a:pt x="11548" y="28156"/>
                  </a:cubicBezTo>
                  <a:lnTo>
                    <a:pt x="12572" y="26336"/>
                  </a:lnTo>
                  <a:cubicBezTo>
                    <a:pt x="11718" y="24744"/>
                    <a:pt x="10865" y="23151"/>
                    <a:pt x="9955" y="21615"/>
                  </a:cubicBezTo>
                  <a:cubicBezTo>
                    <a:pt x="9500" y="20876"/>
                    <a:pt x="10410" y="20534"/>
                    <a:pt x="10865" y="21331"/>
                  </a:cubicBezTo>
                  <a:cubicBezTo>
                    <a:pt x="11605" y="22639"/>
                    <a:pt x="12401" y="24004"/>
                    <a:pt x="13083" y="25369"/>
                  </a:cubicBezTo>
                  <a:lnTo>
                    <a:pt x="13994" y="23720"/>
                  </a:lnTo>
                  <a:cubicBezTo>
                    <a:pt x="13880" y="23663"/>
                    <a:pt x="13823" y="23549"/>
                    <a:pt x="13823" y="23492"/>
                  </a:cubicBezTo>
                  <a:cubicBezTo>
                    <a:pt x="13368" y="22298"/>
                    <a:pt x="12799" y="21103"/>
                    <a:pt x="12230" y="19966"/>
                  </a:cubicBezTo>
                  <a:cubicBezTo>
                    <a:pt x="12003" y="19454"/>
                    <a:pt x="12856" y="19055"/>
                    <a:pt x="13083" y="19624"/>
                  </a:cubicBezTo>
                  <a:cubicBezTo>
                    <a:pt x="13595" y="20648"/>
                    <a:pt x="14107" y="21672"/>
                    <a:pt x="14506" y="22753"/>
                  </a:cubicBezTo>
                  <a:lnTo>
                    <a:pt x="15643" y="20648"/>
                  </a:lnTo>
                  <a:cubicBezTo>
                    <a:pt x="14790" y="18657"/>
                    <a:pt x="13709" y="16723"/>
                    <a:pt x="12970" y="14619"/>
                  </a:cubicBezTo>
                  <a:cubicBezTo>
                    <a:pt x="12799" y="14107"/>
                    <a:pt x="13652" y="13709"/>
                    <a:pt x="13823" y="14277"/>
                  </a:cubicBezTo>
                  <a:cubicBezTo>
                    <a:pt x="14506" y="16154"/>
                    <a:pt x="15416" y="17861"/>
                    <a:pt x="16212" y="19624"/>
                  </a:cubicBezTo>
                  <a:lnTo>
                    <a:pt x="17918" y="16496"/>
                  </a:lnTo>
                  <a:cubicBezTo>
                    <a:pt x="17065" y="14448"/>
                    <a:pt x="16155" y="12400"/>
                    <a:pt x="15131" y="10353"/>
                  </a:cubicBezTo>
                  <a:cubicBezTo>
                    <a:pt x="14847" y="9841"/>
                    <a:pt x="15700" y="9499"/>
                    <a:pt x="15984" y="10011"/>
                  </a:cubicBezTo>
                  <a:cubicBezTo>
                    <a:pt x="16895" y="11775"/>
                    <a:pt x="17691" y="13595"/>
                    <a:pt x="18487" y="15472"/>
                  </a:cubicBezTo>
                  <a:lnTo>
                    <a:pt x="19909" y="12855"/>
                  </a:lnTo>
                  <a:cubicBezTo>
                    <a:pt x="19056" y="11263"/>
                    <a:pt x="18373" y="9670"/>
                    <a:pt x="17520" y="8077"/>
                  </a:cubicBezTo>
                  <a:cubicBezTo>
                    <a:pt x="17179" y="7565"/>
                    <a:pt x="18089" y="7224"/>
                    <a:pt x="18373" y="7736"/>
                  </a:cubicBezTo>
                  <a:cubicBezTo>
                    <a:pt x="19113" y="9101"/>
                    <a:pt x="19739" y="10466"/>
                    <a:pt x="20421" y="11832"/>
                  </a:cubicBezTo>
                  <a:lnTo>
                    <a:pt x="21502" y="9898"/>
                  </a:lnTo>
                  <a:cubicBezTo>
                    <a:pt x="20933" y="8476"/>
                    <a:pt x="20535" y="6940"/>
                    <a:pt x="20023" y="5518"/>
                  </a:cubicBezTo>
                  <a:cubicBezTo>
                    <a:pt x="19795" y="4949"/>
                    <a:pt x="20649" y="4608"/>
                    <a:pt x="20876" y="5176"/>
                  </a:cubicBezTo>
                  <a:cubicBezTo>
                    <a:pt x="21331" y="6371"/>
                    <a:pt x="21673" y="7622"/>
                    <a:pt x="22071" y="8817"/>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9"/>
            <p:cNvSpPr/>
            <p:nvPr/>
          </p:nvSpPr>
          <p:spPr>
            <a:xfrm>
              <a:off x="-130977" y="3549439"/>
              <a:ext cx="276414" cy="267458"/>
            </a:xfrm>
            <a:custGeom>
              <a:avLst/>
              <a:gdLst/>
              <a:ahLst/>
              <a:cxnLst/>
              <a:rect l="l" t="t" r="r" b="b"/>
              <a:pathLst>
                <a:path w="33333" h="32253" extrusionOk="0">
                  <a:moveTo>
                    <a:pt x="10865" y="2959"/>
                  </a:moveTo>
                  <a:cubicBezTo>
                    <a:pt x="3413" y="6144"/>
                    <a:pt x="0" y="14847"/>
                    <a:pt x="3243" y="22469"/>
                  </a:cubicBezTo>
                  <a:cubicBezTo>
                    <a:pt x="3413" y="22924"/>
                    <a:pt x="3641" y="23322"/>
                    <a:pt x="3868" y="23720"/>
                  </a:cubicBezTo>
                  <a:lnTo>
                    <a:pt x="3868" y="23720"/>
                  </a:lnTo>
                  <a:cubicBezTo>
                    <a:pt x="3811" y="23436"/>
                    <a:pt x="3755" y="23151"/>
                    <a:pt x="3755" y="22867"/>
                  </a:cubicBezTo>
                  <a:cubicBezTo>
                    <a:pt x="2162" y="17293"/>
                    <a:pt x="5916" y="6656"/>
                    <a:pt x="9443" y="4779"/>
                  </a:cubicBezTo>
                  <a:cubicBezTo>
                    <a:pt x="11035" y="3926"/>
                    <a:pt x="12912" y="3015"/>
                    <a:pt x="14448" y="4324"/>
                  </a:cubicBezTo>
                  <a:cubicBezTo>
                    <a:pt x="15643" y="5404"/>
                    <a:pt x="14733" y="7680"/>
                    <a:pt x="14221" y="8874"/>
                  </a:cubicBezTo>
                  <a:cubicBezTo>
                    <a:pt x="12059" y="13652"/>
                    <a:pt x="5802" y="17805"/>
                    <a:pt x="6655" y="23379"/>
                  </a:cubicBezTo>
                  <a:cubicBezTo>
                    <a:pt x="6655" y="23379"/>
                    <a:pt x="6655" y="23436"/>
                    <a:pt x="6655" y="23436"/>
                  </a:cubicBezTo>
                  <a:lnTo>
                    <a:pt x="6826" y="24232"/>
                  </a:lnTo>
                  <a:cubicBezTo>
                    <a:pt x="7054" y="25199"/>
                    <a:pt x="6200" y="26052"/>
                    <a:pt x="5233" y="25825"/>
                  </a:cubicBezTo>
                  <a:cubicBezTo>
                    <a:pt x="5916" y="26735"/>
                    <a:pt x="6712" y="27588"/>
                    <a:pt x="7622" y="28328"/>
                  </a:cubicBezTo>
                  <a:cubicBezTo>
                    <a:pt x="8077" y="27873"/>
                    <a:pt x="8646" y="27588"/>
                    <a:pt x="9329" y="27417"/>
                  </a:cubicBezTo>
                  <a:cubicBezTo>
                    <a:pt x="9613" y="27361"/>
                    <a:pt x="10011" y="27417"/>
                    <a:pt x="10239" y="27702"/>
                  </a:cubicBezTo>
                  <a:cubicBezTo>
                    <a:pt x="10808" y="28384"/>
                    <a:pt x="10922" y="29351"/>
                    <a:pt x="10410" y="30148"/>
                  </a:cubicBezTo>
                  <a:cubicBezTo>
                    <a:pt x="14221" y="32082"/>
                    <a:pt x="18657" y="32252"/>
                    <a:pt x="22582" y="30546"/>
                  </a:cubicBezTo>
                  <a:cubicBezTo>
                    <a:pt x="29977" y="27190"/>
                    <a:pt x="33333" y="18544"/>
                    <a:pt x="30204" y="11036"/>
                  </a:cubicBezTo>
                  <a:cubicBezTo>
                    <a:pt x="27019" y="3584"/>
                    <a:pt x="18430" y="1"/>
                    <a:pt x="10865" y="2959"/>
                  </a:cubicBezTo>
                  <a:close/>
                </a:path>
              </a:pathLst>
            </a:custGeom>
            <a:solidFill>
              <a:srgbClr val="EB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20;p29">
            <a:extLst>
              <a:ext uri="{FF2B5EF4-FFF2-40B4-BE49-F238E27FC236}">
                <a16:creationId xmlns:a16="http://schemas.microsoft.com/office/drawing/2014/main" id="{7185C18B-05D4-87A1-FDD2-2423411DEA56}"/>
              </a:ext>
            </a:extLst>
          </p:cNvPr>
          <p:cNvSpPr/>
          <p:nvPr/>
        </p:nvSpPr>
        <p:spPr>
          <a:xfrm rot="15299694">
            <a:off x="4266831" y="3483593"/>
            <a:ext cx="647945" cy="295506"/>
          </a:xfrm>
          <a:custGeom>
            <a:avLst/>
            <a:gdLst/>
            <a:ahLst/>
            <a:cxnLst/>
            <a:rect l="l" t="t" r="r" b="b"/>
            <a:pathLst>
              <a:path w="28088" h="12810" extrusionOk="0">
                <a:moveTo>
                  <a:pt x="7573" y="0"/>
                </a:moveTo>
                <a:lnTo>
                  <a:pt x="1" y="6405"/>
                </a:lnTo>
                <a:lnTo>
                  <a:pt x="7573" y="12810"/>
                </a:lnTo>
                <a:lnTo>
                  <a:pt x="7573" y="8773"/>
                </a:lnTo>
                <a:lnTo>
                  <a:pt x="28087" y="6405"/>
                </a:lnTo>
                <a:lnTo>
                  <a:pt x="7573" y="4037"/>
                </a:lnTo>
                <a:lnTo>
                  <a:pt x="7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8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A4FB6B-8E6D-68EB-A1AA-CA6B901A1162}"/>
              </a:ext>
            </a:extLst>
          </p:cNvPr>
          <p:cNvSpPr>
            <a:spLocks noGrp="1"/>
          </p:cNvSpPr>
          <p:nvPr>
            <p:ph type="title"/>
          </p:nvPr>
        </p:nvSpPr>
        <p:spPr/>
        <p:txBody>
          <a:bodyPr/>
          <a:lstStyle/>
          <a:p>
            <a:r>
              <a:rPr lang="en-US">
                <a:solidFill>
                  <a:srgbClr val="FFFFFF"/>
                </a:solidFill>
              </a:rPr>
              <a:t>Clustering</a:t>
            </a:r>
          </a:p>
        </p:txBody>
      </p:sp>
      <p:sp>
        <p:nvSpPr>
          <p:cNvPr id="3" name="CasellaDiTesto 2">
            <a:extLst>
              <a:ext uri="{FF2B5EF4-FFF2-40B4-BE49-F238E27FC236}">
                <a16:creationId xmlns:a16="http://schemas.microsoft.com/office/drawing/2014/main" id="{7E1BEB94-CE62-8CA7-25A5-43B93EA0264E}"/>
              </a:ext>
            </a:extLst>
          </p:cNvPr>
          <p:cNvSpPr txBox="1"/>
          <p:nvPr/>
        </p:nvSpPr>
        <p:spPr>
          <a:xfrm>
            <a:off x="7942880" y="4220170"/>
            <a:ext cx="1298557" cy="923330"/>
          </a:xfrm>
          <a:prstGeom prst="rect">
            <a:avLst/>
          </a:prstGeom>
          <a:noFill/>
        </p:spPr>
        <p:txBody>
          <a:bodyPr wrap="square">
            <a:spAutoFit/>
          </a:bodyPr>
          <a:lstStyle/>
          <a:p>
            <a:pPr algn="ctr"/>
            <a:r>
              <a:rPr lang="en" sz="5400" b="1">
                <a:solidFill>
                  <a:srgbClr val="FFFFFF"/>
                </a:solidFill>
                <a:latin typeface="Fira Sans"/>
                <a:ea typeface="Fira Sans"/>
                <a:cs typeface="Fira Sans"/>
                <a:sym typeface="Fira Sans"/>
              </a:rPr>
              <a:t>02</a:t>
            </a:r>
            <a:endParaRPr lang="en-US" sz="5400">
              <a:solidFill>
                <a:srgbClr val="FFFFFF"/>
              </a:solidFill>
            </a:endParaRPr>
          </a:p>
        </p:txBody>
      </p:sp>
    </p:spTree>
    <p:extLst>
      <p:ext uri="{BB962C8B-B14F-4D97-AF65-F5344CB8AC3E}">
        <p14:creationId xmlns:p14="http://schemas.microsoft.com/office/powerpoint/2010/main" val="1007830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rgbClr val="FFFFFF"/>
          </a:solidFill>
        </p:spPr>
        <p:txBody>
          <a:bodyPr/>
          <a:lstStyle/>
          <a:p>
            <a:r>
              <a:rPr lang="en-US" sz="3600" b="1">
                <a:solidFill>
                  <a:schemeClr val="accent5"/>
                </a:solidFill>
                <a:latin typeface="Fira Sans"/>
                <a:ea typeface="Fira Sans"/>
                <a:cs typeface="Fira Sans"/>
                <a:sym typeface="Fira Sans"/>
              </a:rPr>
              <a:t>PCA</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chemeClr val="accent5"/>
                </a:solidFill>
                <a:latin typeface="Fira Sans"/>
                <a:ea typeface="Fira Sans"/>
                <a:cs typeface="Fira Sans"/>
                <a:sym typeface="Fira Sans"/>
              </a:rPr>
              <a:t>02</a:t>
            </a:r>
            <a:endParaRPr lang="en-US" sz="5400">
              <a:solidFill>
                <a:schemeClr val="accent5"/>
              </a:solidFill>
            </a:endParaRPr>
          </a:p>
        </p:txBody>
      </p:sp>
    </p:spTree>
    <p:extLst>
      <p:ext uri="{BB962C8B-B14F-4D97-AF65-F5344CB8AC3E}">
        <p14:creationId xmlns:p14="http://schemas.microsoft.com/office/powerpoint/2010/main" val="1449729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D9B925-8F88-117A-748F-BB31D594BFB9}"/>
              </a:ext>
            </a:extLst>
          </p:cNvPr>
          <p:cNvSpPr>
            <a:spLocks noGrp="1"/>
          </p:cNvSpPr>
          <p:nvPr>
            <p:ph type="title"/>
          </p:nvPr>
        </p:nvSpPr>
        <p:spPr>
          <a:xfrm>
            <a:off x="457200" y="244104"/>
            <a:ext cx="8229600" cy="340200"/>
          </a:xfrm>
        </p:spPr>
        <p:txBody>
          <a:bodyPr/>
          <a:lstStyle/>
          <a:p>
            <a:r>
              <a:rPr lang="en-US" sz="2800"/>
              <a:t>PCA</a:t>
            </a:r>
            <a:endParaRPr lang="en-US"/>
          </a:p>
        </p:txBody>
      </p:sp>
      <p:sp>
        <p:nvSpPr>
          <p:cNvPr id="11" name="CasellaDiTesto 10">
            <a:extLst>
              <a:ext uri="{FF2B5EF4-FFF2-40B4-BE49-F238E27FC236}">
                <a16:creationId xmlns:a16="http://schemas.microsoft.com/office/drawing/2014/main" id="{DDEA3662-BB95-E4F3-5241-C5E6C2EA166B}"/>
              </a:ext>
            </a:extLst>
          </p:cNvPr>
          <p:cNvSpPr txBox="1"/>
          <p:nvPr/>
        </p:nvSpPr>
        <p:spPr>
          <a:xfrm>
            <a:off x="457200" y="938328"/>
            <a:ext cx="8283844" cy="523220"/>
          </a:xfrm>
          <a:prstGeom prst="rect">
            <a:avLst/>
          </a:prstGeom>
          <a:noFill/>
        </p:spPr>
        <p:txBody>
          <a:bodyPr wrap="square">
            <a:spAutoFit/>
          </a:bodyPr>
          <a:lstStyle/>
          <a:p>
            <a:pPr algn="ctr"/>
            <a:r>
              <a:rPr lang="en-US">
                <a:latin typeface="Fira Sans" panose="020B0503050000020004" pitchFamily="34" charset="0"/>
              </a:rPr>
              <a:t>Since the number of features is high, p&gt;&gt;n, before performing the clustering we decided to use the PCA algorithm to reduce the dimensionality of the space.</a:t>
            </a:r>
            <a:endParaRPr lang="en-US"/>
          </a:p>
        </p:txBody>
      </p:sp>
      <p:pic>
        <p:nvPicPr>
          <p:cNvPr id="6" name="Immagine 5">
            <a:extLst>
              <a:ext uri="{FF2B5EF4-FFF2-40B4-BE49-F238E27FC236}">
                <a16:creationId xmlns:a16="http://schemas.microsoft.com/office/drawing/2014/main" id="{F896E4A4-1E4D-0246-F664-F2693106BD05}"/>
              </a:ext>
            </a:extLst>
          </p:cNvPr>
          <p:cNvPicPr>
            <a:picLocks noChangeAspect="1"/>
          </p:cNvPicPr>
          <p:nvPr/>
        </p:nvPicPr>
        <p:blipFill>
          <a:blip r:embed="rId3"/>
          <a:stretch>
            <a:fillRect/>
          </a:stretch>
        </p:blipFill>
        <p:spPr>
          <a:xfrm>
            <a:off x="6224369" y="1461548"/>
            <a:ext cx="2236375" cy="3597252"/>
          </a:xfrm>
          <a:prstGeom prst="rect">
            <a:avLst/>
          </a:prstGeom>
        </p:spPr>
      </p:pic>
      <p:pic>
        <p:nvPicPr>
          <p:cNvPr id="8" name="Immagine 7">
            <a:extLst>
              <a:ext uri="{FF2B5EF4-FFF2-40B4-BE49-F238E27FC236}">
                <a16:creationId xmlns:a16="http://schemas.microsoft.com/office/drawing/2014/main" id="{61A6A8E4-7E4A-E53D-9791-6EB0019B5E89}"/>
              </a:ext>
            </a:extLst>
          </p:cNvPr>
          <p:cNvPicPr>
            <a:picLocks noChangeAspect="1"/>
          </p:cNvPicPr>
          <p:nvPr/>
        </p:nvPicPr>
        <p:blipFill>
          <a:blip r:embed="rId4"/>
          <a:stretch>
            <a:fillRect/>
          </a:stretch>
        </p:blipFill>
        <p:spPr>
          <a:xfrm>
            <a:off x="440735" y="1936608"/>
            <a:ext cx="5503334" cy="2783722"/>
          </a:xfrm>
          <a:prstGeom prst="rect">
            <a:avLst/>
          </a:prstGeom>
        </p:spPr>
      </p:pic>
    </p:spTree>
    <p:extLst>
      <p:ext uri="{BB962C8B-B14F-4D97-AF65-F5344CB8AC3E}">
        <p14:creationId xmlns:p14="http://schemas.microsoft.com/office/powerpoint/2010/main" val="3816875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DDEA3662-BB95-E4F3-5241-C5E6C2EA166B}"/>
              </a:ext>
            </a:extLst>
          </p:cNvPr>
          <p:cNvSpPr txBox="1"/>
          <p:nvPr/>
        </p:nvSpPr>
        <p:spPr>
          <a:xfrm>
            <a:off x="457200" y="938328"/>
            <a:ext cx="8283844" cy="523220"/>
          </a:xfrm>
          <a:prstGeom prst="rect">
            <a:avLst/>
          </a:prstGeom>
          <a:noFill/>
        </p:spPr>
        <p:txBody>
          <a:bodyPr wrap="square">
            <a:spAutoFit/>
          </a:bodyPr>
          <a:lstStyle/>
          <a:p>
            <a:pPr algn="ctr"/>
            <a:r>
              <a:rPr lang="en-US">
                <a:latin typeface="Fira Sans" panose="020B0503050000020004" pitchFamily="34" charset="0"/>
              </a:rPr>
              <a:t>Since the number of features is high, p&gt;&gt;n, before performing the clustering we decided to use the PCA algorithm to reduce the dimensionality of the space.</a:t>
            </a:r>
            <a:endParaRPr lang="en-US"/>
          </a:p>
        </p:txBody>
      </p:sp>
      <p:sp>
        <p:nvSpPr>
          <p:cNvPr id="9" name="Titolo 1">
            <a:extLst>
              <a:ext uri="{FF2B5EF4-FFF2-40B4-BE49-F238E27FC236}">
                <a16:creationId xmlns:a16="http://schemas.microsoft.com/office/drawing/2014/main" id="{21204D85-010B-95D0-DED5-957B1240403E}"/>
              </a:ext>
            </a:extLst>
          </p:cNvPr>
          <p:cNvSpPr txBox="1">
            <a:spLocks/>
          </p:cNvSpPr>
          <p:nvPr/>
        </p:nvSpPr>
        <p:spPr>
          <a:xfrm>
            <a:off x="457200" y="244104"/>
            <a:ext cx="8229600" cy="3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2800"/>
              <a:t>PCA</a:t>
            </a:r>
            <a:endParaRPr lang="en-US"/>
          </a:p>
        </p:txBody>
      </p:sp>
      <p:pic>
        <p:nvPicPr>
          <p:cNvPr id="12" name="Immagine 11">
            <a:extLst>
              <a:ext uri="{FF2B5EF4-FFF2-40B4-BE49-F238E27FC236}">
                <a16:creationId xmlns:a16="http://schemas.microsoft.com/office/drawing/2014/main" id="{600CF33E-CA4B-C420-3C9C-F59576252BB6}"/>
              </a:ext>
            </a:extLst>
          </p:cNvPr>
          <p:cNvPicPr>
            <a:picLocks noChangeAspect="1"/>
          </p:cNvPicPr>
          <p:nvPr/>
        </p:nvPicPr>
        <p:blipFill rotWithShape="1">
          <a:blip r:embed="rId3"/>
          <a:srcRect b="9209"/>
          <a:stretch/>
        </p:blipFill>
        <p:spPr>
          <a:xfrm>
            <a:off x="5546361" y="2094920"/>
            <a:ext cx="3520745" cy="2110252"/>
          </a:xfrm>
          <a:prstGeom prst="rect">
            <a:avLst/>
          </a:prstGeom>
        </p:spPr>
      </p:pic>
      <p:pic>
        <p:nvPicPr>
          <p:cNvPr id="14" name="Immagine 13">
            <a:extLst>
              <a:ext uri="{FF2B5EF4-FFF2-40B4-BE49-F238E27FC236}">
                <a16:creationId xmlns:a16="http://schemas.microsoft.com/office/drawing/2014/main" id="{0F5D0F3F-C73E-2FA0-32B7-2325B5029E92}"/>
              </a:ext>
            </a:extLst>
          </p:cNvPr>
          <p:cNvPicPr>
            <a:picLocks noChangeAspect="1"/>
          </p:cNvPicPr>
          <p:nvPr/>
        </p:nvPicPr>
        <p:blipFill>
          <a:blip r:embed="rId4"/>
          <a:stretch>
            <a:fillRect/>
          </a:stretch>
        </p:blipFill>
        <p:spPr>
          <a:xfrm>
            <a:off x="76894" y="1815572"/>
            <a:ext cx="5465915" cy="2764562"/>
          </a:xfrm>
          <a:prstGeom prst="rect">
            <a:avLst/>
          </a:prstGeom>
        </p:spPr>
      </p:pic>
    </p:spTree>
    <p:extLst>
      <p:ext uri="{BB962C8B-B14F-4D97-AF65-F5344CB8AC3E}">
        <p14:creationId xmlns:p14="http://schemas.microsoft.com/office/powerpoint/2010/main" val="140600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879F73B-7C2D-5F4F-F200-ED9E671ADB08}"/>
              </a:ext>
            </a:extLst>
          </p:cNvPr>
          <p:cNvPicPr>
            <a:picLocks noChangeAspect="1"/>
          </p:cNvPicPr>
          <p:nvPr/>
        </p:nvPicPr>
        <p:blipFill>
          <a:blip r:embed="rId2"/>
          <a:stretch>
            <a:fillRect/>
          </a:stretch>
        </p:blipFill>
        <p:spPr>
          <a:xfrm>
            <a:off x="0" y="399983"/>
            <a:ext cx="9144000" cy="4703750"/>
          </a:xfrm>
          <a:prstGeom prst="rect">
            <a:avLst/>
          </a:prstGeom>
        </p:spPr>
      </p:pic>
      <p:sp>
        <p:nvSpPr>
          <p:cNvPr id="3" name="Titolo 1">
            <a:extLst>
              <a:ext uri="{FF2B5EF4-FFF2-40B4-BE49-F238E27FC236}">
                <a16:creationId xmlns:a16="http://schemas.microsoft.com/office/drawing/2014/main" id="{C2427F92-9A65-DF98-AAFE-094ACB77A420}"/>
              </a:ext>
            </a:extLst>
          </p:cNvPr>
          <p:cNvSpPr>
            <a:spLocks noGrp="1"/>
          </p:cNvSpPr>
          <p:nvPr>
            <p:ph type="title"/>
          </p:nvPr>
        </p:nvSpPr>
        <p:spPr>
          <a:xfrm>
            <a:off x="457200" y="119301"/>
            <a:ext cx="8229600" cy="340200"/>
          </a:xfrm>
        </p:spPr>
        <p:txBody>
          <a:bodyPr/>
          <a:lstStyle/>
          <a:p>
            <a:r>
              <a:rPr lang="en-US"/>
              <a:t>Scatter Plot</a:t>
            </a:r>
          </a:p>
        </p:txBody>
      </p:sp>
    </p:spTree>
    <p:extLst>
      <p:ext uri="{BB962C8B-B14F-4D97-AF65-F5344CB8AC3E}">
        <p14:creationId xmlns:p14="http://schemas.microsoft.com/office/powerpoint/2010/main" val="256313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2DB39A-F6AB-1D11-0F73-9EE1EA276A4A}"/>
              </a:ext>
            </a:extLst>
          </p:cNvPr>
          <p:cNvSpPr>
            <a:spLocks noGrp="1"/>
          </p:cNvSpPr>
          <p:nvPr>
            <p:ph type="title"/>
          </p:nvPr>
        </p:nvSpPr>
        <p:spPr>
          <a:xfrm>
            <a:off x="457200" y="100242"/>
            <a:ext cx="8229600" cy="340200"/>
          </a:xfrm>
        </p:spPr>
        <p:txBody>
          <a:bodyPr/>
          <a:lstStyle/>
          <a:p>
            <a:r>
              <a:rPr lang="en-US"/>
              <a:t>PCA – Scaled Data</a:t>
            </a:r>
          </a:p>
        </p:txBody>
      </p:sp>
      <p:pic>
        <p:nvPicPr>
          <p:cNvPr id="4" name="Immagine 3">
            <a:extLst>
              <a:ext uri="{FF2B5EF4-FFF2-40B4-BE49-F238E27FC236}">
                <a16:creationId xmlns:a16="http://schemas.microsoft.com/office/drawing/2014/main" id="{3A8F6EDD-E59E-8A3C-AEC9-D25C8AE2B8DB}"/>
              </a:ext>
            </a:extLst>
          </p:cNvPr>
          <p:cNvPicPr>
            <a:picLocks noChangeAspect="1"/>
          </p:cNvPicPr>
          <p:nvPr/>
        </p:nvPicPr>
        <p:blipFill>
          <a:blip r:embed="rId2"/>
          <a:stretch>
            <a:fillRect/>
          </a:stretch>
        </p:blipFill>
        <p:spPr>
          <a:xfrm>
            <a:off x="194754" y="503695"/>
            <a:ext cx="8754492" cy="4539563"/>
          </a:xfrm>
          <a:prstGeom prst="rect">
            <a:avLst/>
          </a:prstGeom>
        </p:spPr>
      </p:pic>
    </p:spTree>
    <p:extLst>
      <p:ext uri="{BB962C8B-B14F-4D97-AF65-F5344CB8AC3E}">
        <p14:creationId xmlns:p14="http://schemas.microsoft.com/office/powerpoint/2010/main" val="3372062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9D29F703-0871-F4C8-CA90-1ADFCF239FD3}"/>
              </a:ext>
            </a:extLst>
          </p:cNvPr>
          <p:cNvPicPr>
            <a:picLocks noChangeAspect="1"/>
          </p:cNvPicPr>
          <p:nvPr/>
        </p:nvPicPr>
        <p:blipFill rotWithShape="1">
          <a:blip r:embed="rId2"/>
          <a:srcRect t="8506" r="6371" b="4047"/>
          <a:stretch/>
        </p:blipFill>
        <p:spPr>
          <a:xfrm>
            <a:off x="4529665" y="754328"/>
            <a:ext cx="4563533" cy="4262173"/>
          </a:xfrm>
          <a:prstGeom prst="rect">
            <a:avLst/>
          </a:prstGeom>
        </p:spPr>
      </p:pic>
      <p:pic>
        <p:nvPicPr>
          <p:cNvPr id="8" name="Immagine 7">
            <a:extLst>
              <a:ext uri="{FF2B5EF4-FFF2-40B4-BE49-F238E27FC236}">
                <a16:creationId xmlns:a16="http://schemas.microsoft.com/office/drawing/2014/main" id="{C1B0D965-719D-4D09-CDE1-48DEFAC96BD9}"/>
              </a:ext>
            </a:extLst>
          </p:cNvPr>
          <p:cNvPicPr>
            <a:picLocks noChangeAspect="1"/>
          </p:cNvPicPr>
          <p:nvPr/>
        </p:nvPicPr>
        <p:blipFill rotWithShape="1">
          <a:blip r:embed="rId3"/>
          <a:srcRect t="7513" r="6638" b="5459"/>
          <a:stretch/>
        </p:blipFill>
        <p:spPr>
          <a:xfrm>
            <a:off x="8467" y="707322"/>
            <a:ext cx="4622800" cy="4309179"/>
          </a:xfrm>
          <a:prstGeom prst="rect">
            <a:avLst/>
          </a:prstGeom>
        </p:spPr>
      </p:pic>
      <p:sp>
        <p:nvSpPr>
          <p:cNvPr id="10" name="CasellaDiTesto 9">
            <a:extLst>
              <a:ext uri="{FF2B5EF4-FFF2-40B4-BE49-F238E27FC236}">
                <a16:creationId xmlns:a16="http://schemas.microsoft.com/office/drawing/2014/main" id="{0EB5B8F3-5E0F-9DF9-35CC-B15FD23895E7}"/>
              </a:ext>
            </a:extLst>
          </p:cNvPr>
          <p:cNvSpPr txBox="1"/>
          <p:nvPr/>
        </p:nvSpPr>
        <p:spPr>
          <a:xfrm>
            <a:off x="2209804" y="246252"/>
            <a:ext cx="702733" cy="400110"/>
          </a:xfrm>
          <a:prstGeom prst="rect">
            <a:avLst/>
          </a:prstGeom>
          <a:noFill/>
        </p:spPr>
        <p:txBody>
          <a:bodyPr wrap="square">
            <a:spAutoFit/>
          </a:bodyPr>
          <a:lstStyle/>
          <a:p>
            <a:r>
              <a:rPr lang="en-US" sz="2000"/>
              <a:t>PC1</a:t>
            </a:r>
            <a:endParaRPr lang="en-US"/>
          </a:p>
        </p:txBody>
      </p:sp>
      <p:sp>
        <p:nvSpPr>
          <p:cNvPr id="11" name="CasellaDiTesto 10">
            <a:extLst>
              <a:ext uri="{FF2B5EF4-FFF2-40B4-BE49-F238E27FC236}">
                <a16:creationId xmlns:a16="http://schemas.microsoft.com/office/drawing/2014/main" id="{AED7EC2E-F2C1-64F8-76C5-C2CBD1CFF520}"/>
              </a:ext>
            </a:extLst>
          </p:cNvPr>
          <p:cNvSpPr txBox="1"/>
          <p:nvPr/>
        </p:nvSpPr>
        <p:spPr>
          <a:xfrm>
            <a:off x="6659030" y="246252"/>
            <a:ext cx="702733" cy="400110"/>
          </a:xfrm>
          <a:prstGeom prst="rect">
            <a:avLst/>
          </a:prstGeom>
          <a:noFill/>
        </p:spPr>
        <p:txBody>
          <a:bodyPr wrap="square">
            <a:spAutoFit/>
          </a:bodyPr>
          <a:lstStyle/>
          <a:p>
            <a:r>
              <a:rPr lang="en-US" sz="2000"/>
              <a:t>PC3</a:t>
            </a:r>
          </a:p>
        </p:txBody>
      </p:sp>
    </p:spTree>
    <p:extLst>
      <p:ext uri="{BB962C8B-B14F-4D97-AF65-F5344CB8AC3E}">
        <p14:creationId xmlns:p14="http://schemas.microsoft.com/office/powerpoint/2010/main" val="1348250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rgbClr val="FFFFFF"/>
          </a:solidFill>
        </p:spPr>
        <p:txBody>
          <a:bodyPr/>
          <a:lstStyle/>
          <a:p>
            <a:r>
              <a:rPr lang="en-US" sz="3600" b="1">
                <a:solidFill>
                  <a:schemeClr val="accent5"/>
                </a:solidFill>
                <a:latin typeface="Fira Sans"/>
                <a:ea typeface="Fira Sans"/>
                <a:cs typeface="Fira Sans"/>
                <a:sym typeface="Fira Sans"/>
              </a:rPr>
              <a:t>K - Means</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chemeClr val="accent5"/>
                </a:solidFill>
                <a:latin typeface="Fira Sans"/>
                <a:ea typeface="Fira Sans"/>
                <a:cs typeface="Fira Sans"/>
                <a:sym typeface="Fira Sans"/>
              </a:rPr>
              <a:t>02</a:t>
            </a:r>
            <a:endParaRPr lang="en-US" sz="5400">
              <a:solidFill>
                <a:schemeClr val="accent5"/>
              </a:solidFill>
            </a:endParaRPr>
          </a:p>
        </p:txBody>
      </p:sp>
    </p:spTree>
    <p:extLst>
      <p:ext uri="{BB962C8B-B14F-4D97-AF65-F5344CB8AC3E}">
        <p14:creationId xmlns:p14="http://schemas.microsoft.com/office/powerpoint/2010/main" val="2293066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61" name="Google Shape;2061;p27"/>
          <p:cNvSpPr txBox="1">
            <a:spLocks noGrp="1"/>
          </p:cNvSpPr>
          <p:nvPr>
            <p:ph type="title"/>
          </p:nvPr>
        </p:nvSpPr>
        <p:spPr>
          <a:xfrm>
            <a:off x="457200" y="411475"/>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Description</a:t>
            </a:r>
            <a:endParaRPr/>
          </a:p>
        </p:txBody>
      </p:sp>
      <p:grpSp>
        <p:nvGrpSpPr>
          <p:cNvPr id="2090" name="Google Shape;2090;p27"/>
          <p:cNvGrpSpPr/>
          <p:nvPr/>
        </p:nvGrpSpPr>
        <p:grpSpPr>
          <a:xfrm rot="19061952">
            <a:off x="4514404" y="3067224"/>
            <a:ext cx="5839984" cy="1357899"/>
            <a:chOff x="1614159" y="2172394"/>
            <a:chExt cx="5839984" cy="1357899"/>
          </a:xfrm>
        </p:grpSpPr>
        <p:sp>
          <p:nvSpPr>
            <p:cNvPr id="2091" name="Google Shape;2091;p27"/>
            <p:cNvSpPr/>
            <p:nvPr/>
          </p:nvSpPr>
          <p:spPr>
            <a:xfrm>
              <a:off x="1687677" y="2333736"/>
              <a:ext cx="5766466" cy="1073099"/>
            </a:xfrm>
            <a:custGeom>
              <a:avLst/>
              <a:gdLst/>
              <a:ahLst/>
              <a:cxnLst/>
              <a:rect l="l" t="t" r="r" b="b"/>
              <a:pathLst>
                <a:path w="43532" h="8101" extrusionOk="0">
                  <a:moveTo>
                    <a:pt x="21769" y="1"/>
                  </a:moveTo>
                  <a:cubicBezTo>
                    <a:pt x="21170" y="1"/>
                    <a:pt x="20569" y="108"/>
                    <a:pt x="19999" y="322"/>
                  </a:cubicBezTo>
                  <a:cubicBezTo>
                    <a:pt x="19444" y="539"/>
                    <a:pt x="18926" y="854"/>
                    <a:pt x="18476" y="1252"/>
                  </a:cubicBezTo>
                  <a:cubicBezTo>
                    <a:pt x="18025" y="1650"/>
                    <a:pt x="17628" y="2085"/>
                    <a:pt x="17267" y="2565"/>
                  </a:cubicBezTo>
                  <a:cubicBezTo>
                    <a:pt x="16900" y="3031"/>
                    <a:pt x="16570" y="3518"/>
                    <a:pt x="16239" y="3999"/>
                  </a:cubicBezTo>
                  <a:cubicBezTo>
                    <a:pt x="15902" y="4479"/>
                    <a:pt x="15572" y="4967"/>
                    <a:pt x="15211" y="5424"/>
                  </a:cubicBezTo>
                  <a:cubicBezTo>
                    <a:pt x="14866" y="5890"/>
                    <a:pt x="14468" y="6317"/>
                    <a:pt x="14033" y="6700"/>
                  </a:cubicBezTo>
                  <a:cubicBezTo>
                    <a:pt x="13605" y="7083"/>
                    <a:pt x="13110" y="7390"/>
                    <a:pt x="12570" y="7601"/>
                  </a:cubicBezTo>
                  <a:cubicBezTo>
                    <a:pt x="12018" y="7806"/>
                    <a:pt x="11440" y="7909"/>
                    <a:pt x="10860" y="7909"/>
                  </a:cubicBezTo>
                  <a:cubicBezTo>
                    <a:pt x="10297" y="7909"/>
                    <a:pt x="9733" y="7812"/>
                    <a:pt x="9193" y="7616"/>
                  </a:cubicBezTo>
                  <a:cubicBezTo>
                    <a:pt x="8653" y="7405"/>
                    <a:pt x="8157" y="7105"/>
                    <a:pt x="7722" y="6723"/>
                  </a:cubicBezTo>
                  <a:cubicBezTo>
                    <a:pt x="7279" y="6340"/>
                    <a:pt x="6882" y="5912"/>
                    <a:pt x="6529" y="5447"/>
                  </a:cubicBezTo>
                  <a:cubicBezTo>
                    <a:pt x="6169" y="4989"/>
                    <a:pt x="5831" y="4509"/>
                    <a:pt x="5493" y="4029"/>
                  </a:cubicBezTo>
                  <a:cubicBezTo>
                    <a:pt x="5156" y="3548"/>
                    <a:pt x="4818" y="3068"/>
                    <a:pt x="4450" y="2603"/>
                  </a:cubicBezTo>
                  <a:cubicBezTo>
                    <a:pt x="4090" y="2138"/>
                    <a:pt x="3685" y="1710"/>
                    <a:pt x="3242" y="1320"/>
                  </a:cubicBezTo>
                  <a:cubicBezTo>
                    <a:pt x="2799" y="929"/>
                    <a:pt x="2289" y="622"/>
                    <a:pt x="1734" y="412"/>
                  </a:cubicBezTo>
                  <a:cubicBezTo>
                    <a:pt x="1198" y="216"/>
                    <a:pt x="635" y="119"/>
                    <a:pt x="64" y="119"/>
                  </a:cubicBezTo>
                  <a:cubicBezTo>
                    <a:pt x="43" y="119"/>
                    <a:pt x="22" y="119"/>
                    <a:pt x="0" y="119"/>
                  </a:cubicBezTo>
                  <a:cubicBezTo>
                    <a:pt x="593" y="127"/>
                    <a:pt x="1171" y="239"/>
                    <a:pt x="1719" y="449"/>
                  </a:cubicBezTo>
                  <a:cubicBezTo>
                    <a:pt x="2267" y="667"/>
                    <a:pt x="2762" y="974"/>
                    <a:pt x="3205" y="1372"/>
                  </a:cubicBezTo>
                  <a:cubicBezTo>
                    <a:pt x="3632" y="1762"/>
                    <a:pt x="4030" y="2198"/>
                    <a:pt x="4383" y="2663"/>
                  </a:cubicBezTo>
                  <a:cubicBezTo>
                    <a:pt x="4736" y="3128"/>
                    <a:pt x="5066" y="3616"/>
                    <a:pt x="5396" y="4096"/>
                  </a:cubicBezTo>
                  <a:cubicBezTo>
                    <a:pt x="5726" y="4584"/>
                    <a:pt x="6056" y="5072"/>
                    <a:pt x="6416" y="5537"/>
                  </a:cubicBezTo>
                  <a:cubicBezTo>
                    <a:pt x="6777" y="6010"/>
                    <a:pt x="7174" y="6445"/>
                    <a:pt x="7617" y="6843"/>
                  </a:cubicBezTo>
                  <a:cubicBezTo>
                    <a:pt x="8060" y="7240"/>
                    <a:pt x="8578" y="7556"/>
                    <a:pt x="9133" y="7781"/>
                  </a:cubicBezTo>
                  <a:cubicBezTo>
                    <a:pt x="9707" y="7994"/>
                    <a:pt x="10310" y="8101"/>
                    <a:pt x="10913" y="8101"/>
                  </a:cubicBezTo>
                  <a:cubicBezTo>
                    <a:pt x="11500" y="8101"/>
                    <a:pt x="12086" y="7999"/>
                    <a:pt x="12645" y="7796"/>
                  </a:cubicBezTo>
                  <a:cubicBezTo>
                    <a:pt x="13208" y="7578"/>
                    <a:pt x="13726" y="7263"/>
                    <a:pt x="14176" y="6865"/>
                  </a:cubicBezTo>
                  <a:cubicBezTo>
                    <a:pt x="14619" y="6467"/>
                    <a:pt x="15024" y="6032"/>
                    <a:pt x="15384" y="5559"/>
                  </a:cubicBezTo>
                  <a:cubicBezTo>
                    <a:pt x="15752" y="5094"/>
                    <a:pt x="16082" y="4606"/>
                    <a:pt x="16420" y="4126"/>
                  </a:cubicBezTo>
                  <a:cubicBezTo>
                    <a:pt x="16757" y="3646"/>
                    <a:pt x="17087" y="3166"/>
                    <a:pt x="17448" y="2708"/>
                  </a:cubicBezTo>
                  <a:cubicBezTo>
                    <a:pt x="17800" y="2243"/>
                    <a:pt x="18190" y="1815"/>
                    <a:pt x="18626" y="1432"/>
                  </a:cubicBezTo>
                  <a:cubicBezTo>
                    <a:pt x="19061" y="1050"/>
                    <a:pt x="19556" y="749"/>
                    <a:pt x="20089" y="547"/>
                  </a:cubicBezTo>
                  <a:cubicBezTo>
                    <a:pt x="20629" y="344"/>
                    <a:pt x="21198" y="243"/>
                    <a:pt x="21767" y="243"/>
                  </a:cubicBezTo>
                  <a:cubicBezTo>
                    <a:pt x="22337" y="243"/>
                    <a:pt x="22907" y="344"/>
                    <a:pt x="23451" y="547"/>
                  </a:cubicBezTo>
                  <a:cubicBezTo>
                    <a:pt x="23984" y="749"/>
                    <a:pt x="24479" y="1050"/>
                    <a:pt x="24907" y="1432"/>
                  </a:cubicBezTo>
                  <a:cubicBezTo>
                    <a:pt x="25342" y="1815"/>
                    <a:pt x="25740" y="2243"/>
                    <a:pt x="26092" y="2708"/>
                  </a:cubicBezTo>
                  <a:cubicBezTo>
                    <a:pt x="26453" y="3166"/>
                    <a:pt x="26783" y="3646"/>
                    <a:pt x="27120" y="4126"/>
                  </a:cubicBezTo>
                  <a:cubicBezTo>
                    <a:pt x="27451" y="4606"/>
                    <a:pt x="27788" y="5094"/>
                    <a:pt x="28148" y="5559"/>
                  </a:cubicBezTo>
                  <a:cubicBezTo>
                    <a:pt x="28509" y="6032"/>
                    <a:pt x="28921" y="6467"/>
                    <a:pt x="29364" y="6865"/>
                  </a:cubicBezTo>
                  <a:cubicBezTo>
                    <a:pt x="29814" y="7263"/>
                    <a:pt x="30332" y="7578"/>
                    <a:pt x="30895" y="7796"/>
                  </a:cubicBezTo>
                  <a:cubicBezTo>
                    <a:pt x="31451" y="7998"/>
                    <a:pt x="32035" y="8100"/>
                    <a:pt x="32619" y="8100"/>
                  </a:cubicBezTo>
                  <a:cubicBezTo>
                    <a:pt x="33224" y="8100"/>
                    <a:pt x="33830" y="7991"/>
                    <a:pt x="34407" y="7773"/>
                  </a:cubicBezTo>
                  <a:cubicBezTo>
                    <a:pt x="34962" y="7556"/>
                    <a:pt x="35473" y="7240"/>
                    <a:pt x="35923" y="6843"/>
                  </a:cubicBezTo>
                  <a:cubicBezTo>
                    <a:pt x="36365" y="6445"/>
                    <a:pt x="36763" y="6010"/>
                    <a:pt x="37123" y="5537"/>
                  </a:cubicBezTo>
                  <a:cubicBezTo>
                    <a:pt x="37484" y="5072"/>
                    <a:pt x="37814" y="4584"/>
                    <a:pt x="38144" y="4096"/>
                  </a:cubicBezTo>
                  <a:cubicBezTo>
                    <a:pt x="38474" y="3608"/>
                    <a:pt x="38804" y="3128"/>
                    <a:pt x="39157" y="2663"/>
                  </a:cubicBezTo>
                  <a:cubicBezTo>
                    <a:pt x="39510" y="2190"/>
                    <a:pt x="39900" y="1762"/>
                    <a:pt x="40335" y="1365"/>
                  </a:cubicBezTo>
                  <a:cubicBezTo>
                    <a:pt x="40770" y="974"/>
                    <a:pt x="41273" y="667"/>
                    <a:pt x="41821" y="449"/>
                  </a:cubicBezTo>
                  <a:cubicBezTo>
                    <a:pt x="42369" y="239"/>
                    <a:pt x="42947" y="127"/>
                    <a:pt x="43532" y="119"/>
                  </a:cubicBezTo>
                  <a:cubicBezTo>
                    <a:pt x="43511" y="119"/>
                    <a:pt x="43490" y="119"/>
                    <a:pt x="43469" y="119"/>
                  </a:cubicBezTo>
                  <a:cubicBezTo>
                    <a:pt x="42905" y="119"/>
                    <a:pt x="42341" y="216"/>
                    <a:pt x="41806" y="412"/>
                  </a:cubicBezTo>
                  <a:cubicBezTo>
                    <a:pt x="41251" y="622"/>
                    <a:pt x="40740" y="929"/>
                    <a:pt x="40298" y="1320"/>
                  </a:cubicBezTo>
                  <a:cubicBezTo>
                    <a:pt x="39847" y="1702"/>
                    <a:pt x="39442" y="2138"/>
                    <a:pt x="39082" y="2603"/>
                  </a:cubicBezTo>
                  <a:cubicBezTo>
                    <a:pt x="38722" y="3068"/>
                    <a:pt x="38377" y="3548"/>
                    <a:pt x="38046" y="4029"/>
                  </a:cubicBezTo>
                  <a:cubicBezTo>
                    <a:pt x="37709" y="4509"/>
                    <a:pt x="37371" y="4989"/>
                    <a:pt x="37011" y="5447"/>
                  </a:cubicBezTo>
                  <a:cubicBezTo>
                    <a:pt x="36658" y="5912"/>
                    <a:pt x="36260" y="6340"/>
                    <a:pt x="35818" y="6723"/>
                  </a:cubicBezTo>
                  <a:cubicBezTo>
                    <a:pt x="35382" y="7105"/>
                    <a:pt x="34887" y="7405"/>
                    <a:pt x="34347" y="7616"/>
                  </a:cubicBezTo>
                  <a:cubicBezTo>
                    <a:pt x="33807" y="7812"/>
                    <a:pt x="33241" y="7909"/>
                    <a:pt x="32676" y="7909"/>
                  </a:cubicBezTo>
                  <a:cubicBezTo>
                    <a:pt x="32095" y="7909"/>
                    <a:pt x="31514" y="7806"/>
                    <a:pt x="30963" y="7601"/>
                  </a:cubicBezTo>
                  <a:cubicBezTo>
                    <a:pt x="30430" y="7390"/>
                    <a:pt x="29934" y="7083"/>
                    <a:pt x="29499" y="6700"/>
                  </a:cubicBezTo>
                  <a:cubicBezTo>
                    <a:pt x="29071" y="6317"/>
                    <a:pt x="28674" y="5890"/>
                    <a:pt x="28321" y="5424"/>
                  </a:cubicBezTo>
                  <a:cubicBezTo>
                    <a:pt x="27968" y="4967"/>
                    <a:pt x="27638" y="4486"/>
                    <a:pt x="27301" y="3999"/>
                  </a:cubicBezTo>
                  <a:cubicBezTo>
                    <a:pt x="26970" y="3518"/>
                    <a:pt x="26633" y="3031"/>
                    <a:pt x="26272" y="2565"/>
                  </a:cubicBezTo>
                  <a:cubicBezTo>
                    <a:pt x="25912" y="2085"/>
                    <a:pt x="25507" y="1650"/>
                    <a:pt x="25064" y="1252"/>
                  </a:cubicBezTo>
                  <a:cubicBezTo>
                    <a:pt x="24614" y="854"/>
                    <a:pt x="24096" y="539"/>
                    <a:pt x="23533" y="322"/>
                  </a:cubicBezTo>
                  <a:cubicBezTo>
                    <a:pt x="22967" y="108"/>
                    <a:pt x="22368" y="1"/>
                    <a:pt x="21769"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7"/>
            <p:cNvSpPr/>
            <p:nvPr/>
          </p:nvSpPr>
          <p:spPr>
            <a:xfrm>
              <a:off x="1687677" y="2337180"/>
              <a:ext cx="5766466" cy="1072967"/>
            </a:xfrm>
            <a:custGeom>
              <a:avLst/>
              <a:gdLst/>
              <a:ahLst/>
              <a:cxnLst/>
              <a:rect l="l" t="t" r="r" b="b"/>
              <a:pathLst>
                <a:path w="43532" h="8100" extrusionOk="0">
                  <a:moveTo>
                    <a:pt x="10913" y="0"/>
                  </a:moveTo>
                  <a:cubicBezTo>
                    <a:pt x="10310" y="0"/>
                    <a:pt x="9707" y="109"/>
                    <a:pt x="9133" y="326"/>
                  </a:cubicBezTo>
                  <a:cubicBezTo>
                    <a:pt x="8578" y="543"/>
                    <a:pt x="8060" y="858"/>
                    <a:pt x="7617" y="1256"/>
                  </a:cubicBezTo>
                  <a:cubicBezTo>
                    <a:pt x="7174" y="1654"/>
                    <a:pt x="6769" y="2089"/>
                    <a:pt x="6416" y="2562"/>
                  </a:cubicBezTo>
                  <a:cubicBezTo>
                    <a:pt x="6056" y="3035"/>
                    <a:pt x="5726" y="3515"/>
                    <a:pt x="5396" y="4003"/>
                  </a:cubicBezTo>
                  <a:cubicBezTo>
                    <a:pt x="5066" y="4490"/>
                    <a:pt x="4736" y="4971"/>
                    <a:pt x="4383" y="5436"/>
                  </a:cubicBezTo>
                  <a:cubicBezTo>
                    <a:pt x="4030" y="5909"/>
                    <a:pt x="3632" y="6336"/>
                    <a:pt x="3197" y="6734"/>
                  </a:cubicBezTo>
                  <a:cubicBezTo>
                    <a:pt x="2762" y="7124"/>
                    <a:pt x="2267" y="7432"/>
                    <a:pt x="1719" y="7650"/>
                  </a:cubicBezTo>
                  <a:cubicBezTo>
                    <a:pt x="1171" y="7860"/>
                    <a:pt x="593" y="7972"/>
                    <a:pt x="0" y="7980"/>
                  </a:cubicBezTo>
                  <a:cubicBezTo>
                    <a:pt x="22" y="7980"/>
                    <a:pt x="43" y="7980"/>
                    <a:pt x="64" y="7980"/>
                  </a:cubicBezTo>
                  <a:cubicBezTo>
                    <a:pt x="635" y="7980"/>
                    <a:pt x="1198" y="7883"/>
                    <a:pt x="1734" y="7687"/>
                  </a:cubicBezTo>
                  <a:cubicBezTo>
                    <a:pt x="2289" y="7477"/>
                    <a:pt x="2799" y="7169"/>
                    <a:pt x="3242" y="6779"/>
                  </a:cubicBezTo>
                  <a:cubicBezTo>
                    <a:pt x="3685" y="6396"/>
                    <a:pt x="4090" y="5961"/>
                    <a:pt x="4450" y="5496"/>
                  </a:cubicBezTo>
                  <a:cubicBezTo>
                    <a:pt x="4818" y="5031"/>
                    <a:pt x="5156" y="4550"/>
                    <a:pt x="5493" y="4070"/>
                  </a:cubicBezTo>
                  <a:cubicBezTo>
                    <a:pt x="5831" y="3590"/>
                    <a:pt x="6169" y="3110"/>
                    <a:pt x="6529" y="2652"/>
                  </a:cubicBezTo>
                  <a:cubicBezTo>
                    <a:pt x="6882" y="2187"/>
                    <a:pt x="7279" y="1759"/>
                    <a:pt x="7715" y="1376"/>
                  </a:cubicBezTo>
                  <a:cubicBezTo>
                    <a:pt x="8157" y="993"/>
                    <a:pt x="8653" y="693"/>
                    <a:pt x="9193" y="483"/>
                  </a:cubicBezTo>
                  <a:cubicBezTo>
                    <a:pt x="9733" y="287"/>
                    <a:pt x="10297" y="190"/>
                    <a:pt x="10860" y="190"/>
                  </a:cubicBezTo>
                  <a:cubicBezTo>
                    <a:pt x="11440" y="190"/>
                    <a:pt x="12018" y="293"/>
                    <a:pt x="12570" y="498"/>
                  </a:cubicBezTo>
                  <a:cubicBezTo>
                    <a:pt x="13110" y="708"/>
                    <a:pt x="13605" y="1016"/>
                    <a:pt x="14033" y="1399"/>
                  </a:cubicBezTo>
                  <a:cubicBezTo>
                    <a:pt x="14468" y="1781"/>
                    <a:pt x="14866" y="2209"/>
                    <a:pt x="15211" y="2674"/>
                  </a:cubicBezTo>
                  <a:cubicBezTo>
                    <a:pt x="15572" y="3132"/>
                    <a:pt x="15902" y="3620"/>
                    <a:pt x="16232" y="4100"/>
                  </a:cubicBezTo>
                  <a:cubicBezTo>
                    <a:pt x="16570" y="4580"/>
                    <a:pt x="16900" y="5068"/>
                    <a:pt x="17267" y="5533"/>
                  </a:cubicBezTo>
                  <a:cubicBezTo>
                    <a:pt x="17620" y="6014"/>
                    <a:pt x="18025" y="6449"/>
                    <a:pt x="18476" y="6847"/>
                  </a:cubicBezTo>
                  <a:cubicBezTo>
                    <a:pt x="18926" y="7244"/>
                    <a:pt x="19444" y="7560"/>
                    <a:pt x="19999" y="7785"/>
                  </a:cubicBezTo>
                  <a:cubicBezTo>
                    <a:pt x="20569" y="7995"/>
                    <a:pt x="21168" y="8100"/>
                    <a:pt x="21766" y="8100"/>
                  </a:cubicBezTo>
                  <a:cubicBezTo>
                    <a:pt x="22365" y="8100"/>
                    <a:pt x="22963" y="7995"/>
                    <a:pt x="23533" y="7785"/>
                  </a:cubicBezTo>
                  <a:cubicBezTo>
                    <a:pt x="24096" y="7560"/>
                    <a:pt x="24614" y="7244"/>
                    <a:pt x="25064" y="6847"/>
                  </a:cubicBezTo>
                  <a:cubicBezTo>
                    <a:pt x="25507" y="6449"/>
                    <a:pt x="25912" y="6014"/>
                    <a:pt x="26272" y="5533"/>
                  </a:cubicBezTo>
                  <a:cubicBezTo>
                    <a:pt x="26633" y="5068"/>
                    <a:pt x="26970" y="4580"/>
                    <a:pt x="27301" y="4100"/>
                  </a:cubicBezTo>
                  <a:cubicBezTo>
                    <a:pt x="27638" y="3620"/>
                    <a:pt x="27968" y="3132"/>
                    <a:pt x="28321" y="2674"/>
                  </a:cubicBezTo>
                  <a:cubicBezTo>
                    <a:pt x="28674" y="2209"/>
                    <a:pt x="29071" y="1781"/>
                    <a:pt x="29499" y="1399"/>
                  </a:cubicBezTo>
                  <a:cubicBezTo>
                    <a:pt x="29934" y="1016"/>
                    <a:pt x="30430" y="716"/>
                    <a:pt x="30963" y="498"/>
                  </a:cubicBezTo>
                  <a:cubicBezTo>
                    <a:pt x="31514" y="293"/>
                    <a:pt x="32095" y="190"/>
                    <a:pt x="32676" y="190"/>
                  </a:cubicBezTo>
                  <a:cubicBezTo>
                    <a:pt x="33241" y="190"/>
                    <a:pt x="33807" y="287"/>
                    <a:pt x="34347" y="483"/>
                  </a:cubicBezTo>
                  <a:cubicBezTo>
                    <a:pt x="34887" y="693"/>
                    <a:pt x="35382" y="993"/>
                    <a:pt x="35818" y="1376"/>
                  </a:cubicBezTo>
                  <a:cubicBezTo>
                    <a:pt x="36253" y="1759"/>
                    <a:pt x="36658" y="2187"/>
                    <a:pt x="37011" y="2652"/>
                  </a:cubicBezTo>
                  <a:cubicBezTo>
                    <a:pt x="37371" y="3110"/>
                    <a:pt x="37709" y="3590"/>
                    <a:pt x="38046" y="4070"/>
                  </a:cubicBezTo>
                  <a:cubicBezTo>
                    <a:pt x="38384" y="4550"/>
                    <a:pt x="38722" y="5031"/>
                    <a:pt x="39082" y="5496"/>
                  </a:cubicBezTo>
                  <a:cubicBezTo>
                    <a:pt x="39442" y="5961"/>
                    <a:pt x="39847" y="6396"/>
                    <a:pt x="40298" y="6779"/>
                  </a:cubicBezTo>
                  <a:cubicBezTo>
                    <a:pt x="40740" y="7169"/>
                    <a:pt x="41251" y="7477"/>
                    <a:pt x="41806" y="7687"/>
                  </a:cubicBezTo>
                  <a:cubicBezTo>
                    <a:pt x="42341" y="7883"/>
                    <a:pt x="42905" y="7980"/>
                    <a:pt x="43469" y="7980"/>
                  </a:cubicBezTo>
                  <a:cubicBezTo>
                    <a:pt x="43490" y="7980"/>
                    <a:pt x="43511" y="7980"/>
                    <a:pt x="43532" y="7980"/>
                  </a:cubicBezTo>
                  <a:cubicBezTo>
                    <a:pt x="42947" y="7972"/>
                    <a:pt x="42361" y="7860"/>
                    <a:pt x="41813" y="7650"/>
                  </a:cubicBezTo>
                  <a:cubicBezTo>
                    <a:pt x="41273" y="7432"/>
                    <a:pt x="40770" y="7124"/>
                    <a:pt x="40335" y="6734"/>
                  </a:cubicBezTo>
                  <a:cubicBezTo>
                    <a:pt x="39900" y="6336"/>
                    <a:pt x="39502" y="5909"/>
                    <a:pt x="39157" y="5436"/>
                  </a:cubicBezTo>
                  <a:cubicBezTo>
                    <a:pt x="38797" y="4971"/>
                    <a:pt x="38474" y="4490"/>
                    <a:pt x="38144" y="4003"/>
                  </a:cubicBezTo>
                  <a:cubicBezTo>
                    <a:pt x="37814" y="3515"/>
                    <a:pt x="37476" y="3027"/>
                    <a:pt x="37116" y="2562"/>
                  </a:cubicBezTo>
                  <a:cubicBezTo>
                    <a:pt x="36763" y="2089"/>
                    <a:pt x="36358" y="1654"/>
                    <a:pt x="35923" y="1256"/>
                  </a:cubicBezTo>
                  <a:cubicBezTo>
                    <a:pt x="35473" y="858"/>
                    <a:pt x="34962" y="543"/>
                    <a:pt x="34407" y="326"/>
                  </a:cubicBezTo>
                  <a:cubicBezTo>
                    <a:pt x="33833" y="109"/>
                    <a:pt x="33230" y="0"/>
                    <a:pt x="32626" y="0"/>
                  </a:cubicBezTo>
                  <a:cubicBezTo>
                    <a:pt x="32039" y="0"/>
                    <a:pt x="31450" y="103"/>
                    <a:pt x="30887" y="311"/>
                  </a:cubicBezTo>
                  <a:cubicBezTo>
                    <a:pt x="30332" y="528"/>
                    <a:pt x="29814" y="836"/>
                    <a:pt x="29364" y="1234"/>
                  </a:cubicBezTo>
                  <a:cubicBezTo>
                    <a:pt x="28914" y="1631"/>
                    <a:pt x="28509" y="2067"/>
                    <a:pt x="28148" y="2539"/>
                  </a:cubicBezTo>
                  <a:cubicBezTo>
                    <a:pt x="27788" y="3005"/>
                    <a:pt x="27451" y="3492"/>
                    <a:pt x="27120" y="3973"/>
                  </a:cubicBezTo>
                  <a:cubicBezTo>
                    <a:pt x="26783" y="4453"/>
                    <a:pt x="26453" y="4933"/>
                    <a:pt x="26092" y="5398"/>
                  </a:cubicBezTo>
                  <a:cubicBezTo>
                    <a:pt x="25740" y="5856"/>
                    <a:pt x="25342" y="6284"/>
                    <a:pt x="24907" y="6667"/>
                  </a:cubicBezTo>
                  <a:cubicBezTo>
                    <a:pt x="24479" y="7049"/>
                    <a:pt x="23984" y="7349"/>
                    <a:pt x="23451" y="7560"/>
                  </a:cubicBezTo>
                  <a:cubicBezTo>
                    <a:pt x="22907" y="7758"/>
                    <a:pt x="22337" y="7858"/>
                    <a:pt x="21767" y="7858"/>
                  </a:cubicBezTo>
                  <a:cubicBezTo>
                    <a:pt x="21198" y="7858"/>
                    <a:pt x="20629" y="7758"/>
                    <a:pt x="20089" y="7560"/>
                  </a:cubicBezTo>
                  <a:cubicBezTo>
                    <a:pt x="19549" y="7349"/>
                    <a:pt x="19061" y="7049"/>
                    <a:pt x="18626" y="6667"/>
                  </a:cubicBezTo>
                  <a:cubicBezTo>
                    <a:pt x="18190" y="6284"/>
                    <a:pt x="17800" y="5856"/>
                    <a:pt x="17448" y="5398"/>
                  </a:cubicBezTo>
                  <a:cubicBezTo>
                    <a:pt x="17087" y="4933"/>
                    <a:pt x="16750" y="4453"/>
                    <a:pt x="16420" y="3973"/>
                  </a:cubicBezTo>
                  <a:cubicBezTo>
                    <a:pt x="16082" y="3492"/>
                    <a:pt x="15752" y="3005"/>
                    <a:pt x="15384" y="2539"/>
                  </a:cubicBezTo>
                  <a:cubicBezTo>
                    <a:pt x="15024" y="2067"/>
                    <a:pt x="14619" y="1631"/>
                    <a:pt x="14176" y="1234"/>
                  </a:cubicBezTo>
                  <a:cubicBezTo>
                    <a:pt x="13726" y="836"/>
                    <a:pt x="13208" y="528"/>
                    <a:pt x="12645" y="311"/>
                  </a:cubicBezTo>
                  <a:cubicBezTo>
                    <a:pt x="12086" y="103"/>
                    <a:pt x="11499" y="0"/>
                    <a:pt x="10913"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7"/>
            <p:cNvSpPr/>
            <p:nvPr/>
          </p:nvSpPr>
          <p:spPr>
            <a:xfrm>
              <a:off x="2521677" y="2708215"/>
              <a:ext cx="7021" cy="321228"/>
            </a:xfrm>
            <a:custGeom>
              <a:avLst/>
              <a:gdLst/>
              <a:ahLst/>
              <a:cxnLst/>
              <a:rect l="l" t="t" r="r" b="b"/>
              <a:pathLst>
                <a:path w="53" h="2425" extrusionOk="0">
                  <a:moveTo>
                    <a:pt x="0" y="1"/>
                  </a:moveTo>
                  <a:lnTo>
                    <a:pt x="0" y="2425"/>
                  </a:lnTo>
                  <a:lnTo>
                    <a:pt x="53" y="2425"/>
                  </a:lnTo>
                  <a:lnTo>
                    <a:pt x="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7"/>
            <p:cNvSpPr/>
            <p:nvPr/>
          </p:nvSpPr>
          <p:spPr>
            <a:xfrm>
              <a:off x="2632020" y="2576015"/>
              <a:ext cx="7021" cy="591589"/>
            </a:xfrm>
            <a:custGeom>
              <a:avLst/>
              <a:gdLst/>
              <a:ahLst/>
              <a:cxnLst/>
              <a:rect l="l" t="t" r="r" b="b"/>
              <a:pathLst>
                <a:path w="53" h="4466" extrusionOk="0">
                  <a:moveTo>
                    <a:pt x="0" y="1"/>
                  </a:moveTo>
                  <a:lnTo>
                    <a:pt x="0" y="4466"/>
                  </a:lnTo>
                  <a:lnTo>
                    <a:pt x="53" y="4466"/>
                  </a:lnTo>
                  <a:lnTo>
                    <a:pt x="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7"/>
            <p:cNvSpPr/>
            <p:nvPr/>
          </p:nvSpPr>
          <p:spPr>
            <a:xfrm>
              <a:off x="2742364" y="2476666"/>
              <a:ext cx="7021" cy="790419"/>
            </a:xfrm>
            <a:custGeom>
              <a:avLst/>
              <a:gdLst/>
              <a:ahLst/>
              <a:cxnLst/>
              <a:rect l="l" t="t" r="r" b="b"/>
              <a:pathLst>
                <a:path w="53" h="5967" extrusionOk="0">
                  <a:moveTo>
                    <a:pt x="0" y="1"/>
                  </a:moveTo>
                  <a:lnTo>
                    <a:pt x="0" y="5966"/>
                  </a:lnTo>
                  <a:lnTo>
                    <a:pt x="53" y="5966"/>
                  </a:lnTo>
                  <a:lnTo>
                    <a:pt x="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7"/>
            <p:cNvSpPr/>
            <p:nvPr/>
          </p:nvSpPr>
          <p:spPr>
            <a:xfrm>
              <a:off x="2852707" y="2409109"/>
              <a:ext cx="7021" cy="925533"/>
            </a:xfrm>
            <a:custGeom>
              <a:avLst/>
              <a:gdLst/>
              <a:ahLst/>
              <a:cxnLst/>
              <a:rect l="l" t="t" r="r" b="b"/>
              <a:pathLst>
                <a:path w="53" h="6987" extrusionOk="0">
                  <a:moveTo>
                    <a:pt x="0" y="0"/>
                  </a:moveTo>
                  <a:lnTo>
                    <a:pt x="0" y="6987"/>
                  </a:lnTo>
                  <a:lnTo>
                    <a:pt x="53" y="6987"/>
                  </a:lnTo>
                  <a:lnTo>
                    <a:pt x="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7"/>
            <p:cNvSpPr/>
            <p:nvPr/>
          </p:nvSpPr>
          <p:spPr>
            <a:xfrm>
              <a:off x="2963050" y="2369369"/>
              <a:ext cx="7021" cy="1005012"/>
            </a:xfrm>
            <a:custGeom>
              <a:avLst/>
              <a:gdLst/>
              <a:ahLst/>
              <a:cxnLst/>
              <a:rect l="l" t="t" r="r" b="b"/>
              <a:pathLst>
                <a:path w="53" h="7587" extrusionOk="0">
                  <a:moveTo>
                    <a:pt x="0" y="0"/>
                  </a:moveTo>
                  <a:lnTo>
                    <a:pt x="0" y="7587"/>
                  </a:lnTo>
                  <a:lnTo>
                    <a:pt x="53" y="7587"/>
                  </a:lnTo>
                  <a:lnTo>
                    <a:pt x="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7"/>
            <p:cNvSpPr/>
            <p:nvPr/>
          </p:nvSpPr>
          <p:spPr>
            <a:xfrm>
              <a:off x="3073394" y="2351486"/>
              <a:ext cx="7021" cy="1043824"/>
            </a:xfrm>
            <a:custGeom>
              <a:avLst/>
              <a:gdLst/>
              <a:ahLst/>
              <a:cxnLst/>
              <a:rect l="l" t="t" r="r" b="b"/>
              <a:pathLst>
                <a:path w="53" h="7880" extrusionOk="0">
                  <a:moveTo>
                    <a:pt x="0" y="0"/>
                  </a:moveTo>
                  <a:lnTo>
                    <a:pt x="0" y="7879"/>
                  </a:lnTo>
                  <a:lnTo>
                    <a:pt x="53" y="7879"/>
                  </a:lnTo>
                  <a:lnTo>
                    <a:pt x="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7"/>
            <p:cNvSpPr/>
            <p:nvPr/>
          </p:nvSpPr>
          <p:spPr>
            <a:xfrm>
              <a:off x="3183737" y="2352414"/>
              <a:ext cx="7021" cy="1041837"/>
            </a:xfrm>
            <a:custGeom>
              <a:avLst/>
              <a:gdLst/>
              <a:ahLst/>
              <a:cxnLst/>
              <a:rect l="l" t="t" r="r" b="b"/>
              <a:pathLst>
                <a:path w="53" h="7865" extrusionOk="0">
                  <a:moveTo>
                    <a:pt x="0" y="1"/>
                  </a:moveTo>
                  <a:lnTo>
                    <a:pt x="0" y="7865"/>
                  </a:lnTo>
                  <a:lnTo>
                    <a:pt x="53" y="7865"/>
                  </a:lnTo>
                  <a:lnTo>
                    <a:pt x="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7"/>
            <p:cNvSpPr/>
            <p:nvPr/>
          </p:nvSpPr>
          <p:spPr>
            <a:xfrm>
              <a:off x="3294080" y="2370297"/>
              <a:ext cx="7021" cy="999183"/>
            </a:xfrm>
            <a:custGeom>
              <a:avLst/>
              <a:gdLst/>
              <a:ahLst/>
              <a:cxnLst/>
              <a:rect l="l" t="t" r="r" b="b"/>
              <a:pathLst>
                <a:path w="53" h="7543" extrusionOk="0">
                  <a:moveTo>
                    <a:pt x="0" y="1"/>
                  </a:moveTo>
                  <a:lnTo>
                    <a:pt x="0" y="7542"/>
                  </a:lnTo>
                  <a:lnTo>
                    <a:pt x="53" y="7542"/>
                  </a:lnTo>
                  <a:lnTo>
                    <a:pt x="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7"/>
            <p:cNvSpPr/>
            <p:nvPr/>
          </p:nvSpPr>
          <p:spPr>
            <a:xfrm>
              <a:off x="3405351" y="2415997"/>
              <a:ext cx="6093" cy="915731"/>
            </a:xfrm>
            <a:custGeom>
              <a:avLst/>
              <a:gdLst/>
              <a:ahLst/>
              <a:cxnLst/>
              <a:rect l="l" t="t" r="r" b="b"/>
              <a:pathLst>
                <a:path w="46" h="6913" extrusionOk="0">
                  <a:moveTo>
                    <a:pt x="1" y="1"/>
                  </a:moveTo>
                  <a:lnTo>
                    <a:pt x="1" y="6912"/>
                  </a:lnTo>
                  <a:lnTo>
                    <a:pt x="46" y="6912"/>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7"/>
            <p:cNvSpPr/>
            <p:nvPr/>
          </p:nvSpPr>
          <p:spPr>
            <a:xfrm>
              <a:off x="3515694" y="2480640"/>
              <a:ext cx="6093" cy="784458"/>
            </a:xfrm>
            <a:custGeom>
              <a:avLst/>
              <a:gdLst/>
              <a:ahLst/>
              <a:cxnLst/>
              <a:rect l="l" t="t" r="r" b="b"/>
              <a:pathLst>
                <a:path w="46" h="5922" extrusionOk="0">
                  <a:moveTo>
                    <a:pt x="1" y="1"/>
                  </a:moveTo>
                  <a:lnTo>
                    <a:pt x="1" y="5921"/>
                  </a:lnTo>
                  <a:lnTo>
                    <a:pt x="46" y="5921"/>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7"/>
            <p:cNvSpPr/>
            <p:nvPr/>
          </p:nvSpPr>
          <p:spPr>
            <a:xfrm>
              <a:off x="3626038" y="2581976"/>
              <a:ext cx="6093" cy="579667"/>
            </a:xfrm>
            <a:custGeom>
              <a:avLst/>
              <a:gdLst/>
              <a:ahLst/>
              <a:cxnLst/>
              <a:rect l="l" t="t" r="r" b="b"/>
              <a:pathLst>
                <a:path w="46" h="4376" extrusionOk="0">
                  <a:moveTo>
                    <a:pt x="1" y="1"/>
                  </a:moveTo>
                  <a:lnTo>
                    <a:pt x="1" y="4376"/>
                  </a:lnTo>
                  <a:lnTo>
                    <a:pt x="46" y="4376"/>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7"/>
            <p:cNvSpPr/>
            <p:nvPr/>
          </p:nvSpPr>
          <p:spPr>
            <a:xfrm>
              <a:off x="3736381" y="2715235"/>
              <a:ext cx="6093" cy="314207"/>
            </a:xfrm>
            <a:custGeom>
              <a:avLst/>
              <a:gdLst/>
              <a:ahLst/>
              <a:cxnLst/>
              <a:rect l="l" t="t" r="r" b="b"/>
              <a:pathLst>
                <a:path w="46" h="2372" extrusionOk="0">
                  <a:moveTo>
                    <a:pt x="0" y="1"/>
                  </a:moveTo>
                  <a:lnTo>
                    <a:pt x="0" y="2372"/>
                  </a:lnTo>
                  <a:lnTo>
                    <a:pt x="46" y="2372"/>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7"/>
            <p:cNvSpPr/>
            <p:nvPr/>
          </p:nvSpPr>
          <p:spPr>
            <a:xfrm>
              <a:off x="1630055" y="2351486"/>
              <a:ext cx="6093" cy="1043824"/>
            </a:xfrm>
            <a:custGeom>
              <a:avLst/>
              <a:gdLst/>
              <a:ahLst/>
              <a:cxnLst/>
              <a:rect l="l" t="t" r="r" b="b"/>
              <a:pathLst>
                <a:path w="46" h="7880" extrusionOk="0">
                  <a:moveTo>
                    <a:pt x="0" y="0"/>
                  </a:moveTo>
                  <a:lnTo>
                    <a:pt x="0" y="7879"/>
                  </a:lnTo>
                  <a:lnTo>
                    <a:pt x="45" y="7879"/>
                  </a:lnTo>
                  <a:lnTo>
                    <a:pt x="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7"/>
            <p:cNvSpPr/>
            <p:nvPr/>
          </p:nvSpPr>
          <p:spPr>
            <a:xfrm>
              <a:off x="1740398" y="2352414"/>
              <a:ext cx="6093" cy="1041837"/>
            </a:xfrm>
            <a:custGeom>
              <a:avLst/>
              <a:gdLst/>
              <a:ahLst/>
              <a:cxnLst/>
              <a:rect l="l" t="t" r="r" b="b"/>
              <a:pathLst>
                <a:path w="46" h="7865" extrusionOk="0">
                  <a:moveTo>
                    <a:pt x="0" y="1"/>
                  </a:moveTo>
                  <a:lnTo>
                    <a:pt x="0" y="7865"/>
                  </a:lnTo>
                  <a:lnTo>
                    <a:pt x="45" y="7865"/>
                  </a:lnTo>
                  <a:lnTo>
                    <a:pt x="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7"/>
            <p:cNvSpPr/>
            <p:nvPr/>
          </p:nvSpPr>
          <p:spPr>
            <a:xfrm>
              <a:off x="1850742" y="2370297"/>
              <a:ext cx="6093" cy="999183"/>
            </a:xfrm>
            <a:custGeom>
              <a:avLst/>
              <a:gdLst/>
              <a:ahLst/>
              <a:cxnLst/>
              <a:rect l="l" t="t" r="r" b="b"/>
              <a:pathLst>
                <a:path w="46" h="7543" extrusionOk="0">
                  <a:moveTo>
                    <a:pt x="0" y="1"/>
                  </a:moveTo>
                  <a:lnTo>
                    <a:pt x="0" y="7542"/>
                  </a:lnTo>
                  <a:lnTo>
                    <a:pt x="45" y="7542"/>
                  </a:lnTo>
                  <a:lnTo>
                    <a:pt x="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7"/>
            <p:cNvSpPr/>
            <p:nvPr/>
          </p:nvSpPr>
          <p:spPr>
            <a:xfrm>
              <a:off x="1961085" y="2415997"/>
              <a:ext cx="6093" cy="915731"/>
            </a:xfrm>
            <a:custGeom>
              <a:avLst/>
              <a:gdLst/>
              <a:ahLst/>
              <a:cxnLst/>
              <a:rect l="l" t="t" r="r" b="b"/>
              <a:pathLst>
                <a:path w="46" h="6913" extrusionOk="0">
                  <a:moveTo>
                    <a:pt x="0" y="1"/>
                  </a:moveTo>
                  <a:lnTo>
                    <a:pt x="0" y="6912"/>
                  </a:lnTo>
                  <a:lnTo>
                    <a:pt x="45" y="6912"/>
                  </a:lnTo>
                  <a:lnTo>
                    <a:pt x="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7"/>
            <p:cNvSpPr/>
            <p:nvPr/>
          </p:nvSpPr>
          <p:spPr>
            <a:xfrm>
              <a:off x="2071428" y="2480640"/>
              <a:ext cx="6093" cy="784458"/>
            </a:xfrm>
            <a:custGeom>
              <a:avLst/>
              <a:gdLst/>
              <a:ahLst/>
              <a:cxnLst/>
              <a:rect l="l" t="t" r="r" b="b"/>
              <a:pathLst>
                <a:path w="46" h="5922" extrusionOk="0">
                  <a:moveTo>
                    <a:pt x="0" y="1"/>
                  </a:moveTo>
                  <a:lnTo>
                    <a:pt x="0" y="5921"/>
                  </a:lnTo>
                  <a:lnTo>
                    <a:pt x="45" y="5921"/>
                  </a:lnTo>
                  <a:lnTo>
                    <a:pt x="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7"/>
            <p:cNvSpPr/>
            <p:nvPr/>
          </p:nvSpPr>
          <p:spPr>
            <a:xfrm>
              <a:off x="2181772" y="2581976"/>
              <a:ext cx="6093" cy="579667"/>
            </a:xfrm>
            <a:custGeom>
              <a:avLst/>
              <a:gdLst/>
              <a:ahLst/>
              <a:cxnLst/>
              <a:rect l="l" t="t" r="r" b="b"/>
              <a:pathLst>
                <a:path w="46" h="4376" extrusionOk="0">
                  <a:moveTo>
                    <a:pt x="0" y="1"/>
                  </a:moveTo>
                  <a:lnTo>
                    <a:pt x="0" y="4376"/>
                  </a:lnTo>
                  <a:lnTo>
                    <a:pt x="45" y="4376"/>
                  </a:lnTo>
                  <a:lnTo>
                    <a:pt x="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7"/>
            <p:cNvSpPr/>
            <p:nvPr/>
          </p:nvSpPr>
          <p:spPr>
            <a:xfrm>
              <a:off x="2291983" y="2715235"/>
              <a:ext cx="6093" cy="314207"/>
            </a:xfrm>
            <a:custGeom>
              <a:avLst/>
              <a:gdLst/>
              <a:ahLst/>
              <a:cxnLst/>
              <a:rect l="l" t="t" r="r" b="b"/>
              <a:pathLst>
                <a:path w="46" h="2372" extrusionOk="0">
                  <a:moveTo>
                    <a:pt x="1" y="1"/>
                  </a:moveTo>
                  <a:lnTo>
                    <a:pt x="1" y="2372"/>
                  </a:lnTo>
                  <a:lnTo>
                    <a:pt x="46" y="2372"/>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7"/>
            <p:cNvSpPr/>
            <p:nvPr/>
          </p:nvSpPr>
          <p:spPr>
            <a:xfrm>
              <a:off x="3963956" y="2708215"/>
              <a:ext cx="6093" cy="321228"/>
            </a:xfrm>
            <a:custGeom>
              <a:avLst/>
              <a:gdLst/>
              <a:ahLst/>
              <a:cxnLst/>
              <a:rect l="l" t="t" r="r" b="b"/>
              <a:pathLst>
                <a:path w="46" h="2425" extrusionOk="0">
                  <a:moveTo>
                    <a:pt x="1" y="1"/>
                  </a:moveTo>
                  <a:lnTo>
                    <a:pt x="1" y="2425"/>
                  </a:lnTo>
                  <a:lnTo>
                    <a:pt x="46" y="2425"/>
                  </a:lnTo>
                  <a:lnTo>
                    <a:pt x="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7"/>
            <p:cNvSpPr/>
            <p:nvPr/>
          </p:nvSpPr>
          <p:spPr>
            <a:xfrm>
              <a:off x="4074299" y="2576015"/>
              <a:ext cx="6093" cy="591589"/>
            </a:xfrm>
            <a:custGeom>
              <a:avLst/>
              <a:gdLst/>
              <a:ahLst/>
              <a:cxnLst/>
              <a:rect l="l" t="t" r="r" b="b"/>
              <a:pathLst>
                <a:path w="46" h="4466" extrusionOk="0">
                  <a:moveTo>
                    <a:pt x="1" y="1"/>
                  </a:moveTo>
                  <a:lnTo>
                    <a:pt x="1" y="4466"/>
                  </a:lnTo>
                  <a:lnTo>
                    <a:pt x="46" y="4466"/>
                  </a:lnTo>
                  <a:lnTo>
                    <a:pt x="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7"/>
            <p:cNvSpPr/>
            <p:nvPr/>
          </p:nvSpPr>
          <p:spPr>
            <a:xfrm>
              <a:off x="4184643" y="2476666"/>
              <a:ext cx="6093" cy="790419"/>
            </a:xfrm>
            <a:custGeom>
              <a:avLst/>
              <a:gdLst/>
              <a:ahLst/>
              <a:cxnLst/>
              <a:rect l="l" t="t" r="r" b="b"/>
              <a:pathLst>
                <a:path w="46" h="5967" extrusionOk="0">
                  <a:moveTo>
                    <a:pt x="1" y="1"/>
                  </a:moveTo>
                  <a:lnTo>
                    <a:pt x="1" y="5966"/>
                  </a:lnTo>
                  <a:lnTo>
                    <a:pt x="46" y="5966"/>
                  </a:lnTo>
                  <a:lnTo>
                    <a:pt x="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7"/>
            <p:cNvSpPr/>
            <p:nvPr/>
          </p:nvSpPr>
          <p:spPr>
            <a:xfrm>
              <a:off x="4294986" y="2409109"/>
              <a:ext cx="6093" cy="925533"/>
            </a:xfrm>
            <a:custGeom>
              <a:avLst/>
              <a:gdLst/>
              <a:ahLst/>
              <a:cxnLst/>
              <a:rect l="l" t="t" r="r" b="b"/>
              <a:pathLst>
                <a:path w="46" h="6987" extrusionOk="0">
                  <a:moveTo>
                    <a:pt x="1" y="0"/>
                  </a:moveTo>
                  <a:lnTo>
                    <a:pt x="1" y="6987"/>
                  </a:lnTo>
                  <a:lnTo>
                    <a:pt x="46" y="6987"/>
                  </a:lnTo>
                  <a:lnTo>
                    <a:pt x="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7"/>
            <p:cNvSpPr/>
            <p:nvPr/>
          </p:nvSpPr>
          <p:spPr>
            <a:xfrm>
              <a:off x="4405329" y="2369369"/>
              <a:ext cx="6093" cy="1005012"/>
            </a:xfrm>
            <a:custGeom>
              <a:avLst/>
              <a:gdLst/>
              <a:ahLst/>
              <a:cxnLst/>
              <a:rect l="l" t="t" r="r" b="b"/>
              <a:pathLst>
                <a:path w="46" h="7587" extrusionOk="0">
                  <a:moveTo>
                    <a:pt x="1" y="0"/>
                  </a:moveTo>
                  <a:lnTo>
                    <a:pt x="1" y="7587"/>
                  </a:lnTo>
                  <a:lnTo>
                    <a:pt x="46" y="7587"/>
                  </a:lnTo>
                  <a:lnTo>
                    <a:pt x="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7"/>
            <p:cNvSpPr/>
            <p:nvPr/>
          </p:nvSpPr>
          <p:spPr>
            <a:xfrm>
              <a:off x="4515673" y="2351486"/>
              <a:ext cx="6093" cy="1043824"/>
            </a:xfrm>
            <a:custGeom>
              <a:avLst/>
              <a:gdLst/>
              <a:ahLst/>
              <a:cxnLst/>
              <a:rect l="l" t="t" r="r" b="b"/>
              <a:pathLst>
                <a:path w="46" h="7880" extrusionOk="0">
                  <a:moveTo>
                    <a:pt x="1" y="0"/>
                  </a:moveTo>
                  <a:lnTo>
                    <a:pt x="1" y="7879"/>
                  </a:lnTo>
                  <a:lnTo>
                    <a:pt x="46" y="7879"/>
                  </a:lnTo>
                  <a:lnTo>
                    <a:pt x="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7"/>
            <p:cNvSpPr/>
            <p:nvPr/>
          </p:nvSpPr>
          <p:spPr>
            <a:xfrm>
              <a:off x="4626016" y="2352414"/>
              <a:ext cx="6093" cy="1041837"/>
            </a:xfrm>
            <a:custGeom>
              <a:avLst/>
              <a:gdLst/>
              <a:ahLst/>
              <a:cxnLst/>
              <a:rect l="l" t="t" r="r" b="b"/>
              <a:pathLst>
                <a:path w="46" h="7865" extrusionOk="0">
                  <a:moveTo>
                    <a:pt x="1" y="1"/>
                  </a:moveTo>
                  <a:lnTo>
                    <a:pt x="1" y="7865"/>
                  </a:lnTo>
                  <a:lnTo>
                    <a:pt x="46" y="7865"/>
                  </a:lnTo>
                  <a:lnTo>
                    <a:pt x="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7"/>
            <p:cNvSpPr/>
            <p:nvPr/>
          </p:nvSpPr>
          <p:spPr>
            <a:xfrm>
              <a:off x="4736359" y="2370297"/>
              <a:ext cx="6093" cy="999183"/>
            </a:xfrm>
            <a:custGeom>
              <a:avLst/>
              <a:gdLst/>
              <a:ahLst/>
              <a:cxnLst/>
              <a:rect l="l" t="t" r="r" b="b"/>
              <a:pathLst>
                <a:path w="46" h="7543" extrusionOk="0">
                  <a:moveTo>
                    <a:pt x="1" y="1"/>
                  </a:moveTo>
                  <a:lnTo>
                    <a:pt x="1" y="7542"/>
                  </a:lnTo>
                  <a:lnTo>
                    <a:pt x="46" y="7542"/>
                  </a:lnTo>
                  <a:lnTo>
                    <a:pt x="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7"/>
            <p:cNvSpPr/>
            <p:nvPr/>
          </p:nvSpPr>
          <p:spPr>
            <a:xfrm>
              <a:off x="4846703" y="2415997"/>
              <a:ext cx="6093" cy="915731"/>
            </a:xfrm>
            <a:custGeom>
              <a:avLst/>
              <a:gdLst/>
              <a:ahLst/>
              <a:cxnLst/>
              <a:rect l="l" t="t" r="r" b="b"/>
              <a:pathLst>
                <a:path w="46" h="6913" extrusionOk="0">
                  <a:moveTo>
                    <a:pt x="1" y="1"/>
                  </a:moveTo>
                  <a:lnTo>
                    <a:pt x="1" y="6912"/>
                  </a:lnTo>
                  <a:lnTo>
                    <a:pt x="46" y="6912"/>
                  </a:lnTo>
                  <a:lnTo>
                    <a:pt x="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7"/>
            <p:cNvSpPr/>
            <p:nvPr/>
          </p:nvSpPr>
          <p:spPr>
            <a:xfrm>
              <a:off x="4957046" y="2480640"/>
              <a:ext cx="7153" cy="784458"/>
            </a:xfrm>
            <a:custGeom>
              <a:avLst/>
              <a:gdLst/>
              <a:ahLst/>
              <a:cxnLst/>
              <a:rect l="l" t="t" r="r" b="b"/>
              <a:pathLst>
                <a:path w="54" h="5922" extrusionOk="0">
                  <a:moveTo>
                    <a:pt x="1" y="1"/>
                  </a:moveTo>
                  <a:lnTo>
                    <a:pt x="1" y="5921"/>
                  </a:lnTo>
                  <a:lnTo>
                    <a:pt x="53" y="5921"/>
                  </a:lnTo>
                  <a:lnTo>
                    <a:pt x="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7"/>
            <p:cNvSpPr/>
            <p:nvPr/>
          </p:nvSpPr>
          <p:spPr>
            <a:xfrm>
              <a:off x="5067389" y="2581976"/>
              <a:ext cx="7153" cy="579667"/>
            </a:xfrm>
            <a:custGeom>
              <a:avLst/>
              <a:gdLst/>
              <a:ahLst/>
              <a:cxnLst/>
              <a:rect l="l" t="t" r="r" b="b"/>
              <a:pathLst>
                <a:path w="54" h="4376" extrusionOk="0">
                  <a:moveTo>
                    <a:pt x="1" y="1"/>
                  </a:moveTo>
                  <a:lnTo>
                    <a:pt x="1" y="4376"/>
                  </a:lnTo>
                  <a:lnTo>
                    <a:pt x="53" y="4376"/>
                  </a:lnTo>
                  <a:lnTo>
                    <a:pt x="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7"/>
            <p:cNvSpPr/>
            <p:nvPr/>
          </p:nvSpPr>
          <p:spPr>
            <a:xfrm>
              <a:off x="5177733" y="2715235"/>
              <a:ext cx="7021" cy="314207"/>
            </a:xfrm>
            <a:custGeom>
              <a:avLst/>
              <a:gdLst/>
              <a:ahLst/>
              <a:cxnLst/>
              <a:rect l="l" t="t" r="r" b="b"/>
              <a:pathLst>
                <a:path w="53" h="2372" extrusionOk="0">
                  <a:moveTo>
                    <a:pt x="0" y="1"/>
                  </a:moveTo>
                  <a:lnTo>
                    <a:pt x="0" y="2372"/>
                  </a:lnTo>
                  <a:lnTo>
                    <a:pt x="53" y="2372"/>
                  </a:lnTo>
                  <a:lnTo>
                    <a:pt x="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7"/>
            <p:cNvSpPr/>
            <p:nvPr/>
          </p:nvSpPr>
          <p:spPr>
            <a:xfrm>
              <a:off x="5405308" y="2708215"/>
              <a:ext cx="7153" cy="321228"/>
            </a:xfrm>
            <a:custGeom>
              <a:avLst/>
              <a:gdLst/>
              <a:ahLst/>
              <a:cxnLst/>
              <a:rect l="l" t="t" r="r" b="b"/>
              <a:pathLst>
                <a:path w="54" h="2425" extrusionOk="0">
                  <a:moveTo>
                    <a:pt x="1" y="1"/>
                  </a:moveTo>
                  <a:lnTo>
                    <a:pt x="1" y="2425"/>
                  </a:lnTo>
                  <a:lnTo>
                    <a:pt x="53" y="2425"/>
                  </a:lnTo>
                  <a:lnTo>
                    <a:pt x="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7"/>
            <p:cNvSpPr/>
            <p:nvPr/>
          </p:nvSpPr>
          <p:spPr>
            <a:xfrm>
              <a:off x="5515651" y="2576015"/>
              <a:ext cx="7153" cy="591589"/>
            </a:xfrm>
            <a:custGeom>
              <a:avLst/>
              <a:gdLst/>
              <a:ahLst/>
              <a:cxnLst/>
              <a:rect l="l" t="t" r="r" b="b"/>
              <a:pathLst>
                <a:path w="54" h="4466" extrusionOk="0">
                  <a:moveTo>
                    <a:pt x="1" y="1"/>
                  </a:moveTo>
                  <a:lnTo>
                    <a:pt x="1" y="4466"/>
                  </a:lnTo>
                  <a:lnTo>
                    <a:pt x="53" y="4466"/>
                  </a:lnTo>
                  <a:lnTo>
                    <a:pt x="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7"/>
            <p:cNvSpPr/>
            <p:nvPr/>
          </p:nvSpPr>
          <p:spPr>
            <a:xfrm>
              <a:off x="5625994" y="2476666"/>
              <a:ext cx="7153" cy="790419"/>
            </a:xfrm>
            <a:custGeom>
              <a:avLst/>
              <a:gdLst/>
              <a:ahLst/>
              <a:cxnLst/>
              <a:rect l="l" t="t" r="r" b="b"/>
              <a:pathLst>
                <a:path w="54" h="5967" extrusionOk="0">
                  <a:moveTo>
                    <a:pt x="1" y="1"/>
                  </a:moveTo>
                  <a:lnTo>
                    <a:pt x="1" y="5966"/>
                  </a:lnTo>
                  <a:lnTo>
                    <a:pt x="53" y="5966"/>
                  </a:lnTo>
                  <a:lnTo>
                    <a:pt x="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7"/>
            <p:cNvSpPr/>
            <p:nvPr/>
          </p:nvSpPr>
          <p:spPr>
            <a:xfrm>
              <a:off x="5736338" y="2409109"/>
              <a:ext cx="7153" cy="925533"/>
            </a:xfrm>
            <a:custGeom>
              <a:avLst/>
              <a:gdLst/>
              <a:ahLst/>
              <a:cxnLst/>
              <a:rect l="l" t="t" r="r" b="b"/>
              <a:pathLst>
                <a:path w="54" h="6987" extrusionOk="0">
                  <a:moveTo>
                    <a:pt x="1" y="0"/>
                  </a:moveTo>
                  <a:lnTo>
                    <a:pt x="1" y="6987"/>
                  </a:lnTo>
                  <a:lnTo>
                    <a:pt x="53" y="6987"/>
                  </a:lnTo>
                  <a:lnTo>
                    <a:pt x="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7"/>
            <p:cNvSpPr/>
            <p:nvPr/>
          </p:nvSpPr>
          <p:spPr>
            <a:xfrm>
              <a:off x="5846681" y="2369369"/>
              <a:ext cx="7153" cy="1005012"/>
            </a:xfrm>
            <a:custGeom>
              <a:avLst/>
              <a:gdLst/>
              <a:ahLst/>
              <a:cxnLst/>
              <a:rect l="l" t="t" r="r" b="b"/>
              <a:pathLst>
                <a:path w="54" h="7587" extrusionOk="0">
                  <a:moveTo>
                    <a:pt x="1" y="0"/>
                  </a:moveTo>
                  <a:lnTo>
                    <a:pt x="1" y="7587"/>
                  </a:lnTo>
                  <a:lnTo>
                    <a:pt x="53" y="7587"/>
                  </a:lnTo>
                  <a:lnTo>
                    <a:pt x="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7"/>
            <p:cNvSpPr/>
            <p:nvPr/>
          </p:nvSpPr>
          <p:spPr>
            <a:xfrm>
              <a:off x="5957024" y="2351486"/>
              <a:ext cx="7153" cy="1043824"/>
            </a:xfrm>
            <a:custGeom>
              <a:avLst/>
              <a:gdLst/>
              <a:ahLst/>
              <a:cxnLst/>
              <a:rect l="l" t="t" r="r" b="b"/>
              <a:pathLst>
                <a:path w="54" h="7880" extrusionOk="0">
                  <a:moveTo>
                    <a:pt x="1" y="0"/>
                  </a:moveTo>
                  <a:lnTo>
                    <a:pt x="1" y="7879"/>
                  </a:lnTo>
                  <a:lnTo>
                    <a:pt x="53" y="7879"/>
                  </a:lnTo>
                  <a:lnTo>
                    <a:pt x="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7"/>
            <p:cNvSpPr/>
            <p:nvPr/>
          </p:nvSpPr>
          <p:spPr>
            <a:xfrm>
              <a:off x="6067368" y="2352414"/>
              <a:ext cx="7153" cy="1041837"/>
            </a:xfrm>
            <a:custGeom>
              <a:avLst/>
              <a:gdLst/>
              <a:ahLst/>
              <a:cxnLst/>
              <a:rect l="l" t="t" r="r" b="b"/>
              <a:pathLst>
                <a:path w="54" h="7865" extrusionOk="0">
                  <a:moveTo>
                    <a:pt x="1" y="1"/>
                  </a:moveTo>
                  <a:lnTo>
                    <a:pt x="1" y="7865"/>
                  </a:lnTo>
                  <a:lnTo>
                    <a:pt x="53" y="7865"/>
                  </a:lnTo>
                  <a:lnTo>
                    <a:pt x="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7"/>
            <p:cNvSpPr/>
            <p:nvPr/>
          </p:nvSpPr>
          <p:spPr>
            <a:xfrm>
              <a:off x="6177711" y="2370297"/>
              <a:ext cx="7153" cy="999183"/>
            </a:xfrm>
            <a:custGeom>
              <a:avLst/>
              <a:gdLst/>
              <a:ahLst/>
              <a:cxnLst/>
              <a:rect l="l" t="t" r="r" b="b"/>
              <a:pathLst>
                <a:path w="54" h="7543" extrusionOk="0">
                  <a:moveTo>
                    <a:pt x="1" y="1"/>
                  </a:moveTo>
                  <a:lnTo>
                    <a:pt x="1" y="7542"/>
                  </a:lnTo>
                  <a:lnTo>
                    <a:pt x="53" y="7542"/>
                  </a:lnTo>
                  <a:lnTo>
                    <a:pt x="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7"/>
            <p:cNvSpPr/>
            <p:nvPr/>
          </p:nvSpPr>
          <p:spPr>
            <a:xfrm>
              <a:off x="6288054" y="2415997"/>
              <a:ext cx="7153" cy="915731"/>
            </a:xfrm>
            <a:custGeom>
              <a:avLst/>
              <a:gdLst/>
              <a:ahLst/>
              <a:cxnLst/>
              <a:rect l="l" t="t" r="r" b="b"/>
              <a:pathLst>
                <a:path w="54" h="6913" extrusionOk="0">
                  <a:moveTo>
                    <a:pt x="1" y="1"/>
                  </a:moveTo>
                  <a:lnTo>
                    <a:pt x="1" y="6912"/>
                  </a:lnTo>
                  <a:lnTo>
                    <a:pt x="53" y="6912"/>
                  </a:lnTo>
                  <a:lnTo>
                    <a:pt x="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7"/>
            <p:cNvSpPr/>
            <p:nvPr/>
          </p:nvSpPr>
          <p:spPr>
            <a:xfrm>
              <a:off x="6398398" y="2480640"/>
              <a:ext cx="7153" cy="784458"/>
            </a:xfrm>
            <a:custGeom>
              <a:avLst/>
              <a:gdLst/>
              <a:ahLst/>
              <a:cxnLst/>
              <a:rect l="l" t="t" r="r" b="b"/>
              <a:pathLst>
                <a:path w="54" h="5922" extrusionOk="0">
                  <a:moveTo>
                    <a:pt x="1" y="1"/>
                  </a:moveTo>
                  <a:lnTo>
                    <a:pt x="1" y="5921"/>
                  </a:lnTo>
                  <a:lnTo>
                    <a:pt x="53" y="5921"/>
                  </a:lnTo>
                  <a:lnTo>
                    <a:pt x="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7"/>
            <p:cNvSpPr/>
            <p:nvPr/>
          </p:nvSpPr>
          <p:spPr>
            <a:xfrm>
              <a:off x="6508741" y="2581976"/>
              <a:ext cx="7153" cy="579667"/>
            </a:xfrm>
            <a:custGeom>
              <a:avLst/>
              <a:gdLst/>
              <a:ahLst/>
              <a:cxnLst/>
              <a:rect l="l" t="t" r="r" b="b"/>
              <a:pathLst>
                <a:path w="54" h="4376" extrusionOk="0">
                  <a:moveTo>
                    <a:pt x="1" y="1"/>
                  </a:moveTo>
                  <a:lnTo>
                    <a:pt x="1" y="4376"/>
                  </a:lnTo>
                  <a:lnTo>
                    <a:pt x="53" y="4376"/>
                  </a:lnTo>
                  <a:lnTo>
                    <a:pt x="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7"/>
            <p:cNvSpPr/>
            <p:nvPr/>
          </p:nvSpPr>
          <p:spPr>
            <a:xfrm>
              <a:off x="6619084" y="2715235"/>
              <a:ext cx="7021" cy="314207"/>
            </a:xfrm>
            <a:custGeom>
              <a:avLst/>
              <a:gdLst/>
              <a:ahLst/>
              <a:cxnLst/>
              <a:rect l="l" t="t" r="r" b="b"/>
              <a:pathLst>
                <a:path w="53" h="2372" extrusionOk="0">
                  <a:moveTo>
                    <a:pt x="0" y="1"/>
                  </a:moveTo>
                  <a:lnTo>
                    <a:pt x="0" y="2372"/>
                  </a:lnTo>
                  <a:lnTo>
                    <a:pt x="53" y="2372"/>
                  </a:lnTo>
                  <a:lnTo>
                    <a:pt x="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7"/>
            <p:cNvSpPr/>
            <p:nvPr/>
          </p:nvSpPr>
          <p:spPr>
            <a:xfrm>
              <a:off x="1621047" y="2302607"/>
              <a:ext cx="2232698" cy="1225831"/>
            </a:xfrm>
            <a:custGeom>
              <a:avLst/>
              <a:gdLst/>
              <a:ahLst/>
              <a:cxnLst/>
              <a:rect l="l" t="t" r="r" b="b"/>
              <a:pathLst>
                <a:path w="16855" h="9254" extrusionOk="0">
                  <a:moveTo>
                    <a:pt x="12705" y="0"/>
                  </a:moveTo>
                  <a:cubicBezTo>
                    <a:pt x="12534" y="0"/>
                    <a:pt x="12364" y="13"/>
                    <a:pt x="12195" y="39"/>
                  </a:cubicBezTo>
                  <a:cubicBezTo>
                    <a:pt x="11752" y="106"/>
                    <a:pt x="11324" y="256"/>
                    <a:pt x="10927" y="474"/>
                  </a:cubicBezTo>
                  <a:cubicBezTo>
                    <a:pt x="10536" y="684"/>
                    <a:pt x="10169" y="939"/>
                    <a:pt x="9831" y="1232"/>
                  </a:cubicBezTo>
                  <a:cubicBezTo>
                    <a:pt x="9493" y="1517"/>
                    <a:pt x="9171" y="1825"/>
                    <a:pt x="8871" y="2147"/>
                  </a:cubicBezTo>
                  <a:cubicBezTo>
                    <a:pt x="8563" y="2470"/>
                    <a:pt x="8278" y="2808"/>
                    <a:pt x="8000" y="3146"/>
                  </a:cubicBezTo>
                  <a:cubicBezTo>
                    <a:pt x="7445" y="3836"/>
                    <a:pt x="6949" y="4571"/>
                    <a:pt x="6417" y="5269"/>
                  </a:cubicBezTo>
                  <a:lnTo>
                    <a:pt x="6222" y="5532"/>
                  </a:lnTo>
                  <a:lnTo>
                    <a:pt x="6011" y="5779"/>
                  </a:lnTo>
                  <a:lnTo>
                    <a:pt x="5591" y="6282"/>
                  </a:lnTo>
                  <a:cubicBezTo>
                    <a:pt x="5524" y="6372"/>
                    <a:pt x="5441" y="6447"/>
                    <a:pt x="5366" y="6522"/>
                  </a:cubicBezTo>
                  <a:lnTo>
                    <a:pt x="5141" y="6763"/>
                  </a:lnTo>
                  <a:cubicBezTo>
                    <a:pt x="4991" y="6920"/>
                    <a:pt x="4833" y="7078"/>
                    <a:pt x="4676" y="7220"/>
                  </a:cubicBezTo>
                  <a:cubicBezTo>
                    <a:pt x="4511" y="7370"/>
                    <a:pt x="4353" y="7520"/>
                    <a:pt x="4188" y="7663"/>
                  </a:cubicBezTo>
                  <a:lnTo>
                    <a:pt x="3670" y="8061"/>
                  </a:lnTo>
                  <a:cubicBezTo>
                    <a:pt x="3580" y="8128"/>
                    <a:pt x="3490" y="8188"/>
                    <a:pt x="3393" y="8248"/>
                  </a:cubicBezTo>
                  <a:lnTo>
                    <a:pt x="3122" y="8421"/>
                  </a:lnTo>
                  <a:cubicBezTo>
                    <a:pt x="3025" y="8481"/>
                    <a:pt x="2935" y="8533"/>
                    <a:pt x="2837" y="8586"/>
                  </a:cubicBezTo>
                  <a:lnTo>
                    <a:pt x="2545" y="8736"/>
                  </a:lnTo>
                  <a:cubicBezTo>
                    <a:pt x="2447" y="8789"/>
                    <a:pt x="2342" y="8819"/>
                    <a:pt x="2244" y="8864"/>
                  </a:cubicBezTo>
                  <a:lnTo>
                    <a:pt x="2094" y="8931"/>
                  </a:lnTo>
                  <a:cubicBezTo>
                    <a:pt x="2042" y="8954"/>
                    <a:pt x="1989" y="8969"/>
                    <a:pt x="1937" y="8984"/>
                  </a:cubicBezTo>
                  <a:lnTo>
                    <a:pt x="1629" y="9081"/>
                  </a:lnTo>
                  <a:cubicBezTo>
                    <a:pt x="1577" y="9104"/>
                    <a:pt x="1524" y="9111"/>
                    <a:pt x="1464" y="9126"/>
                  </a:cubicBezTo>
                  <a:lnTo>
                    <a:pt x="1306" y="9156"/>
                  </a:lnTo>
                  <a:cubicBezTo>
                    <a:pt x="1254" y="9164"/>
                    <a:pt x="1201" y="9179"/>
                    <a:pt x="1149" y="9186"/>
                  </a:cubicBezTo>
                  <a:lnTo>
                    <a:pt x="984" y="9209"/>
                  </a:lnTo>
                  <a:cubicBezTo>
                    <a:pt x="931" y="9209"/>
                    <a:pt x="871" y="9216"/>
                    <a:pt x="819" y="9224"/>
                  </a:cubicBezTo>
                  <a:lnTo>
                    <a:pt x="654" y="9224"/>
                  </a:lnTo>
                  <a:cubicBezTo>
                    <a:pt x="610" y="9227"/>
                    <a:pt x="566" y="9228"/>
                    <a:pt x="523" y="9228"/>
                  </a:cubicBezTo>
                  <a:cubicBezTo>
                    <a:pt x="349" y="9228"/>
                    <a:pt x="175" y="9204"/>
                    <a:pt x="1" y="9156"/>
                  </a:cubicBezTo>
                  <a:lnTo>
                    <a:pt x="1" y="9156"/>
                  </a:lnTo>
                  <a:cubicBezTo>
                    <a:pt x="218" y="9224"/>
                    <a:pt x="436" y="9254"/>
                    <a:pt x="654" y="9254"/>
                  </a:cubicBezTo>
                  <a:lnTo>
                    <a:pt x="819" y="9254"/>
                  </a:lnTo>
                  <a:cubicBezTo>
                    <a:pt x="879" y="9254"/>
                    <a:pt x="931" y="9246"/>
                    <a:pt x="984" y="9246"/>
                  </a:cubicBezTo>
                  <a:lnTo>
                    <a:pt x="1149" y="9231"/>
                  </a:lnTo>
                  <a:cubicBezTo>
                    <a:pt x="1209" y="9224"/>
                    <a:pt x="1261" y="9216"/>
                    <a:pt x="1314" y="9201"/>
                  </a:cubicBezTo>
                  <a:lnTo>
                    <a:pt x="1479" y="9179"/>
                  </a:lnTo>
                  <a:cubicBezTo>
                    <a:pt x="1532" y="9171"/>
                    <a:pt x="1592" y="9156"/>
                    <a:pt x="1644" y="9141"/>
                  </a:cubicBezTo>
                  <a:lnTo>
                    <a:pt x="1959" y="9051"/>
                  </a:lnTo>
                  <a:cubicBezTo>
                    <a:pt x="2019" y="9036"/>
                    <a:pt x="2072" y="9021"/>
                    <a:pt x="2117" y="8999"/>
                  </a:cubicBezTo>
                  <a:lnTo>
                    <a:pt x="2274" y="8939"/>
                  </a:lnTo>
                  <a:cubicBezTo>
                    <a:pt x="2379" y="8901"/>
                    <a:pt x="2485" y="8864"/>
                    <a:pt x="2582" y="8819"/>
                  </a:cubicBezTo>
                  <a:lnTo>
                    <a:pt x="2882" y="8669"/>
                  </a:lnTo>
                  <a:cubicBezTo>
                    <a:pt x="2980" y="8624"/>
                    <a:pt x="3077" y="8571"/>
                    <a:pt x="3175" y="8511"/>
                  </a:cubicBezTo>
                  <a:lnTo>
                    <a:pt x="3460" y="8338"/>
                  </a:lnTo>
                  <a:cubicBezTo>
                    <a:pt x="3550" y="8286"/>
                    <a:pt x="3648" y="8226"/>
                    <a:pt x="3738" y="8158"/>
                  </a:cubicBezTo>
                  <a:lnTo>
                    <a:pt x="4271" y="7761"/>
                  </a:lnTo>
                  <a:cubicBezTo>
                    <a:pt x="4436" y="7618"/>
                    <a:pt x="4601" y="7475"/>
                    <a:pt x="4773" y="7333"/>
                  </a:cubicBezTo>
                  <a:cubicBezTo>
                    <a:pt x="4946" y="7190"/>
                    <a:pt x="5096" y="7025"/>
                    <a:pt x="5254" y="6868"/>
                  </a:cubicBezTo>
                  <a:lnTo>
                    <a:pt x="5486" y="6635"/>
                  </a:lnTo>
                  <a:cubicBezTo>
                    <a:pt x="5561" y="6552"/>
                    <a:pt x="5644" y="6477"/>
                    <a:pt x="5711" y="6395"/>
                  </a:cubicBezTo>
                  <a:lnTo>
                    <a:pt x="6139" y="5885"/>
                  </a:lnTo>
                  <a:lnTo>
                    <a:pt x="6357" y="5637"/>
                  </a:lnTo>
                  <a:lnTo>
                    <a:pt x="6559" y="5374"/>
                  </a:lnTo>
                  <a:cubicBezTo>
                    <a:pt x="7100" y="4669"/>
                    <a:pt x="7587" y="3948"/>
                    <a:pt x="8143" y="3266"/>
                  </a:cubicBezTo>
                  <a:cubicBezTo>
                    <a:pt x="8420" y="2928"/>
                    <a:pt x="8698" y="2590"/>
                    <a:pt x="8998" y="2268"/>
                  </a:cubicBezTo>
                  <a:cubicBezTo>
                    <a:pt x="9291" y="1945"/>
                    <a:pt x="9606" y="1645"/>
                    <a:pt x="9944" y="1360"/>
                  </a:cubicBezTo>
                  <a:cubicBezTo>
                    <a:pt x="10266" y="1074"/>
                    <a:pt x="10627" y="827"/>
                    <a:pt x="11002" y="617"/>
                  </a:cubicBezTo>
                  <a:cubicBezTo>
                    <a:pt x="11384" y="399"/>
                    <a:pt x="11790" y="256"/>
                    <a:pt x="12217" y="181"/>
                  </a:cubicBezTo>
                  <a:cubicBezTo>
                    <a:pt x="12402" y="149"/>
                    <a:pt x="12589" y="133"/>
                    <a:pt x="12774" y="133"/>
                  </a:cubicBezTo>
                  <a:cubicBezTo>
                    <a:pt x="13019" y="133"/>
                    <a:pt x="13262" y="160"/>
                    <a:pt x="13501" y="211"/>
                  </a:cubicBezTo>
                  <a:cubicBezTo>
                    <a:pt x="13928" y="309"/>
                    <a:pt x="14334" y="467"/>
                    <a:pt x="14716" y="677"/>
                  </a:cubicBezTo>
                  <a:cubicBezTo>
                    <a:pt x="15497" y="1082"/>
                    <a:pt x="16187" y="1637"/>
                    <a:pt x="16855" y="2208"/>
                  </a:cubicBezTo>
                  <a:cubicBezTo>
                    <a:pt x="16532" y="1907"/>
                    <a:pt x="16202" y="1615"/>
                    <a:pt x="15857" y="1345"/>
                  </a:cubicBezTo>
                  <a:cubicBezTo>
                    <a:pt x="15512" y="1067"/>
                    <a:pt x="15144" y="819"/>
                    <a:pt x="14761" y="594"/>
                  </a:cubicBezTo>
                  <a:cubicBezTo>
                    <a:pt x="14379" y="377"/>
                    <a:pt x="13958" y="204"/>
                    <a:pt x="13531" y="99"/>
                  </a:cubicBezTo>
                  <a:cubicBezTo>
                    <a:pt x="13261" y="34"/>
                    <a:pt x="12983" y="0"/>
                    <a:pt x="12705"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7"/>
            <p:cNvSpPr/>
            <p:nvPr/>
          </p:nvSpPr>
          <p:spPr>
            <a:xfrm>
              <a:off x="1614159" y="2172394"/>
              <a:ext cx="2420533" cy="1322266"/>
            </a:xfrm>
            <a:custGeom>
              <a:avLst/>
              <a:gdLst/>
              <a:ahLst/>
              <a:cxnLst/>
              <a:rect l="l" t="t" r="r" b="b"/>
              <a:pathLst>
                <a:path w="18273" h="9982" extrusionOk="0">
                  <a:moveTo>
                    <a:pt x="499" y="1"/>
                  </a:moveTo>
                  <a:cubicBezTo>
                    <a:pt x="332" y="1"/>
                    <a:pt x="166" y="8"/>
                    <a:pt x="0" y="24"/>
                  </a:cubicBezTo>
                  <a:cubicBezTo>
                    <a:pt x="84" y="21"/>
                    <a:pt x="167" y="19"/>
                    <a:pt x="251" y="19"/>
                  </a:cubicBezTo>
                  <a:cubicBezTo>
                    <a:pt x="2126" y="19"/>
                    <a:pt x="3994" y="822"/>
                    <a:pt x="5216" y="2230"/>
                  </a:cubicBezTo>
                  <a:cubicBezTo>
                    <a:pt x="5538" y="2590"/>
                    <a:pt x="5823" y="2988"/>
                    <a:pt x="6071" y="3408"/>
                  </a:cubicBezTo>
                  <a:cubicBezTo>
                    <a:pt x="6124" y="3513"/>
                    <a:pt x="6191" y="3618"/>
                    <a:pt x="6244" y="3731"/>
                  </a:cubicBezTo>
                  <a:lnTo>
                    <a:pt x="6409" y="4053"/>
                  </a:lnTo>
                  <a:cubicBezTo>
                    <a:pt x="6514" y="4271"/>
                    <a:pt x="6611" y="4504"/>
                    <a:pt x="6724" y="4721"/>
                  </a:cubicBezTo>
                  <a:cubicBezTo>
                    <a:pt x="6949" y="5164"/>
                    <a:pt x="7182" y="5592"/>
                    <a:pt x="7437" y="6020"/>
                  </a:cubicBezTo>
                  <a:cubicBezTo>
                    <a:pt x="7692" y="6440"/>
                    <a:pt x="7970" y="6853"/>
                    <a:pt x="8270" y="7243"/>
                  </a:cubicBezTo>
                  <a:cubicBezTo>
                    <a:pt x="8570" y="7640"/>
                    <a:pt x="8900" y="8008"/>
                    <a:pt x="9253" y="8361"/>
                  </a:cubicBezTo>
                  <a:cubicBezTo>
                    <a:pt x="9613" y="8706"/>
                    <a:pt x="10011" y="9006"/>
                    <a:pt x="10431" y="9269"/>
                  </a:cubicBezTo>
                  <a:cubicBezTo>
                    <a:pt x="10859" y="9531"/>
                    <a:pt x="11324" y="9727"/>
                    <a:pt x="11804" y="9854"/>
                  </a:cubicBezTo>
                  <a:cubicBezTo>
                    <a:pt x="11924" y="9877"/>
                    <a:pt x="12052" y="9907"/>
                    <a:pt x="12172" y="9929"/>
                  </a:cubicBezTo>
                  <a:lnTo>
                    <a:pt x="12547" y="9974"/>
                  </a:lnTo>
                  <a:lnTo>
                    <a:pt x="12922" y="9982"/>
                  </a:lnTo>
                  <a:cubicBezTo>
                    <a:pt x="13042" y="9982"/>
                    <a:pt x="13170" y="9967"/>
                    <a:pt x="13290" y="9959"/>
                  </a:cubicBezTo>
                  <a:cubicBezTo>
                    <a:pt x="13785" y="9899"/>
                    <a:pt x="14273" y="9779"/>
                    <a:pt x="14738" y="9599"/>
                  </a:cubicBezTo>
                  <a:cubicBezTo>
                    <a:pt x="14851" y="9546"/>
                    <a:pt x="14963" y="9494"/>
                    <a:pt x="15076" y="9449"/>
                  </a:cubicBezTo>
                  <a:cubicBezTo>
                    <a:pt x="15128" y="9419"/>
                    <a:pt x="15189" y="9396"/>
                    <a:pt x="15241" y="9366"/>
                  </a:cubicBezTo>
                  <a:lnTo>
                    <a:pt x="15406" y="9276"/>
                  </a:lnTo>
                  <a:cubicBezTo>
                    <a:pt x="15519" y="9224"/>
                    <a:pt x="15624" y="9164"/>
                    <a:pt x="15729" y="9104"/>
                  </a:cubicBezTo>
                  <a:lnTo>
                    <a:pt x="16044" y="8901"/>
                  </a:lnTo>
                  <a:cubicBezTo>
                    <a:pt x="16862" y="8353"/>
                    <a:pt x="17612" y="7708"/>
                    <a:pt x="18273" y="6980"/>
                  </a:cubicBezTo>
                  <a:lnTo>
                    <a:pt x="18273" y="6980"/>
                  </a:lnTo>
                  <a:lnTo>
                    <a:pt x="17740" y="7483"/>
                  </a:lnTo>
                  <a:lnTo>
                    <a:pt x="17185" y="7971"/>
                  </a:lnTo>
                  <a:cubicBezTo>
                    <a:pt x="16990" y="8113"/>
                    <a:pt x="16802" y="8271"/>
                    <a:pt x="16607" y="8413"/>
                  </a:cubicBezTo>
                  <a:lnTo>
                    <a:pt x="16299" y="8623"/>
                  </a:lnTo>
                  <a:lnTo>
                    <a:pt x="16149" y="8729"/>
                  </a:lnTo>
                  <a:lnTo>
                    <a:pt x="15991" y="8826"/>
                  </a:lnTo>
                  <a:lnTo>
                    <a:pt x="15684" y="9014"/>
                  </a:lnTo>
                  <a:cubicBezTo>
                    <a:pt x="15571" y="9074"/>
                    <a:pt x="15466" y="9126"/>
                    <a:pt x="15361" y="9186"/>
                  </a:cubicBezTo>
                  <a:lnTo>
                    <a:pt x="15196" y="9269"/>
                  </a:lnTo>
                  <a:cubicBezTo>
                    <a:pt x="15143" y="9299"/>
                    <a:pt x="15083" y="9321"/>
                    <a:pt x="15031" y="9344"/>
                  </a:cubicBezTo>
                  <a:cubicBezTo>
                    <a:pt x="14918" y="9389"/>
                    <a:pt x="14806" y="9441"/>
                    <a:pt x="14693" y="9486"/>
                  </a:cubicBezTo>
                  <a:cubicBezTo>
                    <a:pt x="14235" y="9659"/>
                    <a:pt x="13763" y="9772"/>
                    <a:pt x="13282" y="9817"/>
                  </a:cubicBezTo>
                  <a:cubicBezTo>
                    <a:pt x="13162" y="9826"/>
                    <a:pt x="13042" y="9831"/>
                    <a:pt x="12922" y="9831"/>
                  </a:cubicBezTo>
                  <a:cubicBezTo>
                    <a:pt x="12558" y="9831"/>
                    <a:pt x="12198" y="9787"/>
                    <a:pt x="11842" y="9697"/>
                  </a:cubicBezTo>
                  <a:cubicBezTo>
                    <a:pt x="11376" y="9569"/>
                    <a:pt x="10934" y="9381"/>
                    <a:pt x="10521" y="9126"/>
                  </a:cubicBezTo>
                  <a:cubicBezTo>
                    <a:pt x="10108" y="8864"/>
                    <a:pt x="9725" y="8563"/>
                    <a:pt x="9380" y="8226"/>
                  </a:cubicBezTo>
                  <a:cubicBezTo>
                    <a:pt x="9035" y="7888"/>
                    <a:pt x="8712" y="7520"/>
                    <a:pt x="8420" y="7130"/>
                  </a:cubicBezTo>
                  <a:cubicBezTo>
                    <a:pt x="8120" y="6747"/>
                    <a:pt x="7842" y="6342"/>
                    <a:pt x="7594" y="5922"/>
                  </a:cubicBezTo>
                  <a:cubicBezTo>
                    <a:pt x="7332" y="5509"/>
                    <a:pt x="7099" y="5082"/>
                    <a:pt x="6881" y="4646"/>
                  </a:cubicBezTo>
                  <a:cubicBezTo>
                    <a:pt x="6769" y="4429"/>
                    <a:pt x="6664" y="4204"/>
                    <a:pt x="6559" y="3986"/>
                  </a:cubicBezTo>
                  <a:lnTo>
                    <a:pt x="6394" y="3648"/>
                  </a:lnTo>
                  <a:cubicBezTo>
                    <a:pt x="6334" y="3543"/>
                    <a:pt x="6266" y="3438"/>
                    <a:pt x="6206" y="3326"/>
                  </a:cubicBezTo>
                  <a:cubicBezTo>
                    <a:pt x="5958" y="2898"/>
                    <a:pt x="5658" y="2500"/>
                    <a:pt x="5328" y="2132"/>
                  </a:cubicBezTo>
                  <a:cubicBezTo>
                    <a:pt x="4653" y="1397"/>
                    <a:pt x="3827" y="827"/>
                    <a:pt x="2897" y="459"/>
                  </a:cubicBezTo>
                  <a:cubicBezTo>
                    <a:pt x="2439" y="286"/>
                    <a:pt x="1959" y="159"/>
                    <a:pt x="1471" y="84"/>
                  </a:cubicBezTo>
                  <a:cubicBezTo>
                    <a:pt x="1149" y="29"/>
                    <a:pt x="824" y="1"/>
                    <a:pt x="499"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7"/>
            <p:cNvSpPr/>
            <p:nvPr/>
          </p:nvSpPr>
          <p:spPr>
            <a:xfrm>
              <a:off x="3110087" y="2187760"/>
              <a:ext cx="2773552" cy="1148207"/>
            </a:xfrm>
            <a:custGeom>
              <a:avLst/>
              <a:gdLst/>
              <a:ahLst/>
              <a:cxnLst/>
              <a:rect l="l" t="t" r="r" b="b"/>
              <a:pathLst>
                <a:path w="20938" h="8668" extrusionOk="0">
                  <a:moveTo>
                    <a:pt x="11466" y="1"/>
                  </a:moveTo>
                  <a:cubicBezTo>
                    <a:pt x="11066" y="1"/>
                    <a:pt x="10665" y="54"/>
                    <a:pt x="10274" y="163"/>
                  </a:cubicBezTo>
                  <a:cubicBezTo>
                    <a:pt x="9981" y="245"/>
                    <a:pt x="9696" y="358"/>
                    <a:pt x="9426" y="493"/>
                  </a:cubicBezTo>
                  <a:cubicBezTo>
                    <a:pt x="9156" y="628"/>
                    <a:pt x="8901" y="793"/>
                    <a:pt x="8661" y="981"/>
                  </a:cubicBezTo>
                  <a:cubicBezTo>
                    <a:pt x="8180" y="1349"/>
                    <a:pt x="7768" y="1799"/>
                    <a:pt x="7430" y="2309"/>
                  </a:cubicBezTo>
                  <a:cubicBezTo>
                    <a:pt x="7347" y="2437"/>
                    <a:pt x="7272" y="2564"/>
                    <a:pt x="7190" y="2692"/>
                  </a:cubicBezTo>
                  <a:cubicBezTo>
                    <a:pt x="7122" y="2827"/>
                    <a:pt x="7047" y="2962"/>
                    <a:pt x="6987" y="3097"/>
                  </a:cubicBezTo>
                  <a:lnTo>
                    <a:pt x="6800" y="3510"/>
                  </a:lnTo>
                  <a:lnTo>
                    <a:pt x="6627" y="3915"/>
                  </a:lnTo>
                  <a:cubicBezTo>
                    <a:pt x="6387" y="4463"/>
                    <a:pt x="6117" y="4988"/>
                    <a:pt x="5817" y="5498"/>
                  </a:cubicBezTo>
                  <a:cubicBezTo>
                    <a:pt x="5516" y="6009"/>
                    <a:pt x="5164" y="6489"/>
                    <a:pt x="4774" y="6932"/>
                  </a:cubicBezTo>
                  <a:cubicBezTo>
                    <a:pt x="4376" y="7374"/>
                    <a:pt x="3926" y="7750"/>
                    <a:pt x="3415" y="8057"/>
                  </a:cubicBezTo>
                  <a:cubicBezTo>
                    <a:pt x="3160" y="8207"/>
                    <a:pt x="2890" y="8327"/>
                    <a:pt x="2612" y="8425"/>
                  </a:cubicBezTo>
                  <a:cubicBezTo>
                    <a:pt x="2327" y="8522"/>
                    <a:pt x="2042" y="8583"/>
                    <a:pt x="1742" y="8605"/>
                  </a:cubicBezTo>
                  <a:cubicBezTo>
                    <a:pt x="1625" y="8617"/>
                    <a:pt x="1506" y="8623"/>
                    <a:pt x="1388" y="8623"/>
                  </a:cubicBezTo>
                  <a:cubicBezTo>
                    <a:pt x="1210" y="8623"/>
                    <a:pt x="1032" y="8610"/>
                    <a:pt x="856" y="8583"/>
                  </a:cubicBezTo>
                  <a:cubicBezTo>
                    <a:pt x="564" y="8545"/>
                    <a:pt x="279" y="8462"/>
                    <a:pt x="1" y="8342"/>
                  </a:cubicBezTo>
                  <a:lnTo>
                    <a:pt x="1" y="8342"/>
                  </a:lnTo>
                  <a:cubicBezTo>
                    <a:pt x="466" y="8559"/>
                    <a:pt x="970" y="8668"/>
                    <a:pt x="1479" y="8668"/>
                  </a:cubicBezTo>
                  <a:cubicBezTo>
                    <a:pt x="1569" y="8668"/>
                    <a:pt x="1659" y="8664"/>
                    <a:pt x="1749" y="8658"/>
                  </a:cubicBezTo>
                  <a:cubicBezTo>
                    <a:pt x="2049" y="8635"/>
                    <a:pt x="2342" y="8583"/>
                    <a:pt x="2635" y="8492"/>
                  </a:cubicBezTo>
                  <a:cubicBezTo>
                    <a:pt x="2920" y="8402"/>
                    <a:pt x="3198" y="8282"/>
                    <a:pt x="3460" y="8140"/>
                  </a:cubicBezTo>
                  <a:cubicBezTo>
                    <a:pt x="3978" y="7832"/>
                    <a:pt x="4451" y="7457"/>
                    <a:pt x="4856" y="7007"/>
                  </a:cubicBezTo>
                  <a:cubicBezTo>
                    <a:pt x="5261" y="6564"/>
                    <a:pt x="5629" y="6084"/>
                    <a:pt x="5937" y="5573"/>
                  </a:cubicBezTo>
                  <a:cubicBezTo>
                    <a:pt x="6012" y="5446"/>
                    <a:pt x="6094" y="5318"/>
                    <a:pt x="6169" y="5183"/>
                  </a:cubicBezTo>
                  <a:lnTo>
                    <a:pt x="6387" y="4793"/>
                  </a:lnTo>
                  <a:cubicBezTo>
                    <a:pt x="6454" y="4658"/>
                    <a:pt x="6514" y="4523"/>
                    <a:pt x="6582" y="4388"/>
                  </a:cubicBezTo>
                  <a:lnTo>
                    <a:pt x="6680" y="4185"/>
                  </a:lnTo>
                  <a:cubicBezTo>
                    <a:pt x="6710" y="4118"/>
                    <a:pt x="6740" y="4050"/>
                    <a:pt x="6770" y="3983"/>
                  </a:cubicBezTo>
                  <a:lnTo>
                    <a:pt x="6950" y="3570"/>
                  </a:lnTo>
                  <a:lnTo>
                    <a:pt x="7137" y="3165"/>
                  </a:lnTo>
                  <a:cubicBezTo>
                    <a:pt x="7197" y="3037"/>
                    <a:pt x="7272" y="2909"/>
                    <a:pt x="7340" y="2774"/>
                  </a:cubicBezTo>
                  <a:cubicBezTo>
                    <a:pt x="7415" y="2647"/>
                    <a:pt x="7498" y="2527"/>
                    <a:pt x="7573" y="2399"/>
                  </a:cubicBezTo>
                  <a:cubicBezTo>
                    <a:pt x="7895" y="1911"/>
                    <a:pt x="8300" y="1484"/>
                    <a:pt x="8766" y="1123"/>
                  </a:cubicBezTo>
                  <a:cubicBezTo>
                    <a:pt x="8998" y="943"/>
                    <a:pt x="9246" y="786"/>
                    <a:pt x="9509" y="658"/>
                  </a:cubicBezTo>
                  <a:cubicBezTo>
                    <a:pt x="9771" y="523"/>
                    <a:pt x="10041" y="418"/>
                    <a:pt x="10327" y="343"/>
                  </a:cubicBezTo>
                  <a:cubicBezTo>
                    <a:pt x="10704" y="237"/>
                    <a:pt x="11095" y="186"/>
                    <a:pt x="11485" y="186"/>
                  </a:cubicBezTo>
                  <a:cubicBezTo>
                    <a:pt x="11677" y="186"/>
                    <a:pt x="11870" y="198"/>
                    <a:pt x="12060" y="223"/>
                  </a:cubicBezTo>
                  <a:cubicBezTo>
                    <a:pt x="12638" y="305"/>
                    <a:pt x="13201" y="501"/>
                    <a:pt x="13703" y="793"/>
                  </a:cubicBezTo>
                  <a:cubicBezTo>
                    <a:pt x="14214" y="1093"/>
                    <a:pt x="14664" y="1476"/>
                    <a:pt x="15039" y="1926"/>
                  </a:cubicBezTo>
                  <a:cubicBezTo>
                    <a:pt x="15414" y="2384"/>
                    <a:pt x="15730" y="2879"/>
                    <a:pt x="15977" y="3420"/>
                  </a:cubicBezTo>
                  <a:cubicBezTo>
                    <a:pt x="16465" y="4500"/>
                    <a:pt x="17020" y="5581"/>
                    <a:pt x="17816" y="6489"/>
                  </a:cubicBezTo>
                  <a:lnTo>
                    <a:pt x="18131" y="6812"/>
                  </a:lnTo>
                  <a:cubicBezTo>
                    <a:pt x="18176" y="6864"/>
                    <a:pt x="18236" y="6917"/>
                    <a:pt x="18296" y="6962"/>
                  </a:cubicBezTo>
                  <a:lnTo>
                    <a:pt x="18461" y="7112"/>
                  </a:lnTo>
                  <a:cubicBezTo>
                    <a:pt x="18521" y="7164"/>
                    <a:pt x="18574" y="7209"/>
                    <a:pt x="18634" y="7254"/>
                  </a:cubicBezTo>
                  <a:lnTo>
                    <a:pt x="18821" y="7382"/>
                  </a:lnTo>
                  <a:cubicBezTo>
                    <a:pt x="18881" y="7427"/>
                    <a:pt x="18941" y="7472"/>
                    <a:pt x="19009" y="7509"/>
                  </a:cubicBezTo>
                  <a:lnTo>
                    <a:pt x="19204" y="7615"/>
                  </a:lnTo>
                  <a:cubicBezTo>
                    <a:pt x="19474" y="7757"/>
                    <a:pt x="19752" y="7862"/>
                    <a:pt x="20052" y="7922"/>
                  </a:cubicBezTo>
                  <a:cubicBezTo>
                    <a:pt x="20194" y="7951"/>
                    <a:pt x="20338" y="7966"/>
                    <a:pt x="20482" y="7966"/>
                  </a:cubicBezTo>
                  <a:cubicBezTo>
                    <a:pt x="20634" y="7966"/>
                    <a:pt x="20787" y="7949"/>
                    <a:pt x="20937" y="7915"/>
                  </a:cubicBezTo>
                  <a:lnTo>
                    <a:pt x="20937" y="7915"/>
                  </a:lnTo>
                  <a:cubicBezTo>
                    <a:pt x="20807" y="7941"/>
                    <a:pt x="20676" y="7955"/>
                    <a:pt x="20544" y="7955"/>
                  </a:cubicBezTo>
                  <a:cubicBezTo>
                    <a:pt x="20379" y="7955"/>
                    <a:pt x="20215" y="7934"/>
                    <a:pt x="20052" y="7892"/>
                  </a:cubicBezTo>
                  <a:cubicBezTo>
                    <a:pt x="19767" y="7825"/>
                    <a:pt x="19489" y="7720"/>
                    <a:pt x="19234" y="7569"/>
                  </a:cubicBezTo>
                  <a:lnTo>
                    <a:pt x="19039" y="7457"/>
                  </a:lnTo>
                  <a:cubicBezTo>
                    <a:pt x="18971" y="7419"/>
                    <a:pt x="18919" y="7374"/>
                    <a:pt x="18859" y="7329"/>
                  </a:cubicBezTo>
                  <a:lnTo>
                    <a:pt x="18679" y="7202"/>
                  </a:lnTo>
                  <a:cubicBezTo>
                    <a:pt x="18619" y="7157"/>
                    <a:pt x="18559" y="7112"/>
                    <a:pt x="18506" y="7059"/>
                  </a:cubicBezTo>
                  <a:lnTo>
                    <a:pt x="18341" y="6909"/>
                  </a:lnTo>
                  <a:cubicBezTo>
                    <a:pt x="18288" y="6864"/>
                    <a:pt x="18236" y="6812"/>
                    <a:pt x="18183" y="6752"/>
                  </a:cubicBezTo>
                  <a:lnTo>
                    <a:pt x="17883" y="6429"/>
                  </a:lnTo>
                  <a:cubicBezTo>
                    <a:pt x="17838" y="6369"/>
                    <a:pt x="17786" y="6316"/>
                    <a:pt x="17748" y="6256"/>
                  </a:cubicBezTo>
                  <a:lnTo>
                    <a:pt x="17613" y="6076"/>
                  </a:lnTo>
                  <a:cubicBezTo>
                    <a:pt x="17516" y="5964"/>
                    <a:pt x="17433" y="5844"/>
                    <a:pt x="17350" y="5716"/>
                  </a:cubicBezTo>
                  <a:lnTo>
                    <a:pt x="17110" y="5341"/>
                  </a:lnTo>
                  <a:cubicBezTo>
                    <a:pt x="17073" y="5281"/>
                    <a:pt x="17028" y="5221"/>
                    <a:pt x="16990" y="5153"/>
                  </a:cubicBezTo>
                  <a:lnTo>
                    <a:pt x="16885" y="4958"/>
                  </a:lnTo>
                  <a:lnTo>
                    <a:pt x="16675" y="4568"/>
                  </a:lnTo>
                  <a:cubicBezTo>
                    <a:pt x="16638" y="4508"/>
                    <a:pt x="16600" y="4440"/>
                    <a:pt x="16570" y="4373"/>
                  </a:cubicBezTo>
                  <a:lnTo>
                    <a:pt x="16480" y="4170"/>
                  </a:lnTo>
                  <a:lnTo>
                    <a:pt x="16105" y="3360"/>
                  </a:lnTo>
                  <a:cubicBezTo>
                    <a:pt x="15865" y="2804"/>
                    <a:pt x="15549" y="2287"/>
                    <a:pt x="15159" y="1821"/>
                  </a:cubicBezTo>
                  <a:cubicBezTo>
                    <a:pt x="14777" y="1356"/>
                    <a:pt x="14311" y="958"/>
                    <a:pt x="13793" y="643"/>
                  </a:cubicBezTo>
                  <a:cubicBezTo>
                    <a:pt x="13268" y="336"/>
                    <a:pt x="12683" y="133"/>
                    <a:pt x="12083" y="43"/>
                  </a:cubicBezTo>
                  <a:cubicBezTo>
                    <a:pt x="11878" y="15"/>
                    <a:pt x="11672" y="1"/>
                    <a:pt x="11466"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7"/>
            <p:cNvSpPr/>
            <p:nvPr/>
          </p:nvSpPr>
          <p:spPr>
            <a:xfrm>
              <a:off x="3799964" y="2366985"/>
              <a:ext cx="2466366" cy="1163308"/>
            </a:xfrm>
            <a:custGeom>
              <a:avLst/>
              <a:gdLst/>
              <a:ahLst/>
              <a:cxnLst/>
              <a:rect l="l" t="t" r="r" b="b"/>
              <a:pathLst>
                <a:path w="18619" h="8782" extrusionOk="0">
                  <a:moveTo>
                    <a:pt x="16730" y="1"/>
                  </a:moveTo>
                  <a:cubicBezTo>
                    <a:pt x="16313" y="1"/>
                    <a:pt x="15897" y="74"/>
                    <a:pt x="15504" y="221"/>
                  </a:cubicBezTo>
                  <a:cubicBezTo>
                    <a:pt x="15002" y="416"/>
                    <a:pt x="14544" y="708"/>
                    <a:pt x="14154" y="1076"/>
                  </a:cubicBezTo>
                  <a:cubicBezTo>
                    <a:pt x="13763" y="1436"/>
                    <a:pt x="13411" y="1842"/>
                    <a:pt x="13095" y="2269"/>
                  </a:cubicBezTo>
                  <a:cubicBezTo>
                    <a:pt x="12458" y="3117"/>
                    <a:pt x="11925" y="4033"/>
                    <a:pt x="11332" y="4911"/>
                  </a:cubicBezTo>
                  <a:cubicBezTo>
                    <a:pt x="10747" y="5789"/>
                    <a:pt x="10109" y="6637"/>
                    <a:pt x="9321" y="7327"/>
                  </a:cubicBezTo>
                  <a:cubicBezTo>
                    <a:pt x="8931" y="7672"/>
                    <a:pt x="8495" y="7957"/>
                    <a:pt x="8030" y="8190"/>
                  </a:cubicBezTo>
                  <a:cubicBezTo>
                    <a:pt x="7790" y="8303"/>
                    <a:pt x="7550" y="8393"/>
                    <a:pt x="7302" y="8468"/>
                  </a:cubicBezTo>
                  <a:lnTo>
                    <a:pt x="6927" y="8558"/>
                  </a:lnTo>
                  <a:lnTo>
                    <a:pt x="6537" y="8603"/>
                  </a:lnTo>
                  <a:cubicBezTo>
                    <a:pt x="6463" y="8607"/>
                    <a:pt x="6390" y="8609"/>
                    <a:pt x="6316" y="8609"/>
                  </a:cubicBezTo>
                  <a:cubicBezTo>
                    <a:pt x="5872" y="8609"/>
                    <a:pt x="5432" y="8531"/>
                    <a:pt x="5014" y="8370"/>
                  </a:cubicBezTo>
                  <a:cubicBezTo>
                    <a:pt x="4526" y="8190"/>
                    <a:pt x="4068" y="7927"/>
                    <a:pt x="3655" y="7605"/>
                  </a:cubicBezTo>
                  <a:cubicBezTo>
                    <a:pt x="2830" y="6967"/>
                    <a:pt x="2139" y="6149"/>
                    <a:pt x="1547" y="5286"/>
                  </a:cubicBezTo>
                  <a:cubicBezTo>
                    <a:pt x="946" y="4415"/>
                    <a:pt x="428" y="3492"/>
                    <a:pt x="1" y="2524"/>
                  </a:cubicBezTo>
                  <a:lnTo>
                    <a:pt x="1" y="2524"/>
                  </a:lnTo>
                  <a:cubicBezTo>
                    <a:pt x="196" y="3012"/>
                    <a:pt x="413" y="3500"/>
                    <a:pt x="661" y="3965"/>
                  </a:cubicBezTo>
                  <a:cubicBezTo>
                    <a:pt x="909" y="4438"/>
                    <a:pt x="1179" y="4896"/>
                    <a:pt x="1464" y="5338"/>
                  </a:cubicBezTo>
                  <a:cubicBezTo>
                    <a:pt x="2049" y="6216"/>
                    <a:pt x="2732" y="7057"/>
                    <a:pt x="3573" y="7725"/>
                  </a:cubicBezTo>
                  <a:cubicBezTo>
                    <a:pt x="3985" y="8062"/>
                    <a:pt x="4458" y="8333"/>
                    <a:pt x="4961" y="8528"/>
                  </a:cubicBezTo>
                  <a:cubicBezTo>
                    <a:pt x="5397" y="8697"/>
                    <a:pt x="5861" y="8781"/>
                    <a:pt x="6333" y="8781"/>
                  </a:cubicBezTo>
                  <a:cubicBezTo>
                    <a:pt x="6406" y="8781"/>
                    <a:pt x="6479" y="8779"/>
                    <a:pt x="6552" y="8775"/>
                  </a:cubicBezTo>
                  <a:lnTo>
                    <a:pt x="6950" y="8723"/>
                  </a:lnTo>
                  <a:cubicBezTo>
                    <a:pt x="7085" y="8700"/>
                    <a:pt x="7220" y="8663"/>
                    <a:pt x="7347" y="8633"/>
                  </a:cubicBezTo>
                  <a:cubicBezTo>
                    <a:pt x="7610" y="8558"/>
                    <a:pt x="7858" y="8468"/>
                    <a:pt x="8105" y="8348"/>
                  </a:cubicBezTo>
                  <a:cubicBezTo>
                    <a:pt x="8585" y="8115"/>
                    <a:pt x="9043" y="7822"/>
                    <a:pt x="9448" y="7462"/>
                  </a:cubicBezTo>
                  <a:cubicBezTo>
                    <a:pt x="10251" y="6757"/>
                    <a:pt x="10889" y="5886"/>
                    <a:pt x="11475" y="5008"/>
                  </a:cubicBezTo>
                  <a:cubicBezTo>
                    <a:pt x="12060" y="4123"/>
                    <a:pt x="12600" y="3207"/>
                    <a:pt x="13216" y="2352"/>
                  </a:cubicBezTo>
                  <a:cubicBezTo>
                    <a:pt x="13516" y="1924"/>
                    <a:pt x="13861" y="1526"/>
                    <a:pt x="14236" y="1159"/>
                  </a:cubicBezTo>
                  <a:cubicBezTo>
                    <a:pt x="14611" y="799"/>
                    <a:pt x="15054" y="506"/>
                    <a:pt x="15534" y="303"/>
                  </a:cubicBezTo>
                  <a:cubicBezTo>
                    <a:pt x="15952" y="139"/>
                    <a:pt x="16391" y="54"/>
                    <a:pt x="16833" y="54"/>
                  </a:cubicBezTo>
                  <a:cubicBezTo>
                    <a:pt x="16915" y="54"/>
                    <a:pt x="16998" y="57"/>
                    <a:pt x="17080" y="63"/>
                  </a:cubicBezTo>
                  <a:cubicBezTo>
                    <a:pt x="17605" y="108"/>
                    <a:pt x="18123" y="221"/>
                    <a:pt x="18619" y="401"/>
                  </a:cubicBezTo>
                  <a:cubicBezTo>
                    <a:pt x="18371" y="303"/>
                    <a:pt x="18123" y="221"/>
                    <a:pt x="17868" y="153"/>
                  </a:cubicBezTo>
                  <a:cubicBezTo>
                    <a:pt x="17605" y="86"/>
                    <a:pt x="17343" y="41"/>
                    <a:pt x="17080" y="18"/>
                  </a:cubicBezTo>
                  <a:cubicBezTo>
                    <a:pt x="16964" y="7"/>
                    <a:pt x="16847" y="1"/>
                    <a:pt x="16730"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7"/>
            <p:cNvSpPr/>
            <p:nvPr/>
          </p:nvSpPr>
          <p:spPr>
            <a:xfrm>
              <a:off x="4049528" y="3079117"/>
              <a:ext cx="1181985" cy="422563"/>
            </a:xfrm>
            <a:custGeom>
              <a:avLst/>
              <a:gdLst/>
              <a:ahLst/>
              <a:cxnLst/>
              <a:rect l="l" t="t" r="r" b="b"/>
              <a:pathLst>
                <a:path w="8923" h="3190" extrusionOk="0">
                  <a:moveTo>
                    <a:pt x="8923" y="0"/>
                  </a:moveTo>
                  <a:lnTo>
                    <a:pt x="8923" y="0"/>
                  </a:lnTo>
                  <a:cubicBezTo>
                    <a:pt x="8360" y="638"/>
                    <a:pt x="7730" y="1216"/>
                    <a:pt x="7047" y="1726"/>
                  </a:cubicBezTo>
                  <a:cubicBezTo>
                    <a:pt x="6874" y="1846"/>
                    <a:pt x="6701" y="1966"/>
                    <a:pt x="6514" y="2079"/>
                  </a:cubicBezTo>
                  <a:cubicBezTo>
                    <a:pt x="6424" y="2131"/>
                    <a:pt x="6341" y="2191"/>
                    <a:pt x="6244" y="2236"/>
                  </a:cubicBezTo>
                  <a:lnTo>
                    <a:pt x="5966" y="2386"/>
                  </a:lnTo>
                  <a:cubicBezTo>
                    <a:pt x="5591" y="2574"/>
                    <a:pt x="5201" y="2724"/>
                    <a:pt x="4795" y="2837"/>
                  </a:cubicBezTo>
                  <a:cubicBezTo>
                    <a:pt x="4344" y="2957"/>
                    <a:pt x="3881" y="3017"/>
                    <a:pt x="3418" y="3017"/>
                  </a:cubicBezTo>
                  <a:cubicBezTo>
                    <a:pt x="3042" y="3017"/>
                    <a:pt x="2666" y="2977"/>
                    <a:pt x="2297" y="2897"/>
                  </a:cubicBezTo>
                  <a:cubicBezTo>
                    <a:pt x="1884" y="2807"/>
                    <a:pt x="1486" y="2671"/>
                    <a:pt x="1103" y="2499"/>
                  </a:cubicBezTo>
                  <a:cubicBezTo>
                    <a:pt x="713" y="2326"/>
                    <a:pt x="345" y="2109"/>
                    <a:pt x="0" y="1854"/>
                  </a:cubicBezTo>
                  <a:lnTo>
                    <a:pt x="0" y="1854"/>
                  </a:lnTo>
                  <a:cubicBezTo>
                    <a:pt x="653" y="2424"/>
                    <a:pt x="1426" y="2829"/>
                    <a:pt x="2267" y="3039"/>
                  </a:cubicBezTo>
                  <a:cubicBezTo>
                    <a:pt x="2660" y="3138"/>
                    <a:pt x="3067" y="3190"/>
                    <a:pt x="3469" y="3190"/>
                  </a:cubicBezTo>
                  <a:cubicBezTo>
                    <a:pt x="3496" y="3190"/>
                    <a:pt x="3523" y="3190"/>
                    <a:pt x="3550" y="3189"/>
                  </a:cubicBezTo>
                  <a:cubicBezTo>
                    <a:pt x="3985" y="3189"/>
                    <a:pt x="4420" y="3129"/>
                    <a:pt x="4840" y="3017"/>
                  </a:cubicBezTo>
                  <a:cubicBezTo>
                    <a:pt x="5261" y="2904"/>
                    <a:pt x="5666" y="2747"/>
                    <a:pt x="6049" y="2544"/>
                  </a:cubicBezTo>
                  <a:lnTo>
                    <a:pt x="6334" y="2386"/>
                  </a:lnTo>
                  <a:cubicBezTo>
                    <a:pt x="6424" y="2334"/>
                    <a:pt x="6514" y="2274"/>
                    <a:pt x="6604" y="2214"/>
                  </a:cubicBezTo>
                  <a:cubicBezTo>
                    <a:pt x="6694" y="2154"/>
                    <a:pt x="6792" y="2101"/>
                    <a:pt x="6874" y="2034"/>
                  </a:cubicBezTo>
                  <a:lnTo>
                    <a:pt x="7129" y="1839"/>
                  </a:lnTo>
                  <a:cubicBezTo>
                    <a:pt x="7805" y="1306"/>
                    <a:pt x="8405" y="690"/>
                    <a:pt x="8923"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7"/>
            <p:cNvSpPr/>
            <p:nvPr/>
          </p:nvSpPr>
          <p:spPr>
            <a:xfrm>
              <a:off x="5070436" y="2289758"/>
              <a:ext cx="1280407" cy="746705"/>
            </a:xfrm>
            <a:custGeom>
              <a:avLst/>
              <a:gdLst/>
              <a:ahLst/>
              <a:cxnLst/>
              <a:rect l="l" t="t" r="r" b="b"/>
              <a:pathLst>
                <a:path w="9666" h="5637" extrusionOk="0">
                  <a:moveTo>
                    <a:pt x="6881" y="1"/>
                  </a:moveTo>
                  <a:cubicBezTo>
                    <a:pt x="6821" y="1"/>
                    <a:pt x="6754" y="8"/>
                    <a:pt x="6686" y="8"/>
                  </a:cubicBezTo>
                  <a:cubicBezTo>
                    <a:pt x="6176" y="31"/>
                    <a:pt x="5666" y="121"/>
                    <a:pt x="5170" y="278"/>
                  </a:cubicBezTo>
                  <a:cubicBezTo>
                    <a:pt x="4683" y="436"/>
                    <a:pt x="4210" y="646"/>
                    <a:pt x="3775" y="924"/>
                  </a:cubicBezTo>
                  <a:cubicBezTo>
                    <a:pt x="2904" y="1472"/>
                    <a:pt x="2146" y="2177"/>
                    <a:pt x="1523" y="2995"/>
                  </a:cubicBezTo>
                  <a:cubicBezTo>
                    <a:pt x="1208" y="3393"/>
                    <a:pt x="923" y="3820"/>
                    <a:pt x="668" y="4263"/>
                  </a:cubicBezTo>
                  <a:cubicBezTo>
                    <a:pt x="413" y="4706"/>
                    <a:pt x="188" y="5164"/>
                    <a:pt x="0" y="5636"/>
                  </a:cubicBezTo>
                  <a:cubicBezTo>
                    <a:pt x="225" y="5179"/>
                    <a:pt x="473" y="4736"/>
                    <a:pt x="750" y="4308"/>
                  </a:cubicBezTo>
                  <a:cubicBezTo>
                    <a:pt x="1021" y="3888"/>
                    <a:pt x="1313" y="3475"/>
                    <a:pt x="1636" y="3085"/>
                  </a:cubicBezTo>
                  <a:cubicBezTo>
                    <a:pt x="2266" y="2297"/>
                    <a:pt x="3024" y="1622"/>
                    <a:pt x="3872" y="1081"/>
                  </a:cubicBezTo>
                  <a:cubicBezTo>
                    <a:pt x="4300" y="811"/>
                    <a:pt x="4750" y="601"/>
                    <a:pt x="5230" y="443"/>
                  </a:cubicBezTo>
                  <a:cubicBezTo>
                    <a:pt x="5703" y="286"/>
                    <a:pt x="6198" y="188"/>
                    <a:pt x="6694" y="158"/>
                  </a:cubicBezTo>
                  <a:cubicBezTo>
                    <a:pt x="6838" y="148"/>
                    <a:pt x="6983" y="142"/>
                    <a:pt x="7128" y="142"/>
                  </a:cubicBezTo>
                  <a:cubicBezTo>
                    <a:pt x="7488" y="142"/>
                    <a:pt x="7849" y="175"/>
                    <a:pt x="8202" y="233"/>
                  </a:cubicBezTo>
                  <a:cubicBezTo>
                    <a:pt x="8450" y="271"/>
                    <a:pt x="8697" y="323"/>
                    <a:pt x="8937" y="391"/>
                  </a:cubicBezTo>
                  <a:cubicBezTo>
                    <a:pt x="9065" y="413"/>
                    <a:pt x="9185" y="459"/>
                    <a:pt x="9305" y="496"/>
                  </a:cubicBezTo>
                  <a:lnTo>
                    <a:pt x="9665" y="616"/>
                  </a:lnTo>
                  <a:cubicBezTo>
                    <a:pt x="9200" y="413"/>
                    <a:pt x="8712" y="256"/>
                    <a:pt x="8217" y="143"/>
                  </a:cubicBezTo>
                  <a:lnTo>
                    <a:pt x="8029" y="106"/>
                  </a:lnTo>
                  <a:cubicBezTo>
                    <a:pt x="7969" y="91"/>
                    <a:pt x="7902" y="83"/>
                    <a:pt x="7842" y="76"/>
                  </a:cubicBezTo>
                  <a:lnTo>
                    <a:pt x="7459" y="31"/>
                  </a:lnTo>
                  <a:cubicBezTo>
                    <a:pt x="7392" y="16"/>
                    <a:pt x="7332" y="16"/>
                    <a:pt x="7264" y="16"/>
                  </a:cubicBezTo>
                  <a:lnTo>
                    <a:pt x="7076" y="8"/>
                  </a:lnTo>
                  <a:lnTo>
                    <a:pt x="6881" y="1"/>
                  </a:ln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7"/>
            <p:cNvSpPr/>
            <p:nvPr/>
          </p:nvSpPr>
          <p:spPr>
            <a:xfrm>
              <a:off x="6846654" y="2710202"/>
              <a:ext cx="7153" cy="321228"/>
            </a:xfrm>
            <a:custGeom>
              <a:avLst/>
              <a:gdLst/>
              <a:ahLst/>
              <a:cxnLst/>
              <a:rect l="l" t="t" r="r" b="b"/>
              <a:pathLst>
                <a:path w="54" h="2425" extrusionOk="0">
                  <a:moveTo>
                    <a:pt x="1" y="1"/>
                  </a:moveTo>
                  <a:lnTo>
                    <a:pt x="1" y="2425"/>
                  </a:lnTo>
                  <a:lnTo>
                    <a:pt x="53" y="2425"/>
                  </a:lnTo>
                  <a:lnTo>
                    <a:pt x="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7"/>
            <p:cNvSpPr/>
            <p:nvPr/>
          </p:nvSpPr>
          <p:spPr>
            <a:xfrm>
              <a:off x="6956997" y="2578002"/>
              <a:ext cx="7153" cy="591589"/>
            </a:xfrm>
            <a:custGeom>
              <a:avLst/>
              <a:gdLst/>
              <a:ahLst/>
              <a:cxnLst/>
              <a:rect l="l" t="t" r="r" b="b"/>
              <a:pathLst>
                <a:path w="54" h="4466" extrusionOk="0">
                  <a:moveTo>
                    <a:pt x="1" y="1"/>
                  </a:moveTo>
                  <a:lnTo>
                    <a:pt x="1" y="4466"/>
                  </a:lnTo>
                  <a:lnTo>
                    <a:pt x="53" y="4466"/>
                  </a:lnTo>
                  <a:lnTo>
                    <a:pt x="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7"/>
            <p:cNvSpPr/>
            <p:nvPr/>
          </p:nvSpPr>
          <p:spPr>
            <a:xfrm>
              <a:off x="7067340" y="2478653"/>
              <a:ext cx="7153" cy="790419"/>
            </a:xfrm>
            <a:custGeom>
              <a:avLst/>
              <a:gdLst/>
              <a:ahLst/>
              <a:cxnLst/>
              <a:rect l="l" t="t" r="r" b="b"/>
              <a:pathLst>
                <a:path w="54" h="5967" extrusionOk="0">
                  <a:moveTo>
                    <a:pt x="1" y="1"/>
                  </a:moveTo>
                  <a:lnTo>
                    <a:pt x="1" y="5966"/>
                  </a:lnTo>
                  <a:lnTo>
                    <a:pt x="53" y="5966"/>
                  </a:lnTo>
                  <a:lnTo>
                    <a:pt x="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7"/>
            <p:cNvSpPr/>
            <p:nvPr/>
          </p:nvSpPr>
          <p:spPr>
            <a:xfrm>
              <a:off x="7177684" y="2411096"/>
              <a:ext cx="7153" cy="925533"/>
            </a:xfrm>
            <a:custGeom>
              <a:avLst/>
              <a:gdLst/>
              <a:ahLst/>
              <a:cxnLst/>
              <a:rect l="l" t="t" r="r" b="b"/>
              <a:pathLst>
                <a:path w="54" h="6987" extrusionOk="0">
                  <a:moveTo>
                    <a:pt x="1" y="0"/>
                  </a:moveTo>
                  <a:lnTo>
                    <a:pt x="1" y="6987"/>
                  </a:lnTo>
                  <a:lnTo>
                    <a:pt x="53" y="6987"/>
                  </a:lnTo>
                  <a:lnTo>
                    <a:pt x="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7"/>
            <p:cNvSpPr/>
            <p:nvPr/>
          </p:nvSpPr>
          <p:spPr>
            <a:xfrm>
              <a:off x="7289087" y="2371357"/>
              <a:ext cx="6093" cy="1005012"/>
            </a:xfrm>
            <a:custGeom>
              <a:avLst/>
              <a:gdLst/>
              <a:ahLst/>
              <a:cxnLst/>
              <a:rect l="l" t="t" r="r" b="b"/>
              <a:pathLst>
                <a:path w="46" h="7587" extrusionOk="0">
                  <a:moveTo>
                    <a:pt x="0" y="0"/>
                  </a:moveTo>
                  <a:lnTo>
                    <a:pt x="0" y="7587"/>
                  </a:lnTo>
                  <a:lnTo>
                    <a:pt x="45" y="7587"/>
                  </a:lnTo>
                  <a:lnTo>
                    <a:pt x="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CasellaDiTesto 4">
            <a:extLst>
              <a:ext uri="{FF2B5EF4-FFF2-40B4-BE49-F238E27FC236}">
                <a16:creationId xmlns:a16="http://schemas.microsoft.com/office/drawing/2014/main" id="{6D2F24B4-95A4-FA86-A25D-C253C9C3CD8B}"/>
              </a:ext>
            </a:extLst>
          </p:cNvPr>
          <p:cNvSpPr txBox="1"/>
          <p:nvPr/>
        </p:nvSpPr>
        <p:spPr>
          <a:xfrm>
            <a:off x="483350" y="1133219"/>
            <a:ext cx="6203158" cy="2677656"/>
          </a:xfrm>
          <a:prstGeom prst="rect">
            <a:avLst/>
          </a:prstGeom>
          <a:noFill/>
        </p:spPr>
        <p:txBody>
          <a:bodyPr wrap="square">
            <a:spAutoFit/>
          </a:bodyPr>
          <a:lstStyle/>
          <a:p>
            <a:pPr lvl="1"/>
            <a:r>
              <a:rPr lang="en-GB" sz="1400">
                <a:latin typeface="Fira Sans" panose="020B0503050000020004" pitchFamily="34" charset="0"/>
              </a:rPr>
              <a:t>The main </a:t>
            </a:r>
            <a:r>
              <a:rPr lang="en-GB">
                <a:latin typeface="Fira Sans" panose="020B0503050000020004" pitchFamily="34" charset="0"/>
              </a:rPr>
              <a:t>tasks</a:t>
            </a:r>
            <a:r>
              <a:rPr lang="en-GB" sz="1400">
                <a:latin typeface="Fira Sans" panose="020B0503050000020004" pitchFamily="34" charset="0"/>
              </a:rPr>
              <a:t> of the project are:</a:t>
            </a:r>
          </a:p>
          <a:p>
            <a:pPr lvl="1"/>
            <a:endParaRPr lang="en-GB" sz="1400">
              <a:latin typeface="Fira Sans" panose="020B0503050000020004" pitchFamily="34" charset="0"/>
            </a:endParaRPr>
          </a:p>
          <a:p>
            <a:pPr marL="285750" lvl="1" indent="-285750">
              <a:buFont typeface="Arial" panose="020B0604020202020204" pitchFamily="34" charset="0"/>
              <a:buChar char="•"/>
            </a:pPr>
            <a:r>
              <a:rPr lang="en-GB" sz="1400">
                <a:latin typeface="Fira Sans" panose="020B0503050000020004" pitchFamily="34" charset="0"/>
              </a:rPr>
              <a:t>Examine gene expression data for tumour classification.</a:t>
            </a:r>
          </a:p>
          <a:p>
            <a:pPr marL="285750" lvl="1" indent="-285750">
              <a:buFont typeface="Arial" panose="020B0604020202020204" pitchFamily="34" charset="0"/>
              <a:buChar char="•"/>
            </a:pPr>
            <a:r>
              <a:rPr lang="en-US" sz="1400">
                <a:latin typeface="Fira Sans" panose="020B0503050000020004" pitchFamily="34" charset="0"/>
              </a:rPr>
              <a:t>Select most relevant genes for single tumor and for all the five different tumors.</a:t>
            </a:r>
          </a:p>
          <a:p>
            <a:pPr marL="285750" lvl="1" indent="-285750">
              <a:buFont typeface="Arial" panose="020B0604020202020204" pitchFamily="34" charset="0"/>
              <a:buChar char="•"/>
            </a:pPr>
            <a:r>
              <a:rPr lang="en-US" sz="1400">
                <a:latin typeface="Fira Sans" panose="020B0503050000020004" pitchFamily="34" charset="0"/>
              </a:rPr>
              <a:t>Compare performance with the state of the art.</a:t>
            </a:r>
          </a:p>
          <a:p>
            <a:pPr marL="285750" lvl="1" indent="-285750">
              <a:buFont typeface="Arial" panose="020B0604020202020204" pitchFamily="34" charset="0"/>
              <a:buChar char="•"/>
            </a:pPr>
            <a:endParaRPr lang="en-US" sz="1400">
              <a:latin typeface="Fira Sans" panose="020B0503050000020004" pitchFamily="34" charset="0"/>
            </a:endParaRPr>
          </a:p>
          <a:p>
            <a:pPr lvl="1"/>
            <a:endParaRPr lang="en-US" sz="1400">
              <a:latin typeface="Fira Sans" panose="020B0503050000020004" pitchFamily="34" charset="0"/>
            </a:endParaRPr>
          </a:p>
          <a:p>
            <a:pPr lvl="1"/>
            <a:r>
              <a:rPr lang="en-US">
                <a:latin typeface="Fira Sans" panose="020B0503050000020004" pitchFamily="34" charset="0"/>
              </a:rPr>
              <a:t>The aim is to analyze the available dataset to perform tumor classification by using </a:t>
            </a:r>
            <a:r>
              <a:rPr lang="en-GB" sz="1400">
                <a:latin typeface="Fira Sans" panose="020B0503050000020004" pitchFamily="34" charset="0"/>
              </a:rPr>
              <a:t>supervised and unsupervised methods.</a:t>
            </a:r>
          </a:p>
          <a:p>
            <a:pPr marL="285750" lvl="1" indent="-285750">
              <a:buFont typeface="Arial" panose="020B0604020202020204" pitchFamily="34" charset="0"/>
              <a:buChar char="•"/>
            </a:pPr>
            <a:endParaRPr lang="en-GB" sz="1400">
              <a:latin typeface="Fira Sans" panose="020B0503050000020004" pitchFamily="34" charset="0"/>
            </a:endParaRPr>
          </a:p>
          <a:p>
            <a:pPr lvl="1"/>
            <a:endParaRPr lang="en-GB" sz="1400"/>
          </a:p>
        </p:txBody>
      </p:sp>
    </p:spTree>
    <p:extLst>
      <p:ext uri="{BB962C8B-B14F-4D97-AF65-F5344CB8AC3E}">
        <p14:creationId xmlns:p14="http://schemas.microsoft.com/office/powerpoint/2010/main" val="2982152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oogle Shape;83;p16">
            <a:extLst>
              <a:ext uri="{FF2B5EF4-FFF2-40B4-BE49-F238E27FC236}">
                <a16:creationId xmlns:a16="http://schemas.microsoft.com/office/drawing/2014/main" id="{5431856C-80FB-BA5B-1B36-130D71070632}"/>
              </a:ext>
            </a:extLst>
          </p:cNvPr>
          <p:cNvGrpSpPr/>
          <p:nvPr/>
        </p:nvGrpSpPr>
        <p:grpSpPr>
          <a:xfrm rot="18978099">
            <a:off x="4341375" y="1447471"/>
            <a:ext cx="6170281" cy="2690244"/>
            <a:chOff x="1880575" y="1828250"/>
            <a:chExt cx="4869075" cy="2521600"/>
          </a:xfrm>
          <a:solidFill>
            <a:schemeClr val="bg1">
              <a:alpha val="42000"/>
            </a:schemeClr>
          </a:solidFill>
        </p:grpSpPr>
        <p:sp>
          <p:nvSpPr>
            <p:cNvPr id="17" name="Google Shape;84;p16">
              <a:extLst>
                <a:ext uri="{FF2B5EF4-FFF2-40B4-BE49-F238E27FC236}">
                  <a16:creationId xmlns:a16="http://schemas.microsoft.com/office/drawing/2014/main" id="{F6CEEFE2-FCEE-DE62-E101-B2B1AFA6A54E}"/>
                </a:ext>
              </a:extLst>
            </p:cNvPr>
            <p:cNvSpPr/>
            <p:nvPr/>
          </p:nvSpPr>
          <p:spPr>
            <a:xfrm>
              <a:off x="2199300" y="1828250"/>
              <a:ext cx="4234675" cy="2521600"/>
            </a:xfrm>
            <a:custGeom>
              <a:avLst/>
              <a:gdLst/>
              <a:ahLst/>
              <a:cxnLst/>
              <a:rect l="l" t="t" r="r" b="b"/>
              <a:pathLst>
                <a:path w="169387" h="100864" extrusionOk="0">
                  <a:moveTo>
                    <a:pt x="167080" y="0"/>
                  </a:moveTo>
                  <a:cubicBezTo>
                    <a:pt x="166867" y="0"/>
                    <a:pt x="166651" y="34"/>
                    <a:pt x="166438" y="104"/>
                  </a:cubicBezTo>
                  <a:cubicBezTo>
                    <a:pt x="150186" y="5443"/>
                    <a:pt x="145765" y="18457"/>
                    <a:pt x="141489" y="31042"/>
                  </a:cubicBezTo>
                  <a:cubicBezTo>
                    <a:pt x="137588" y="42522"/>
                    <a:pt x="133905" y="53365"/>
                    <a:pt x="121210" y="57537"/>
                  </a:cubicBezTo>
                  <a:cubicBezTo>
                    <a:pt x="118018" y="58585"/>
                    <a:pt x="115054" y="59045"/>
                    <a:pt x="112259" y="59045"/>
                  </a:cubicBezTo>
                  <a:cubicBezTo>
                    <a:pt x="102703" y="59045"/>
                    <a:pt x="95124" y="53667"/>
                    <a:pt x="87207" y="48048"/>
                  </a:cubicBezTo>
                  <a:cubicBezTo>
                    <a:pt x="79171" y="42343"/>
                    <a:pt x="70921" y="36489"/>
                    <a:pt x="60464" y="36489"/>
                  </a:cubicBezTo>
                  <a:cubicBezTo>
                    <a:pt x="57422" y="36489"/>
                    <a:pt x="54195" y="36984"/>
                    <a:pt x="50731" y="38122"/>
                  </a:cubicBezTo>
                  <a:cubicBezTo>
                    <a:pt x="36188" y="42901"/>
                    <a:pt x="32051" y="54654"/>
                    <a:pt x="28050" y="66020"/>
                  </a:cubicBezTo>
                  <a:cubicBezTo>
                    <a:pt x="23719" y="78321"/>
                    <a:pt x="19241" y="91041"/>
                    <a:pt x="1548" y="96856"/>
                  </a:cubicBezTo>
                  <a:cubicBezTo>
                    <a:pt x="589" y="97171"/>
                    <a:pt x="0" y="98136"/>
                    <a:pt x="161" y="99133"/>
                  </a:cubicBezTo>
                  <a:cubicBezTo>
                    <a:pt x="320" y="100130"/>
                    <a:pt x="1179" y="100864"/>
                    <a:pt x="2189" y="100864"/>
                  </a:cubicBezTo>
                  <a:cubicBezTo>
                    <a:pt x="2407" y="100864"/>
                    <a:pt x="2624" y="100830"/>
                    <a:pt x="2832" y="100760"/>
                  </a:cubicBezTo>
                  <a:cubicBezTo>
                    <a:pt x="22447" y="94316"/>
                    <a:pt x="27484" y="80007"/>
                    <a:pt x="31928" y="67384"/>
                  </a:cubicBezTo>
                  <a:cubicBezTo>
                    <a:pt x="35934" y="56004"/>
                    <a:pt x="39394" y="46174"/>
                    <a:pt x="52014" y="42028"/>
                  </a:cubicBezTo>
                  <a:cubicBezTo>
                    <a:pt x="54993" y="41049"/>
                    <a:pt x="57776" y="40619"/>
                    <a:pt x="60411" y="40619"/>
                  </a:cubicBezTo>
                  <a:cubicBezTo>
                    <a:pt x="69635" y="40619"/>
                    <a:pt x="77064" y="45891"/>
                    <a:pt x="84827" y="51400"/>
                  </a:cubicBezTo>
                  <a:cubicBezTo>
                    <a:pt x="93015" y="57211"/>
                    <a:pt x="101417" y="63173"/>
                    <a:pt x="112209" y="63173"/>
                  </a:cubicBezTo>
                  <a:cubicBezTo>
                    <a:pt x="115408" y="63173"/>
                    <a:pt x="118817" y="62649"/>
                    <a:pt x="122493" y="61442"/>
                  </a:cubicBezTo>
                  <a:cubicBezTo>
                    <a:pt x="137137" y="56631"/>
                    <a:pt x="141328" y="44294"/>
                    <a:pt x="145383" y="32364"/>
                  </a:cubicBezTo>
                  <a:cubicBezTo>
                    <a:pt x="149516" y="20200"/>
                    <a:pt x="153419" y="8709"/>
                    <a:pt x="167721" y="4010"/>
                  </a:cubicBezTo>
                  <a:cubicBezTo>
                    <a:pt x="168800" y="3655"/>
                    <a:pt x="169386" y="2493"/>
                    <a:pt x="169031" y="1415"/>
                  </a:cubicBezTo>
                  <a:cubicBezTo>
                    <a:pt x="168748" y="551"/>
                    <a:pt x="167943" y="0"/>
                    <a:pt x="167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p16">
              <a:extLst>
                <a:ext uri="{FF2B5EF4-FFF2-40B4-BE49-F238E27FC236}">
                  <a16:creationId xmlns:a16="http://schemas.microsoft.com/office/drawing/2014/main" id="{1C8DAD80-F946-D03E-FB81-43B794882466}"/>
                </a:ext>
              </a:extLst>
            </p:cNvPr>
            <p:cNvSpPr/>
            <p:nvPr/>
          </p:nvSpPr>
          <p:spPr>
            <a:xfrm>
              <a:off x="1880575" y="2268400"/>
              <a:ext cx="4869075" cy="1611850"/>
            </a:xfrm>
            <a:custGeom>
              <a:avLst/>
              <a:gdLst/>
              <a:ahLst/>
              <a:cxnLst/>
              <a:rect l="l" t="t" r="r" b="b"/>
              <a:pathLst>
                <a:path w="194763" h="64474" extrusionOk="0">
                  <a:moveTo>
                    <a:pt x="130375" y="1"/>
                  </a:moveTo>
                  <a:cubicBezTo>
                    <a:pt x="127523" y="1"/>
                    <a:pt x="124522" y="458"/>
                    <a:pt x="121333" y="1507"/>
                  </a:cubicBezTo>
                  <a:cubicBezTo>
                    <a:pt x="103513" y="7362"/>
                    <a:pt x="99301" y="21081"/>
                    <a:pt x="95586" y="33185"/>
                  </a:cubicBezTo>
                  <a:cubicBezTo>
                    <a:pt x="92186" y="44254"/>
                    <a:pt x="88976" y="54710"/>
                    <a:pt x="76105" y="58940"/>
                  </a:cubicBezTo>
                  <a:cubicBezTo>
                    <a:pt x="73128" y="59918"/>
                    <a:pt x="70335" y="60346"/>
                    <a:pt x="67677" y="60346"/>
                  </a:cubicBezTo>
                  <a:cubicBezTo>
                    <a:pt x="58691" y="60346"/>
                    <a:pt x="51254" y="55447"/>
                    <a:pt x="43484" y="50329"/>
                  </a:cubicBezTo>
                  <a:cubicBezTo>
                    <a:pt x="35121" y="44820"/>
                    <a:pt x="25912" y="38753"/>
                    <a:pt x="13989" y="38753"/>
                  </a:cubicBezTo>
                  <a:cubicBezTo>
                    <a:pt x="10181" y="38753"/>
                    <a:pt x="6095" y="39372"/>
                    <a:pt x="1672" y="40826"/>
                  </a:cubicBezTo>
                  <a:cubicBezTo>
                    <a:pt x="590" y="41178"/>
                    <a:pt x="0" y="42342"/>
                    <a:pt x="355" y="43422"/>
                  </a:cubicBezTo>
                  <a:cubicBezTo>
                    <a:pt x="639" y="44288"/>
                    <a:pt x="1444" y="44836"/>
                    <a:pt x="2308" y="44836"/>
                  </a:cubicBezTo>
                  <a:cubicBezTo>
                    <a:pt x="2523" y="44836"/>
                    <a:pt x="2741" y="44803"/>
                    <a:pt x="2955" y="44732"/>
                  </a:cubicBezTo>
                  <a:cubicBezTo>
                    <a:pt x="6998" y="43404"/>
                    <a:pt x="10690" y="42830"/>
                    <a:pt x="14128" y="42830"/>
                  </a:cubicBezTo>
                  <a:cubicBezTo>
                    <a:pt x="24623" y="42830"/>
                    <a:pt x="32745" y="48179"/>
                    <a:pt x="41223" y="53763"/>
                  </a:cubicBezTo>
                  <a:cubicBezTo>
                    <a:pt x="49247" y="59049"/>
                    <a:pt x="57480" y="64473"/>
                    <a:pt x="67641" y="64473"/>
                  </a:cubicBezTo>
                  <a:cubicBezTo>
                    <a:pt x="70699" y="64473"/>
                    <a:pt x="73934" y="63980"/>
                    <a:pt x="77389" y="62846"/>
                  </a:cubicBezTo>
                  <a:cubicBezTo>
                    <a:pt x="92282" y="57951"/>
                    <a:pt x="95959" y="45975"/>
                    <a:pt x="99515" y="34392"/>
                  </a:cubicBezTo>
                  <a:cubicBezTo>
                    <a:pt x="103271" y="22158"/>
                    <a:pt x="106819" y="10604"/>
                    <a:pt x="122617" y="5412"/>
                  </a:cubicBezTo>
                  <a:cubicBezTo>
                    <a:pt x="125326" y="4522"/>
                    <a:pt x="127885" y="4129"/>
                    <a:pt x="130332" y="4129"/>
                  </a:cubicBezTo>
                  <a:cubicBezTo>
                    <a:pt x="139193" y="4129"/>
                    <a:pt x="146582" y="9288"/>
                    <a:pt x="154305" y="14681"/>
                  </a:cubicBezTo>
                  <a:cubicBezTo>
                    <a:pt x="162743" y="20570"/>
                    <a:pt x="171403" y="26617"/>
                    <a:pt x="182465" y="26617"/>
                  </a:cubicBezTo>
                  <a:cubicBezTo>
                    <a:pt x="185774" y="26617"/>
                    <a:pt x="189299" y="26076"/>
                    <a:pt x="193097" y="24827"/>
                  </a:cubicBezTo>
                  <a:cubicBezTo>
                    <a:pt x="194175" y="24473"/>
                    <a:pt x="194762" y="23311"/>
                    <a:pt x="194407" y="22232"/>
                  </a:cubicBezTo>
                  <a:cubicBezTo>
                    <a:pt x="194123" y="21367"/>
                    <a:pt x="193318" y="20817"/>
                    <a:pt x="192455" y="20817"/>
                  </a:cubicBezTo>
                  <a:cubicBezTo>
                    <a:pt x="192242" y="20817"/>
                    <a:pt x="192025" y="20851"/>
                    <a:pt x="191812" y="20921"/>
                  </a:cubicBezTo>
                  <a:cubicBezTo>
                    <a:pt x="188496" y="22010"/>
                    <a:pt x="185415" y="22488"/>
                    <a:pt x="182509" y="22488"/>
                  </a:cubicBezTo>
                  <a:cubicBezTo>
                    <a:pt x="172674" y="22488"/>
                    <a:pt x="164843" y="17021"/>
                    <a:pt x="156659" y="11309"/>
                  </a:cubicBezTo>
                  <a:cubicBezTo>
                    <a:pt x="148666" y="5729"/>
                    <a:pt x="140460" y="1"/>
                    <a:pt x="1303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p16">
              <a:extLst>
                <a:ext uri="{FF2B5EF4-FFF2-40B4-BE49-F238E27FC236}">
                  <a16:creationId xmlns:a16="http://schemas.microsoft.com/office/drawing/2014/main" id="{7A4CB965-C4CE-C583-3CC4-1B099DEF2984}"/>
                </a:ext>
              </a:extLst>
            </p:cNvPr>
            <p:cNvSpPr/>
            <p:nvPr/>
          </p:nvSpPr>
          <p:spPr>
            <a:xfrm>
              <a:off x="3034500" y="3237675"/>
              <a:ext cx="622100" cy="594225"/>
            </a:xfrm>
            <a:custGeom>
              <a:avLst/>
              <a:gdLst/>
              <a:ahLst/>
              <a:cxnLst/>
              <a:rect l="l" t="t" r="r" b="b"/>
              <a:pathLst>
                <a:path w="24884" h="23769" extrusionOk="0">
                  <a:moveTo>
                    <a:pt x="1512" y="0"/>
                  </a:moveTo>
                  <a:cubicBezTo>
                    <a:pt x="1153" y="0"/>
                    <a:pt x="794" y="141"/>
                    <a:pt x="525" y="421"/>
                  </a:cubicBezTo>
                  <a:cubicBezTo>
                    <a:pt x="1" y="966"/>
                    <a:pt x="18" y="1834"/>
                    <a:pt x="563" y="2358"/>
                  </a:cubicBezTo>
                  <a:lnTo>
                    <a:pt x="22454" y="23387"/>
                  </a:lnTo>
                  <a:cubicBezTo>
                    <a:pt x="22708" y="23632"/>
                    <a:pt x="23047" y="23768"/>
                    <a:pt x="23398" y="23768"/>
                  </a:cubicBezTo>
                  <a:cubicBezTo>
                    <a:pt x="23400" y="23768"/>
                    <a:pt x="23402" y="23768"/>
                    <a:pt x="23404" y="23768"/>
                  </a:cubicBezTo>
                  <a:cubicBezTo>
                    <a:pt x="23964" y="23768"/>
                    <a:pt x="24466" y="23429"/>
                    <a:pt x="24675" y="22910"/>
                  </a:cubicBezTo>
                  <a:cubicBezTo>
                    <a:pt x="24884" y="22392"/>
                    <a:pt x="24756" y="21798"/>
                    <a:pt x="24353" y="21410"/>
                  </a:cubicBezTo>
                  <a:lnTo>
                    <a:pt x="2463" y="383"/>
                  </a:lnTo>
                  <a:cubicBezTo>
                    <a:pt x="2197" y="127"/>
                    <a:pt x="1854" y="0"/>
                    <a:pt x="1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7;p16">
              <a:extLst>
                <a:ext uri="{FF2B5EF4-FFF2-40B4-BE49-F238E27FC236}">
                  <a16:creationId xmlns:a16="http://schemas.microsoft.com/office/drawing/2014/main" id="{DF8F5D14-ED73-EC9A-0656-A15F91D2F2AC}"/>
                </a:ext>
              </a:extLst>
            </p:cNvPr>
            <p:cNvSpPr/>
            <p:nvPr/>
          </p:nvSpPr>
          <p:spPr>
            <a:xfrm>
              <a:off x="3183125" y="2989000"/>
              <a:ext cx="765650" cy="746925"/>
            </a:xfrm>
            <a:custGeom>
              <a:avLst/>
              <a:gdLst/>
              <a:ahLst/>
              <a:cxnLst/>
              <a:rect l="l" t="t" r="r" b="b"/>
              <a:pathLst>
                <a:path w="30626" h="29877" extrusionOk="0">
                  <a:moveTo>
                    <a:pt x="1509" y="0"/>
                  </a:moveTo>
                  <a:cubicBezTo>
                    <a:pt x="1154" y="0"/>
                    <a:pt x="800" y="137"/>
                    <a:pt x="531" y="411"/>
                  </a:cubicBezTo>
                  <a:cubicBezTo>
                    <a:pt x="0" y="951"/>
                    <a:pt x="8" y="1820"/>
                    <a:pt x="551" y="2350"/>
                  </a:cubicBezTo>
                  <a:lnTo>
                    <a:pt x="28187" y="29484"/>
                  </a:lnTo>
                  <a:cubicBezTo>
                    <a:pt x="28442" y="29736"/>
                    <a:pt x="28788" y="29877"/>
                    <a:pt x="29147" y="29877"/>
                  </a:cubicBezTo>
                  <a:cubicBezTo>
                    <a:pt x="29704" y="29877"/>
                    <a:pt x="30205" y="29540"/>
                    <a:pt x="30415" y="29025"/>
                  </a:cubicBezTo>
                  <a:cubicBezTo>
                    <a:pt x="30626" y="28510"/>
                    <a:pt x="30505" y="27918"/>
                    <a:pt x="30108" y="27529"/>
                  </a:cubicBezTo>
                  <a:lnTo>
                    <a:pt x="2471" y="395"/>
                  </a:lnTo>
                  <a:cubicBezTo>
                    <a:pt x="2204" y="132"/>
                    <a:pt x="1856" y="0"/>
                    <a:pt x="15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8;p16">
              <a:extLst>
                <a:ext uri="{FF2B5EF4-FFF2-40B4-BE49-F238E27FC236}">
                  <a16:creationId xmlns:a16="http://schemas.microsoft.com/office/drawing/2014/main" id="{6E37BE22-88D7-50C2-8CAD-6934E90525E0}"/>
                </a:ext>
              </a:extLst>
            </p:cNvPr>
            <p:cNvSpPr/>
            <p:nvPr/>
          </p:nvSpPr>
          <p:spPr>
            <a:xfrm>
              <a:off x="3434025" y="2838750"/>
              <a:ext cx="726500" cy="688225"/>
            </a:xfrm>
            <a:custGeom>
              <a:avLst/>
              <a:gdLst/>
              <a:ahLst/>
              <a:cxnLst/>
              <a:rect l="l" t="t" r="r" b="b"/>
              <a:pathLst>
                <a:path w="29060" h="27529" extrusionOk="0">
                  <a:moveTo>
                    <a:pt x="1515" y="1"/>
                  </a:moveTo>
                  <a:cubicBezTo>
                    <a:pt x="1153" y="1"/>
                    <a:pt x="792" y="144"/>
                    <a:pt x="522" y="427"/>
                  </a:cubicBezTo>
                  <a:cubicBezTo>
                    <a:pt x="0" y="976"/>
                    <a:pt x="23" y="1845"/>
                    <a:pt x="572" y="2365"/>
                  </a:cubicBezTo>
                  <a:lnTo>
                    <a:pt x="26636" y="27151"/>
                  </a:lnTo>
                  <a:cubicBezTo>
                    <a:pt x="26889" y="27394"/>
                    <a:pt x="27227" y="27528"/>
                    <a:pt x="27580" y="27528"/>
                  </a:cubicBezTo>
                  <a:cubicBezTo>
                    <a:pt x="28140" y="27528"/>
                    <a:pt x="28644" y="27187"/>
                    <a:pt x="28852" y="26666"/>
                  </a:cubicBezTo>
                  <a:cubicBezTo>
                    <a:pt x="29060" y="26145"/>
                    <a:pt x="28930" y="25551"/>
                    <a:pt x="28524" y="25165"/>
                  </a:cubicBezTo>
                  <a:lnTo>
                    <a:pt x="2460" y="379"/>
                  </a:lnTo>
                  <a:cubicBezTo>
                    <a:pt x="2195" y="126"/>
                    <a:pt x="1855" y="1"/>
                    <a:pt x="15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p16">
              <a:extLst>
                <a:ext uri="{FF2B5EF4-FFF2-40B4-BE49-F238E27FC236}">
                  <a16:creationId xmlns:a16="http://schemas.microsoft.com/office/drawing/2014/main" id="{9ECF1D6A-6174-A0B4-1FD7-B0F6F0F70BA7}"/>
                </a:ext>
              </a:extLst>
            </p:cNvPr>
            <p:cNvSpPr/>
            <p:nvPr/>
          </p:nvSpPr>
          <p:spPr>
            <a:xfrm>
              <a:off x="3805025" y="2803650"/>
              <a:ext cx="485350" cy="453400"/>
            </a:xfrm>
            <a:custGeom>
              <a:avLst/>
              <a:gdLst/>
              <a:ahLst/>
              <a:cxnLst/>
              <a:rect l="l" t="t" r="r" b="b"/>
              <a:pathLst>
                <a:path w="19414" h="18136" extrusionOk="0">
                  <a:moveTo>
                    <a:pt x="1520" y="0"/>
                  </a:moveTo>
                  <a:cubicBezTo>
                    <a:pt x="1154" y="0"/>
                    <a:pt x="789" y="146"/>
                    <a:pt x="519" y="434"/>
                  </a:cubicBezTo>
                  <a:cubicBezTo>
                    <a:pt x="1" y="986"/>
                    <a:pt x="29" y="1852"/>
                    <a:pt x="581" y="2370"/>
                  </a:cubicBezTo>
                  <a:lnTo>
                    <a:pt x="16995" y="17765"/>
                  </a:lnTo>
                  <a:cubicBezTo>
                    <a:pt x="17248" y="18003"/>
                    <a:pt x="17581" y="18135"/>
                    <a:pt x="17927" y="18135"/>
                  </a:cubicBezTo>
                  <a:cubicBezTo>
                    <a:pt x="17929" y="18135"/>
                    <a:pt x="17931" y="18135"/>
                    <a:pt x="17932" y="18135"/>
                  </a:cubicBezTo>
                  <a:cubicBezTo>
                    <a:pt x="18495" y="18135"/>
                    <a:pt x="19001" y="17792"/>
                    <a:pt x="19208" y="17269"/>
                  </a:cubicBezTo>
                  <a:cubicBezTo>
                    <a:pt x="19414" y="16747"/>
                    <a:pt x="19281" y="16150"/>
                    <a:pt x="18871" y="15765"/>
                  </a:cubicBezTo>
                  <a:lnTo>
                    <a:pt x="2457" y="371"/>
                  </a:lnTo>
                  <a:cubicBezTo>
                    <a:pt x="2192" y="123"/>
                    <a:pt x="1856" y="0"/>
                    <a:pt x="15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0;p16">
              <a:extLst>
                <a:ext uri="{FF2B5EF4-FFF2-40B4-BE49-F238E27FC236}">
                  <a16:creationId xmlns:a16="http://schemas.microsoft.com/office/drawing/2014/main" id="{344C234B-C233-0928-9C81-61849E9D544E}"/>
                </a:ext>
              </a:extLst>
            </p:cNvPr>
            <p:cNvSpPr/>
            <p:nvPr/>
          </p:nvSpPr>
          <p:spPr>
            <a:xfrm>
              <a:off x="3526400" y="3327425"/>
              <a:ext cx="433125" cy="417975"/>
            </a:xfrm>
            <a:custGeom>
              <a:avLst/>
              <a:gdLst/>
              <a:ahLst/>
              <a:cxnLst/>
              <a:rect l="l" t="t" r="r" b="b"/>
              <a:pathLst>
                <a:path w="17325" h="16719" extrusionOk="0">
                  <a:moveTo>
                    <a:pt x="2264" y="1"/>
                  </a:moveTo>
                  <a:cubicBezTo>
                    <a:pt x="1732" y="1"/>
                    <a:pt x="1200" y="206"/>
                    <a:pt x="797" y="617"/>
                  </a:cubicBezTo>
                  <a:cubicBezTo>
                    <a:pt x="1" y="1428"/>
                    <a:pt x="14" y="2732"/>
                    <a:pt x="827" y="3526"/>
                  </a:cubicBezTo>
                  <a:lnTo>
                    <a:pt x="13666" y="16129"/>
                  </a:lnTo>
                  <a:cubicBezTo>
                    <a:pt x="14050" y="16507"/>
                    <a:pt x="14567" y="16718"/>
                    <a:pt x="15106" y="16718"/>
                  </a:cubicBezTo>
                  <a:cubicBezTo>
                    <a:pt x="15940" y="16718"/>
                    <a:pt x="16692" y="16214"/>
                    <a:pt x="17008" y="15441"/>
                  </a:cubicBezTo>
                  <a:cubicBezTo>
                    <a:pt x="17325" y="14668"/>
                    <a:pt x="17142" y="13780"/>
                    <a:pt x="16545" y="13195"/>
                  </a:cubicBezTo>
                  <a:lnTo>
                    <a:pt x="3708" y="593"/>
                  </a:lnTo>
                  <a:cubicBezTo>
                    <a:pt x="3307" y="198"/>
                    <a:pt x="2786" y="1"/>
                    <a:pt x="226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2;p16">
              <a:extLst>
                <a:ext uri="{FF2B5EF4-FFF2-40B4-BE49-F238E27FC236}">
                  <a16:creationId xmlns:a16="http://schemas.microsoft.com/office/drawing/2014/main" id="{4EFCA021-71FE-761E-BA83-A3A292663355}"/>
                </a:ext>
              </a:extLst>
            </p:cNvPr>
            <p:cNvSpPr/>
            <p:nvPr/>
          </p:nvSpPr>
          <p:spPr>
            <a:xfrm>
              <a:off x="4007475" y="2994225"/>
              <a:ext cx="301425" cy="279975"/>
            </a:xfrm>
            <a:custGeom>
              <a:avLst/>
              <a:gdLst/>
              <a:ahLst/>
              <a:cxnLst/>
              <a:rect l="l" t="t" r="r" b="b"/>
              <a:pathLst>
                <a:path w="12057" h="11199" extrusionOk="0">
                  <a:moveTo>
                    <a:pt x="2278" y="0"/>
                  </a:moveTo>
                  <a:cubicBezTo>
                    <a:pt x="1730" y="0"/>
                    <a:pt x="1183" y="218"/>
                    <a:pt x="778" y="650"/>
                  </a:cubicBezTo>
                  <a:cubicBezTo>
                    <a:pt x="1" y="1480"/>
                    <a:pt x="44" y="2782"/>
                    <a:pt x="875" y="3558"/>
                  </a:cubicBezTo>
                  <a:lnTo>
                    <a:pt x="8429" y="10643"/>
                  </a:lnTo>
                  <a:cubicBezTo>
                    <a:pt x="8809" y="11000"/>
                    <a:pt x="9312" y="11199"/>
                    <a:pt x="9834" y="11199"/>
                  </a:cubicBezTo>
                  <a:cubicBezTo>
                    <a:pt x="10678" y="11199"/>
                    <a:pt x="11436" y="10683"/>
                    <a:pt x="11746" y="9898"/>
                  </a:cubicBezTo>
                  <a:cubicBezTo>
                    <a:pt x="12056" y="9114"/>
                    <a:pt x="11856" y="8220"/>
                    <a:pt x="11241" y="7643"/>
                  </a:cubicBezTo>
                  <a:lnTo>
                    <a:pt x="3687" y="559"/>
                  </a:lnTo>
                  <a:cubicBezTo>
                    <a:pt x="3290" y="185"/>
                    <a:pt x="2784" y="0"/>
                    <a:pt x="22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p16">
              <a:extLst>
                <a:ext uri="{FF2B5EF4-FFF2-40B4-BE49-F238E27FC236}">
                  <a16:creationId xmlns:a16="http://schemas.microsoft.com/office/drawing/2014/main" id="{DCDADEA4-2A75-6CD8-58AE-B3237E639117}"/>
                </a:ext>
              </a:extLst>
            </p:cNvPr>
            <p:cNvSpPr/>
            <p:nvPr/>
          </p:nvSpPr>
          <p:spPr>
            <a:xfrm>
              <a:off x="3297450" y="3491300"/>
              <a:ext cx="377650" cy="357750"/>
            </a:xfrm>
            <a:custGeom>
              <a:avLst/>
              <a:gdLst/>
              <a:ahLst/>
              <a:cxnLst/>
              <a:rect l="l" t="t" r="r" b="b"/>
              <a:pathLst>
                <a:path w="15106" h="14310" extrusionOk="0">
                  <a:moveTo>
                    <a:pt x="2269" y="0"/>
                  </a:moveTo>
                  <a:cubicBezTo>
                    <a:pt x="1730" y="0"/>
                    <a:pt x="1190" y="211"/>
                    <a:pt x="787" y="631"/>
                  </a:cubicBezTo>
                  <a:cubicBezTo>
                    <a:pt x="1" y="1450"/>
                    <a:pt x="27" y="2752"/>
                    <a:pt x="845" y="3538"/>
                  </a:cubicBezTo>
                  <a:lnTo>
                    <a:pt x="11462" y="13735"/>
                  </a:lnTo>
                  <a:cubicBezTo>
                    <a:pt x="11844" y="14105"/>
                    <a:pt x="12354" y="14310"/>
                    <a:pt x="12886" y="14310"/>
                  </a:cubicBezTo>
                  <a:cubicBezTo>
                    <a:pt x="13724" y="14310"/>
                    <a:pt x="14479" y="13800"/>
                    <a:pt x="14792" y="13021"/>
                  </a:cubicBezTo>
                  <a:cubicBezTo>
                    <a:pt x="15106" y="12243"/>
                    <a:pt x="14914" y="11353"/>
                    <a:pt x="14309" y="10771"/>
                  </a:cubicBezTo>
                  <a:lnTo>
                    <a:pt x="3694" y="573"/>
                  </a:lnTo>
                  <a:cubicBezTo>
                    <a:pt x="3295" y="190"/>
                    <a:pt x="2782" y="0"/>
                    <a:pt x="2269"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p16">
              <a:extLst>
                <a:ext uri="{FF2B5EF4-FFF2-40B4-BE49-F238E27FC236}">
                  <a16:creationId xmlns:a16="http://schemas.microsoft.com/office/drawing/2014/main" id="{20D49029-CA9F-4932-88A3-282570326994}"/>
                </a:ext>
              </a:extLst>
            </p:cNvPr>
            <p:cNvSpPr/>
            <p:nvPr/>
          </p:nvSpPr>
          <p:spPr>
            <a:xfrm>
              <a:off x="4568150" y="2473425"/>
              <a:ext cx="149550" cy="778625"/>
            </a:xfrm>
            <a:custGeom>
              <a:avLst/>
              <a:gdLst/>
              <a:ahLst/>
              <a:cxnLst/>
              <a:rect l="l" t="t" r="r" b="b"/>
              <a:pathLst>
                <a:path w="5982" h="31145" extrusionOk="0">
                  <a:moveTo>
                    <a:pt x="4549" y="1"/>
                  </a:moveTo>
                  <a:cubicBezTo>
                    <a:pt x="3859" y="1"/>
                    <a:pt x="3251" y="517"/>
                    <a:pt x="3175" y="1222"/>
                  </a:cubicBezTo>
                  <a:lnTo>
                    <a:pt x="83" y="29626"/>
                  </a:lnTo>
                  <a:cubicBezTo>
                    <a:pt x="0" y="30378"/>
                    <a:pt x="544" y="31055"/>
                    <a:pt x="1296" y="31137"/>
                  </a:cubicBezTo>
                  <a:cubicBezTo>
                    <a:pt x="1346" y="31142"/>
                    <a:pt x="1396" y="31145"/>
                    <a:pt x="1447" y="31145"/>
                  </a:cubicBezTo>
                  <a:cubicBezTo>
                    <a:pt x="2146" y="31143"/>
                    <a:pt x="2732" y="30617"/>
                    <a:pt x="2808" y="29923"/>
                  </a:cubicBezTo>
                  <a:lnTo>
                    <a:pt x="5899" y="1519"/>
                  </a:lnTo>
                  <a:cubicBezTo>
                    <a:pt x="5982" y="766"/>
                    <a:pt x="5437" y="90"/>
                    <a:pt x="4685" y="8"/>
                  </a:cubicBezTo>
                  <a:cubicBezTo>
                    <a:pt x="4640" y="3"/>
                    <a:pt x="4594" y="1"/>
                    <a:pt x="45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p16">
              <a:extLst>
                <a:ext uri="{FF2B5EF4-FFF2-40B4-BE49-F238E27FC236}">
                  <a16:creationId xmlns:a16="http://schemas.microsoft.com/office/drawing/2014/main" id="{6D21D210-7261-04FF-285D-934B6F0A378A}"/>
                </a:ext>
              </a:extLst>
            </p:cNvPr>
            <p:cNvSpPr/>
            <p:nvPr/>
          </p:nvSpPr>
          <p:spPr>
            <a:xfrm>
              <a:off x="4833300" y="2324250"/>
              <a:ext cx="180825" cy="1032750"/>
            </a:xfrm>
            <a:custGeom>
              <a:avLst/>
              <a:gdLst/>
              <a:ahLst/>
              <a:cxnLst/>
              <a:rect l="l" t="t" r="r" b="b"/>
              <a:pathLst>
                <a:path w="7233" h="41310" extrusionOk="0">
                  <a:moveTo>
                    <a:pt x="5776" y="0"/>
                  </a:moveTo>
                  <a:cubicBezTo>
                    <a:pt x="5092" y="0"/>
                    <a:pt x="4502" y="522"/>
                    <a:pt x="4423" y="1220"/>
                  </a:cubicBezTo>
                  <a:lnTo>
                    <a:pt x="85" y="39785"/>
                  </a:lnTo>
                  <a:cubicBezTo>
                    <a:pt x="0" y="40537"/>
                    <a:pt x="542" y="41216"/>
                    <a:pt x="1294" y="41300"/>
                  </a:cubicBezTo>
                  <a:cubicBezTo>
                    <a:pt x="1345" y="41307"/>
                    <a:pt x="1397" y="41309"/>
                    <a:pt x="1449" y="41309"/>
                  </a:cubicBezTo>
                  <a:cubicBezTo>
                    <a:pt x="2146" y="41308"/>
                    <a:pt x="2731" y="40785"/>
                    <a:pt x="2808" y="40092"/>
                  </a:cubicBezTo>
                  <a:lnTo>
                    <a:pt x="7147" y="1526"/>
                  </a:lnTo>
                  <a:cubicBezTo>
                    <a:pt x="7232" y="774"/>
                    <a:pt x="6691" y="96"/>
                    <a:pt x="5939" y="10"/>
                  </a:cubicBezTo>
                  <a:cubicBezTo>
                    <a:pt x="5884" y="4"/>
                    <a:pt x="5830" y="0"/>
                    <a:pt x="57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p16">
              <a:extLst>
                <a:ext uri="{FF2B5EF4-FFF2-40B4-BE49-F238E27FC236}">
                  <a16:creationId xmlns:a16="http://schemas.microsoft.com/office/drawing/2014/main" id="{D4B15341-213C-3400-9F4B-B8B9CC02EDB5}"/>
                </a:ext>
              </a:extLst>
            </p:cNvPr>
            <p:cNvSpPr/>
            <p:nvPr/>
          </p:nvSpPr>
          <p:spPr>
            <a:xfrm>
              <a:off x="5145650" y="2345225"/>
              <a:ext cx="175925" cy="989425"/>
            </a:xfrm>
            <a:custGeom>
              <a:avLst/>
              <a:gdLst/>
              <a:ahLst/>
              <a:cxnLst/>
              <a:rect l="l" t="t" r="r" b="b"/>
              <a:pathLst>
                <a:path w="7037" h="39577" extrusionOk="0">
                  <a:moveTo>
                    <a:pt x="5591" y="0"/>
                  </a:moveTo>
                  <a:cubicBezTo>
                    <a:pt x="4905" y="0"/>
                    <a:pt x="4307" y="516"/>
                    <a:pt x="4228" y="1217"/>
                  </a:cubicBezTo>
                  <a:lnTo>
                    <a:pt x="85" y="38053"/>
                  </a:lnTo>
                  <a:cubicBezTo>
                    <a:pt x="1" y="38805"/>
                    <a:pt x="541" y="39483"/>
                    <a:pt x="1294" y="39568"/>
                  </a:cubicBezTo>
                  <a:cubicBezTo>
                    <a:pt x="1345" y="39574"/>
                    <a:pt x="1397" y="39576"/>
                    <a:pt x="1449" y="39576"/>
                  </a:cubicBezTo>
                  <a:cubicBezTo>
                    <a:pt x="2146" y="39576"/>
                    <a:pt x="2731" y="39052"/>
                    <a:pt x="2809" y="38359"/>
                  </a:cubicBezTo>
                  <a:lnTo>
                    <a:pt x="6951" y="1523"/>
                  </a:lnTo>
                  <a:cubicBezTo>
                    <a:pt x="7036" y="771"/>
                    <a:pt x="6495" y="93"/>
                    <a:pt x="5743" y="9"/>
                  </a:cubicBezTo>
                  <a:cubicBezTo>
                    <a:pt x="5692" y="3"/>
                    <a:pt x="5641" y="0"/>
                    <a:pt x="5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p16">
              <a:extLst>
                <a:ext uri="{FF2B5EF4-FFF2-40B4-BE49-F238E27FC236}">
                  <a16:creationId xmlns:a16="http://schemas.microsoft.com/office/drawing/2014/main" id="{E72B9602-7305-7911-1367-40155C0C43E4}"/>
                </a:ext>
              </a:extLst>
            </p:cNvPr>
            <p:cNvSpPr/>
            <p:nvPr/>
          </p:nvSpPr>
          <p:spPr>
            <a:xfrm>
              <a:off x="5440425" y="2461825"/>
              <a:ext cx="145450" cy="719000"/>
            </a:xfrm>
            <a:custGeom>
              <a:avLst/>
              <a:gdLst/>
              <a:ahLst/>
              <a:cxnLst/>
              <a:rect l="l" t="t" r="r" b="b"/>
              <a:pathLst>
                <a:path w="5818" h="28760" extrusionOk="0">
                  <a:moveTo>
                    <a:pt x="4372" y="0"/>
                  </a:moveTo>
                  <a:cubicBezTo>
                    <a:pt x="3685" y="0"/>
                    <a:pt x="3093" y="516"/>
                    <a:pt x="3012" y="1213"/>
                  </a:cubicBezTo>
                  <a:lnTo>
                    <a:pt x="86" y="27236"/>
                  </a:lnTo>
                  <a:cubicBezTo>
                    <a:pt x="0" y="27988"/>
                    <a:pt x="542" y="28666"/>
                    <a:pt x="1294" y="28752"/>
                  </a:cubicBezTo>
                  <a:cubicBezTo>
                    <a:pt x="1345" y="28757"/>
                    <a:pt x="1398" y="28760"/>
                    <a:pt x="1449" y="28760"/>
                  </a:cubicBezTo>
                  <a:cubicBezTo>
                    <a:pt x="2146" y="28760"/>
                    <a:pt x="2731" y="28235"/>
                    <a:pt x="2810" y="27542"/>
                  </a:cubicBezTo>
                  <a:lnTo>
                    <a:pt x="5736" y="1519"/>
                  </a:lnTo>
                  <a:cubicBezTo>
                    <a:pt x="5818" y="769"/>
                    <a:pt x="5277" y="94"/>
                    <a:pt x="4527" y="9"/>
                  </a:cubicBezTo>
                  <a:cubicBezTo>
                    <a:pt x="4475" y="3"/>
                    <a:pt x="4423" y="0"/>
                    <a:pt x="43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8;p16">
              <a:extLst>
                <a:ext uri="{FF2B5EF4-FFF2-40B4-BE49-F238E27FC236}">
                  <a16:creationId xmlns:a16="http://schemas.microsoft.com/office/drawing/2014/main" id="{0B4872E4-C7C7-5469-864E-0C135B718548}"/>
                </a:ext>
              </a:extLst>
            </p:cNvPr>
            <p:cNvSpPr/>
            <p:nvPr/>
          </p:nvSpPr>
          <p:spPr>
            <a:xfrm>
              <a:off x="5457550" y="2444575"/>
              <a:ext cx="146475" cy="440575"/>
            </a:xfrm>
            <a:custGeom>
              <a:avLst/>
              <a:gdLst/>
              <a:ahLst/>
              <a:cxnLst/>
              <a:rect l="l" t="t" r="r" b="b"/>
              <a:pathLst>
                <a:path w="5859" h="17623" extrusionOk="0">
                  <a:moveTo>
                    <a:pt x="3681" y="0"/>
                  </a:moveTo>
                  <a:cubicBezTo>
                    <a:pt x="2659" y="0"/>
                    <a:pt x="1763" y="778"/>
                    <a:pt x="1646" y="1827"/>
                  </a:cubicBezTo>
                  <a:lnTo>
                    <a:pt x="127" y="15337"/>
                  </a:lnTo>
                  <a:cubicBezTo>
                    <a:pt x="0" y="16465"/>
                    <a:pt x="811" y="17483"/>
                    <a:pt x="1941" y="17610"/>
                  </a:cubicBezTo>
                  <a:cubicBezTo>
                    <a:pt x="2017" y="17618"/>
                    <a:pt x="2095" y="17622"/>
                    <a:pt x="2172" y="17622"/>
                  </a:cubicBezTo>
                  <a:cubicBezTo>
                    <a:pt x="3219" y="17621"/>
                    <a:pt x="4095" y="16835"/>
                    <a:pt x="4212" y="15796"/>
                  </a:cubicBezTo>
                  <a:lnTo>
                    <a:pt x="5732" y="2286"/>
                  </a:lnTo>
                  <a:cubicBezTo>
                    <a:pt x="5858" y="1158"/>
                    <a:pt x="5046" y="140"/>
                    <a:pt x="3918" y="14"/>
                  </a:cubicBezTo>
                  <a:cubicBezTo>
                    <a:pt x="3838" y="5"/>
                    <a:pt x="3759" y="0"/>
                    <a:pt x="3681"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p16">
              <a:extLst>
                <a:ext uri="{FF2B5EF4-FFF2-40B4-BE49-F238E27FC236}">
                  <a16:creationId xmlns:a16="http://schemas.microsoft.com/office/drawing/2014/main" id="{AEF9C211-D84E-57A5-6B35-41800E80C8B9}"/>
                </a:ext>
              </a:extLst>
            </p:cNvPr>
            <p:cNvSpPr/>
            <p:nvPr/>
          </p:nvSpPr>
          <p:spPr>
            <a:xfrm>
              <a:off x="5183650" y="2328025"/>
              <a:ext cx="156000" cy="525225"/>
            </a:xfrm>
            <a:custGeom>
              <a:avLst/>
              <a:gdLst/>
              <a:ahLst/>
              <a:cxnLst/>
              <a:rect l="l" t="t" r="r" b="b"/>
              <a:pathLst>
                <a:path w="6240" h="21009" extrusionOk="0">
                  <a:moveTo>
                    <a:pt x="4063" y="1"/>
                  </a:moveTo>
                  <a:cubicBezTo>
                    <a:pt x="3034" y="1"/>
                    <a:pt x="2145" y="779"/>
                    <a:pt x="2027" y="1828"/>
                  </a:cubicBezTo>
                  <a:lnTo>
                    <a:pt x="127" y="18723"/>
                  </a:lnTo>
                  <a:cubicBezTo>
                    <a:pt x="0" y="19851"/>
                    <a:pt x="811" y="20868"/>
                    <a:pt x="1939" y="20996"/>
                  </a:cubicBezTo>
                  <a:cubicBezTo>
                    <a:pt x="2017" y="21004"/>
                    <a:pt x="2094" y="21009"/>
                    <a:pt x="2172" y="21009"/>
                  </a:cubicBezTo>
                  <a:cubicBezTo>
                    <a:pt x="3217" y="21008"/>
                    <a:pt x="4095" y="20221"/>
                    <a:pt x="4212" y="19182"/>
                  </a:cubicBezTo>
                  <a:lnTo>
                    <a:pt x="6113" y="2287"/>
                  </a:lnTo>
                  <a:cubicBezTo>
                    <a:pt x="6239" y="1159"/>
                    <a:pt x="5427" y="142"/>
                    <a:pt x="4299" y="14"/>
                  </a:cubicBezTo>
                  <a:cubicBezTo>
                    <a:pt x="4220" y="5"/>
                    <a:pt x="4141" y="1"/>
                    <a:pt x="4063"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0;p16">
              <a:extLst>
                <a:ext uri="{FF2B5EF4-FFF2-40B4-BE49-F238E27FC236}">
                  <a16:creationId xmlns:a16="http://schemas.microsoft.com/office/drawing/2014/main" id="{8A8D71A2-F4E4-9DD2-4167-140E2231D89E}"/>
                </a:ext>
              </a:extLst>
            </p:cNvPr>
            <p:cNvSpPr/>
            <p:nvPr/>
          </p:nvSpPr>
          <p:spPr>
            <a:xfrm>
              <a:off x="4878200" y="2327550"/>
              <a:ext cx="151650" cy="486700"/>
            </a:xfrm>
            <a:custGeom>
              <a:avLst/>
              <a:gdLst/>
              <a:ahLst/>
              <a:cxnLst/>
              <a:rect l="l" t="t" r="r" b="b"/>
              <a:pathLst>
                <a:path w="6066" h="19468" extrusionOk="0">
                  <a:moveTo>
                    <a:pt x="3893" y="0"/>
                  </a:moveTo>
                  <a:cubicBezTo>
                    <a:pt x="2865" y="0"/>
                    <a:pt x="1972" y="778"/>
                    <a:pt x="1854" y="1828"/>
                  </a:cubicBezTo>
                  <a:lnTo>
                    <a:pt x="126" y="17183"/>
                  </a:lnTo>
                  <a:cubicBezTo>
                    <a:pt x="0" y="18311"/>
                    <a:pt x="811" y="19328"/>
                    <a:pt x="1941" y="19454"/>
                  </a:cubicBezTo>
                  <a:cubicBezTo>
                    <a:pt x="2017" y="19463"/>
                    <a:pt x="2094" y="19467"/>
                    <a:pt x="2172" y="19467"/>
                  </a:cubicBezTo>
                  <a:cubicBezTo>
                    <a:pt x="3218" y="19466"/>
                    <a:pt x="4095" y="18680"/>
                    <a:pt x="4212" y="17641"/>
                  </a:cubicBezTo>
                  <a:lnTo>
                    <a:pt x="5940" y="2287"/>
                  </a:lnTo>
                  <a:cubicBezTo>
                    <a:pt x="6066" y="1159"/>
                    <a:pt x="5255" y="141"/>
                    <a:pt x="4127" y="14"/>
                  </a:cubicBezTo>
                  <a:cubicBezTo>
                    <a:pt x="4048" y="5"/>
                    <a:pt x="3970" y="0"/>
                    <a:pt x="3893"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1;p16">
              <a:extLst>
                <a:ext uri="{FF2B5EF4-FFF2-40B4-BE49-F238E27FC236}">
                  <a16:creationId xmlns:a16="http://schemas.microsoft.com/office/drawing/2014/main" id="{B7FB244D-B277-D83E-63AB-5EECA192D9F2}"/>
                </a:ext>
              </a:extLst>
            </p:cNvPr>
            <p:cNvSpPr/>
            <p:nvPr/>
          </p:nvSpPr>
          <p:spPr>
            <a:xfrm>
              <a:off x="4591875" y="2456275"/>
              <a:ext cx="143875" cy="429025"/>
            </a:xfrm>
            <a:custGeom>
              <a:avLst/>
              <a:gdLst/>
              <a:ahLst/>
              <a:cxnLst/>
              <a:rect l="l" t="t" r="r" b="b"/>
              <a:pathLst>
                <a:path w="5755" h="17161" extrusionOk="0">
                  <a:moveTo>
                    <a:pt x="3584" y="0"/>
                  </a:moveTo>
                  <a:cubicBezTo>
                    <a:pt x="2550" y="0"/>
                    <a:pt x="1659" y="781"/>
                    <a:pt x="1544" y="1833"/>
                  </a:cubicBezTo>
                  <a:lnTo>
                    <a:pt x="124" y="14882"/>
                  </a:lnTo>
                  <a:cubicBezTo>
                    <a:pt x="0" y="16012"/>
                    <a:pt x="815" y="17025"/>
                    <a:pt x="1945" y="17149"/>
                  </a:cubicBezTo>
                  <a:cubicBezTo>
                    <a:pt x="2020" y="17157"/>
                    <a:pt x="2094" y="17161"/>
                    <a:pt x="2169" y="17161"/>
                  </a:cubicBezTo>
                  <a:cubicBezTo>
                    <a:pt x="3218" y="17159"/>
                    <a:pt x="4097" y="16369"/>
                    <a:pt x="4211" y="15328"/>
                  </a:cubicBezTo>
                  <a:lnTo>
                    <a:pt x="5632" y="2279"/>
                  </a:lnTo>
                  <a:cubicBezTo>
                    <a:pt x="5754" y="1151"/>
                    <a:pt x="4939" y="136"/>
                    <a:pt x="3810" y="13"/>
                  </a:cubicBezTo>
                  <a:cubicBezTo>
                    <a:pt x="3734" y="4"/>
                    <a:pt x="3659" y="0"/>
                    <a:pt x="358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2;p16">
              <a:extLst>
                <a:ext uri="{FF2B5EF4-FFF2-40B4-BE49-F238E27FC236}">
                  <a16:creationId xmlns:a16="http://schemas.microsoft.com/office/drawing/2014/main" id="{8BFBA7E2-2AC9-78DB-1EDA-E0AA04B9CAE9}"/>
                </a:ext>
              </a:extLst>
            </p:cNvPr>
            <p:cNvSpPr/>
            <p:nvPr/>
          </p:nvSpPr>
          <p:spPr>
            <a:xfrm>
              <a:off x="2559400" y="3377800"/>
              <a:ext cx="131550" cy="686950"/>
            </a:xfrm>
            <a:custGeom>
              <a:avLst/>
              <a:gdLst/>
              <a:ahLst/>
              <a:cxnLst/>
              <a:rect l="l" t="t" r="r" b="b"/>
              <a:pathLst>
                <a:path w="5262" h="27478" extrusionOk="0">
                  <a:moveTo>
                    <a:pt x="1431" y="0"/>
                  </a:moveTo>
                  <a:cubicBezTo>
                    <a:pt x="1390" y="0"/>
                    <a:pt x="1348" y="2"/>
                    <a:pt x="1306" y="6"/>
                  </a:cubicBezTo>
                  <a:cubicBezTo>
                    <a:pt x="553" y="78"/>
                    <a:pt x="1" y="749"/>
                    <a:pt x="73" y="1502"/>
                  </a:cubicBezTo>
                  <a:lnTo>
                    <a:pt x="2460" y="26238"/>
                  </a:lnTo>
                  <a:cubicBezTo>
                    <a:pt x="2529" y="26940"/>
                    <a:pt x="3119" y="27476"/>
                    <a:pt x="3823" y="27478"/>
                  </a:cubicBezTo>
                  <a:cubicBezTo>
                    <a:pt x="3867" y="27478"/>
                    <a:pt x="3913" y="27475"/>
                    <a:pt x="3958" y="27471"/>
                  </a:cubicBezTo>
                  <a:cubicBezTo>
                    <a:pt x="4711" y="27397"/>
                    <a:pt x="5262" y="26728"/>
                    <a:pt x="5189" y="25975"/>
                  </a:cubicBezTo>
                  <a:lnTo>
                    <a:pt x="2802" y="1238"/>
                  </a:lnTo>
                  <a:cubicBezTo>
                    <a:pt x="2734" y="527"/>
                    <a:pt x="2144" y="0"/>
                    <a:pt x="14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3;p16">
              <a:extLst>
                <a:ext uri="{FF2B5EF4-FFF2-40B4-BE49-F238E27FC236}">
                  <a16:creationId xmlns:a16="http://schemas.microsoft.com/office/drawing/2014/main" id="{2D22AABA-2068-F73A-6F2C-FB1A51FA5C69}"/>
                </a:ext>
              </a:extLst>
            </p:cNvPr>
            <p:cNvSpPr/>
            <p:nvPr/>
          </p:nvSpPr>
          <p:spPr>
            <a:xfrm>
              <a:off x="2221450" y="3292150"/>
              <a:ext cx="172525" cy="983000"/>
            </a:xfrm>
            <a:custGeom>
              <a:avLst/>
              <a:gdLst/>
              <a:ahLst/>
              <a:cxnLst/>
              <a:rect l="l" t="t" r="r" b="b"/>
              <a:pathLst>
                <a:path w="6901" h="39320" extrusionOk="0">
                  <a:moveTo>
                    <a:pt x="1442" y="1"/>
                  </a:moveTo>
                  <a:cubicBezTo>
                    <a:pt x="1393" y="1"/>
                    <a:pt x="1344" y="3"/>
                    <a:pt x="1295" y="9"/>
                  </a:cubicBezTo>
                  <a:cubicBezTo>
                    <a:pt x="543" y="91"/>
                    <a:pt x="0" y="768"/>
                    <a:pt x="83" y="1520"/>
                  </a:cubicBezTo>
                  <a:lnTo>
                    <a:pt x="4094" y="38099"/>
                  </a:lnTo>
                  <a:cubicBezTo>
                    <a:pt x="4169" y="38793"/>
                    <a:pt x="4755" y="39319"/>
                    <a:pt x="5455" y="39320"/>
                  </a:cubicBezTo>
                  <a:cubicBezTo>
                    <a:pt x="5505" y="39320"/>
                    <a:pt x="5555" y="39317"/>
                    <a:pt x="5606" y="39312"/>
                  </a:cubicBezTo>
                  <a:cubicBezTo>
                    <a:pt x="6358" y="39229"/>
                    <a:pt x="6901" y="38552"/>
                    <a:pt x="6818" y="37800"/>
                  </a:cubicBezTo>
                  <a:lnTo>
                    <a:pt x="2807" y="1222"/>
                  </a:lnTo>
                  <a:cubicBezTo>
                    <a:pt x="2730" y="518"/>
                    <a:pt x="2128"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p16">
              <a:extLst>
                <a:ext uri="{FF2B5EF4-FFF2-40B4-BE49-F238E27FC236}">
                  <a16:creationId xmlns:a16="http://schemas.microsoft.com/office/drawing/2014/main" id="{7855535D-90DE-3A1E-1E30-F1F70E93DE32}"/>
                </a:ext>
              </a:extLst>
            </p:cNvPr>
            <p:cNvSpPr/>
            <p:nvPr/>
          </p:nvSpPr>
          <p:spPr>
            <a:xfrm>
              <a:off x="5910500" y="2234200"/>
              <a:ext cx="409225" cy="633100"/>
            </a:xfrm>
            <a:custGeom>
              <a:avLst/>
              <a:gdLst/>
              <a:ahLst/>
              <a:cxnLst/>
              <a:rect l="l" t="t" r="r" b="b"/>
              <a:pathLst>
                <a:path w="16369" h="25324" extrusionOk="0">
                  <a:moveTo>
                    <a:pt x="1563" y="1"/>
                  </a:moveTo>
                  <a:cubicBezTo>
                    <a:pt x="1325" y="1"/>
                    <a:pt x="1085" y="63"/>
                    <a:pt x="865" y="193"/>
                  </a:cubicBezTo>
                  <a:cubicBezTo>
                    <a:pt x="217" y="577"/>
                    <a:pt x="0" y="1411"/>
                    <a:pt x="380" y="2062"/>
                  </a:cubicBezTo>
                  <a:lnTo>
                    <a:pt x="13755" y="24650"/>
                  </a:lnTo>
                  <a:cubicBezTo>
                    <a:pt x="14002" y="25068"/>
                    <a:pt x="14451" y="25323"/>
                    <a:pt x="14936" y="25323"/>
                  </a:cubicBezTo>
                  <a:cubicBezTo>
                    <a:pt x="15428" y="25322"/>
                    <a:pt x="15882" y="25058"/>
                    <a:pt x="16126" y="24630"/>
                  </a:cubicBezTo>
                  <a:cubicBezTo>
                    <a:pt x="16369" y="24203"/>
                    <a:pt x="16365" y="23677"/>
                    <a:pt x="16114" y="23254"/>
                  </a:cubicBezTo>
                  <a:lnTo>
                    <a:pt x="2739" y="667"/>
                  </a:lnTo>
                  <a:cubicBezTo>
                    <a:pt x="2482" y="239"/>
                    <a:pt x="2028" y="1"/>
                    <a:pt x="15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5;p16">
              <a:extLst>
                <a:ext uri="{FF2B5EF4-FFF2-40B4-BE49-F238E27FC236}">
                  <a16:creationId xmlns:a16="http://schemas.microsoft.com/office/drawing/2014/main" id="{E70CBA14-930D-21E8-D4D5-7E52651E6C6C}"/>
                </a:ext>
              </a:extLst>
            </p:cNvPr>
            <p:cNvSpPr/>
            <p:nvPr/>
          </p:nvSpPr>
          <p:spPr>
            <a:xfrm>
              <a:off x="6142275" y="1963275"/>
              <a:ext cx="567250" cy="881250"/>
            </a:xfrm>
            <a:custGeom>
              <a:avLst/>
              <a:gdLst/>
              <a:ahLst/>
              <a:cxnLst/>
              <a:rect l="l" t="t" r="r" b="b"/>
              <a:pathLst>
                <a:path w="22690" h="35250" extrusionOk="0">
                  <a:moveTo>
                    <a:pt x="1564" y="0"/>
                  </a:moveTo>
                  <a:cubicBezTo>
                    <a:pt x="1323" y="0"/>
                    <a:pt x="1078" y="64"/>
                    <a:pt x="856" y="199"/>
                  </a:cubicBezTo>
                  <a:cubicBezTo>
                    <a:pt x="208" y="592"/>
                    <a:pt x="0" y="1436"/>
                    <a:pt x="395" y="2084"/>
                  </a:cubicBezTo>
                  <a:lnTo>
                    <a:pt x="20080" y="34588"/>
                  </a:lnTo>
                  <a:cubicBezTo>
                    <a:pt x="20328" y="34999"/>
                    <a:pt x="20774" y="35249"/>
                    <a:pt x="21254" y="35249"/>
                  </a:cubicBezTo>
                  <a:cubicBezTo>
                    <a:pt x="21748" y="35249"/>
                    <a:pt x="22204" y="34982"/>
                    <a:pt x="22447" y="34551"/>
                  </a:cubicBezTo>
                  <a:cubicBezTo>
                    <a:pt x="22689" y="34120"/>
                    <a:pt x="22681" y="33591"/>
                    <a:pt x="22425" y="33168"/>
                  </a:cubicBezTo>
                  <a:lnTo>
                    <a:pt x="2740" y="663"/>
                  </a:lnTo>
                  <a:cubicBezTo>
                    <a:pt x="2482" y="236"/>
                    <a:pt x="2029" y="0"/>
                    <a:pt x="15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6;p16">
              <a:extLst>
                <a:ext uri="{FF2B5EF4-FFF2-40B4-BE49-F238E27FC236}">
                  <a16:creationId xmlns:a16="http://schemas.microsoft.com/office/drawing/2014/main" id="{CA46B314-7927-638B-44AE-E4DF5BF7166C}"/>
                </a:ext>
              </a:extLst>
            </p:cNvPr>
            <p:cNvSpPr/>
            <p:nvPr/>
          </p:nvSpPr>
          <p:spPr>
            <a:xfrm>
              <a:off x="6433950" y="2460025"/>
              <a:ext cx="293500" cy="401625"/>
            </a:xfrm>
            <a:custGeom>
              <a:avLst/>
              <a:gdLst/>
              <a:ahLst/>
              <a:cxnLst/>
              <a:rect l="l" t="t" r="r" b="b"/>
              <a:pathLst>
                <a:path w="11740" h="16065" extrusionOk="0">
                  <a:moveTo>
                    <a:pt x="2344" y="1"/>
                  </a:moveTo>
                  <a:cubicBezTo>
                    <a:pt x="1982" y="1"/>
                    <a:pt x="1615" y="97"/>
                    <a:pt x="1282" y="298"/>
                  </a:cubicBezTo>
                  <a:cubicBezTo>
                    <a:pt x="311" y="887"/>
                    <a:pt x="0" y="2150"/>
                    <a:pt x="588" y="3122"/>
                  </a:cubicBezTo>
                  <a:lnTo>
                    <a:pt x="7826" y="15073"/>
                  </a:lnTo>
                  <a:cubicBezTo>
                    <a:pt x="8199" y="15688"/>
                    <a:pt x="8865" y="16064"/>
                    <a:pt x="9583" y="16064"/>
                  </a:cubicBezTo>
                  <a:cubicBezTo>
                    <a:pt x="9584" y="16064"/>
                    <a:pt x="9585" y="16064"/>
                    <a:pt x="9587" y="16064"/>
                  </a:cubicBezTo>
                  <a:cubicBezTo>
                    <a:pt x="10329" y="16064"/>
                    <a:pt x="11013" y="15663"/>
                    <a:pt x="11377" y="15016"/>
                  </a:cubicBezTo>
                  <a:cubicBezTo>
                    <a:pt x="11740" y="14371"/>
                    <a:pt x="11728" y="13578"/>
                    <a:pt x="11344" y="12944"/>
                  </a:cubicBezTo>
                  <a:lnTo>
                    <a:pt x="4106" y="992"/>
                  </a:lnTo>
                  <a:cubicBezTo>
                    <a:pt x="3719" y="354"/>
                    <a:pt x="3040" y="1"/>
                    <a:pt x="234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7;p16">
              <a:extLst>
                <a:ext uri="{FF2B5EF4-FFF2-40B4-BE49-F238E27FC236}">
                  <a16:creationId xmlns:a16="http://schemas.microsoft.com/office/drawing/2014/main" id="{43AFC562-A1DB-4DB8-B253-49840FC6F1CC}"/>
                </a:ext>
              </a:extLst>
            </p:cNvPr>
            <p:cNvSpPr/>
            <p:nvPr/>
          </p:nvSpPr>
          <p:spPr>
            <a:xfrm>
              <a:off x="6073175" y="2524925"/>
              <a:ext cx="264500" cy="359500"/>
            </a:xfrm>
            <a:custGeom>
              <a:avLst/>
              <a:gdLst/>
              <a:ahLst/>
              <a:cxnLst/>
              <a:rect l="l" t="t" r="r" b="b"/>
              <a:pathLst>
                <a:path w="10580" h="14380" extrusionOk="0">
                  <a:moveTo>
                    <a:pt x="2347" y="1"/>
                  </a:moveTo>
                  <a:cubicBezTo>
                    <a:pt x="1991" y="1"/>
                    <a:pt x="1630" y="93"/>
                    <a:pt x="1301" y="288"/>
                  </a:cubicBezTo>
                  <a:cubicBezTo>
                    <a:pt x="323" y="866"/>
                    <a:pt x="1" y="2127"/>
                    <a:pt x="579" y="3104"/>
                  </a:cubicBezTo>
                  <a:lnTo>
                    <a:pt x="6659" y="13371"/>
                  </a:lnTo>
                  <a:cubicBezTo>
                    <a:pt x="7028" y="13996"/>
                    <a:pt x="7701" y="14379"/>
                    <a:pt x="8426" y="14379"/>
                  </a:cubicBezTo>
                  <a:cubicBezTo>
                    <a:pt x="8428" y="14379"/>
                    <a:pt x="8429" y="14379"/>
                    <a:pt x="8430" y="14379"/>
                  </a:cubicBezTo>
                  <a:cubicBezTo>
                    <a:pt x="9168" y="14378"/>
                    <a:pt x="9849" y="13982"/>
                    <a:pt x="10214" y="13341"/>
                  </a:cubicBezTo>
                  <a:cubicBezTo>
                    <a:pt x="10580" y="12699"/>
                    <a:pt x="10572" y="11912"/>
                    <a:pt x="10197" y="11277"/>
                  </a:cubicBezTo>
                  <a:lnTo>
                    <a:pt x="4117" y="1009"/>
                  </a:lnTo>
                  <a:cubicBezTo>
                    <a:pt x="3733" y="360"/>
                    <a:pt x="3049" y="1"/>
                    <a:pt x="2347"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p16">
              <a:extLst>
                <a:ext uri="{FF2B5EF4-FFF2-40B4-BE49-F238E27FC236}">
                  <a16:creationId xmlns:a16="http://schemas.microsoft.com/office/drawing/2014/main" id="{EEE0BBA4-C61A-09A4-4DD0-3F08F6257088}"/>
                </a:ext>
              </a:extLst>
            </p:cNvPr>
            <p:cNvSpPr/>
            <p:nvPr/>
          </p:nvSpPr>
          <p:spPr>
            <a:xfrm>
              <a:off x="2541300" y="3360625"/>
              <a:ext cx="138575" cy="398750"/>
            </a:xfrm>
            <a:custGeom>
              <a:avLst/>
              <a:gdLst/>
              <a:ahLst/>
              <a:cxnLst/>
              <a:rect l="l" t="t" r="r" b="b"/>
              <a:pathLst>
                <a:path w="5543" h="15950" extrusionOk="0">
                  <a:moveTo>
                    <a:pt x="2169" y="0"/>
                  </a:moveTo>
                  <a:cubicBezTo>
                    <a:pt x="2097" y="0"/>
                    <a:pt x="2024" y="4"/>
                    <a:pt x="1951" y="12"/>
                  </a:cubicBezTo>
                  <a:cubicBezTo>
                    <a:pt x="822" y="129"/>
                    <a:pt x="0" y="1139"/>
                    <a:pt x="116" y="2268"/>
                  </a:cubicBezTo>
                  <a:lnTo>
                    <a:pt x="1336" y="14103"/>
                  </a:lnTo>
                  <a:cubicBezTo>
                    <a:pt x="1444" y="15151"/>
                    <a:pt x="2326" y="15948"/>
                    <a:pt x="3379" y="15949"/>
                  </a:cubicBezTo>
                  <a:cubicBezTo>
                    <a:pt x="3450" y="15949"/>
                    <a:pt x="3521" y="15945"/>
                    <a:pt x="3592" y="15939"/>
                  </a:cubicBezTo>
                  <a:cubicBezTo>
                    <a:pt x="4721" y="15822"/>
                    <a:pt x="5543" y="14812"/>
                    <a:pt x="5426" y="13683"/>
                  </a:cubicBezTo>
                  <a:lnTo>
                    <a:pt x="4207" y="1846"/>
                  </a:lnTo>
                  <a:cubicBezTo>
                    <a:pt x="4098" y="789"/>
                    <a:pt x="3205" y="0"/>
                    <a:pt x="2169"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9;p16">
              <a:extLst>
                <a:ext uri="{FF2B5EF4-FFF2-40B4-BE49-F238E27FC236}">
                  <a16:creationId xmlns:a16="http://schemas.microsoft.com/office/drawing/2014/main" id="{B9886052-6FCC-F321-7ABE-E11AEE6B3AAD}"/>
                </a:ext>
              </a:extLst>
            </p:cNvPr>
            <p:cNvSpPr/>
            <p:nvPr/>
          </p:nvSpPr>
          <p:spPr>
            <a:xfrm>
              <a:off x="2203500" y="3275050"/>
              <a:ext cx="154225" cy="542350"/>
            </a:xfrm>
            <a:custGeom>
              <a:avLst/>
              <a:gdLst/>
              <a:ahLst/>
              <a:cxnLst/>
              <a:rect l="l" t="t" r="r" b="b"/>
              <a:pathLst>
                <a:path w="6169" h="21694" extrusionOk="0">
                  <a:moveTo>
                    <a:pt x="2166" y="0"/>
                  </a:moveTo>
                  <a:cubicBezTo>
                    <a:pt x="2094" y="0"/>
                    <a:pt x="2022" y="4"/>
                    <a:pt x="1949" y="12"/>
                  </a:cubicBezTo>
                  <a:cubicBezTo>
                    <a:pt x="820" y="130"/>
                    <a:pt x="0" y="1141"/>
                    <a:pt x="119" y="2270"/>
                  </a:cubicBezTo>
                  <a:lnTo>
                    <a:pt x="1962" y="19852"/>
                  </a:lnTo>
                  <a:cubicBezTo>
                    <a:pt x="2071" y="20898"/>
                    <a:pt x="2952" y="21692"/>
                    <a:pt x="4004" y="21694"/>
                  </a:cubicBezTo>
                  <a:cubicBezTo>
                    <a:pt x="4076" y="21694"/>
                    <a:pt x="4148" y="21690"/>
                    <a:pt x="4220" y="21682"/>
                  </a:cubicBezTo>
                  <a:cubicBezTo>
                    <a:pt x="5350" y="21565"/>
                    <a:pt x="6169" y="20553"/>
                    <a:pt x="6050" y="19425"/>
                  </a:cubicBezTo>
                  <a:lnTo>
                    <a:pt x="4207" y="1842"/>
                  </a:lnTo>
                  <a:cubicBezTo>
                    <a:pt x="4097" y="785"/>
                    <a:pt x="3205" y="0"/>
                    <a:pt x="216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olo 1">
            <a:extLst>
              <a:ext uri="{FF2B5EF4-FFF2-40B4-BE49-F238E27FC236}">
                <a16:creationId xmlns:a16="http://schemas.microsoft.com/office/drawing/2014/main" id="{96CD5EE4-E637-1248-CDE0-176A9B11F99A}"/>
              </a:ext>
            </a:extLst>
          </p:cNvPr>
          <p:cNvSpPr>
            <a:spLocks noGrp="1"/>
          </p:cNvSpPr>
          <p:nvPr>
            <p:ph type="title"/>
          </p:nvPr>
        </p:nvSpPr>
        <p:spPr/>
        <p:txBody>
          <a:bodyPr/>
          <a:lstStyle/>
          <a:p>
            <a:r>
              <a:rPr lang="en-US" sz="2800"/>
              <a:t>K - Means</a:t>
            </a:r>
          </a:p>
        </p:txBody>
      </p:sp>
      <p:sp>
        <p:nvSpPr>
          <p:cNvPr id="7" name="CasellaDiTesto 6">
            <a:extLst>
              <a:ext uri="{FF2B5EF4-FFF2-40B4-BE49-F238E27FC236}">
                <a16:creationId xmlns:a16="http://schemas.microsoft.com/office/drawing/2014/main" id="{38A8A659-84D1-A81C-E4CC-53CF33AFE5C3}"/>
              </a:ext>
            </a:extLst>
          </p:cNvPr>
          <p:cNvSpPr txBox="1"/>
          <p:nvPr/>
        </p:nvSpPr>
        <p:spPr>
          <a:xfrm>
            <a:off x="237067" y="1617592"/>
            <a:ext cx="4572000" cy="2246769"/>
          </a:xfrm>
          <a:prstGeom prst="rect">
            <a:avLst/>
          </a:prstGeom>
          <a:noFill/>
        </p:spPr>
        <p:txBody>
          <a:bodyPr wrap="square">
            <a:spAutoFit/>
          </a:bodyPr>
          <a:lstStyle/>
          <a:p>
            <a:pPr marL="285750" indent="-285750">
              <a:buFont typeface="Arial" panose="020B0604020202020204" pitchFamily="34" charset="0"/>
              <a:buChar char="•"/>
            </a:pPr>
            <a:r>
              <a:rPr lang="en-US" b="0" i="0">
                <a:solidFill>
                  <a:schemeClr val="accent6"/>
                </a:solidFill>
                <a:effectLst/>
                <a:latin typeface="Fira Sans" panose="020B0503050000020004" pitchFamily="34" charset="0"/>
              </a:rPr>
              <a:t>The number of clusters, n_clusters = </a:t>
            </a:r>
            <a:r>
              <a:rPr lang="en-US" b="1" i="0">
                <a:solidFill>
                  <a:schemeClr val="accent6"/>
                </a:solidFill>
                <a:effectLst/>
                <a:latin typeface="Fira Sans" panose="020B0503050000020004" pitchFamily="34" charset="0"/>
              </a:rPr>
              <a:t>5</a:t>
            </a:r>
            <a:r>
              <a:rPr lang="en-US" b="0" i="0">
                <a:solidFill>
                  <a:schemeClr val="accent6"/>
                </a:solidFill>
                <a:effectLst/>
                <a:latin typeface="Fira Sans" panose="020B0503050000020004" pitchFamily="34" charset="0"/>
              </a:rPr>
              <a:t>;</a:t>
            </a:r>
          </a:p>
          <a:p>
            <a:pPr marL="285750" indent="-285750">
              <a:buFont typeface="Arial" panose="020B0604020202020204" pitchFamily="34" charset="0"/>
              <a:buChar char="•"/>
            </a:pPr>
            <a:r>
              <a:rPr lang="en-US" b="0" i="0">
                <a:solidFill>
                  <a:schemeClr val="accent3"/>
                </a:solidFill>
                <a:effectLst/>
                <a:latin typeface="Fira Sans" panose="020B0503050000020004" pitchFamily="34" charset="0"/>
              </a:rPr>
              <a:t>Method for initialization: ‘</a:t>
            </a:r>
            <a:r>
              <a:rPr lang="en-US" b="1" i="0">
                <a:solidFill>
                  <a:schemeClr val="accent3"/>
                </a:solidFill>
                <a:effectLst/>
                <a:latin typeface="Fira Sans" panose="020B0503050000020004" pitchFamily="34" charset="0"/>
              </a:rPr>
              <a:t>k-means++</a:t>
            </a:r>
            <a:r>
              <a:rPr lang="en-US" b="0" i="0">
                <a:solidFill>
                  <a:schemeClr val="accent3"/>
                </a:solidFill>
                <a:effectLst/>
                <a:latin typeface="Fira Sans" panose="020B0503050000020004" pitchFamily="34" charset="0"/>
              </a:rPr>
              <a:t>’;</a:t>
            </a:r>
          </a:p>
          <a:p>
            <a:pPr marL="285750" indent="-285750">
              <a:buFont typeface="Arial" panose="020B0604020202020204" pitchFamily="34" charset="0"/>
              <a:buChar char="•"/>
            </a:pPr>
            <a:r>
              <a:rPr lang="en-US" b="0" i="0">
                <a:solidFill>
                  <a:schemeClr val="accent2"/>
                </a:solidFill>
                <a:effectLst/>
                <a:latin typeface="Fira Sans" panose="020B0503050000020004" pitchFamily="34" charset="0"/>
              </a:rPr>
              <a:t>Number of times the k-means algorithm is run with different centroid seeds, </a:t>
            </a:r>
            <a:r>
              <a:rPr lang="en-US" b="0" i="0" err="1">
                <a:solidFill>
                  <a:schemeClr val="accent2"/>
                </a:solidFill>
                <a:effectLst/>
                <a:latin typeface="Fira Sans" panose="020B0503050000020004" pitchFamily="34" charset="0"/>
              </a:rPr>
              <a:t>n_init</a:t>
            </a:r>
            <a:r>
              <a:rPr lang="en-US" b="0" i="0">
                <a:solidFill>
                  <a:schemeClr val="accent2"/>
                </a:solidFill>
                <a:effectLst/>
                <a:latin typeface="Fira Sans" panose="020B0503050000020004" pitchFamily="34" charset="0"/>
              </a:rPr>
              <a:t> = </a:t>
            </a:r>
            <a:r>
              <a:rPr lang="en-US" b="1" i="0">
                <a:solidFill>
                  <a:schemeClr val="accent2"/>
                </a:solidFill>
                <a:effectLst/>
                <a:latin typeface="Fira Sans" panose="020B0503050000020004" pitchFamily="34" charset="0"/>
              </a:rPr>
              <a:t>100</a:t>
            </a:r>
            <a:r>
              <a:rPr lang="en-US" b="0" i="0">
                <a:solidFill>
                  <a:schemeClr val="accent2"/>
                </a:solidFill>
                <a:effectLst/>
                <a:latin typeface="Fira Sans" panose="020B0503050000020004" pitchFamily="34" charset="0"/>
              </a:rPr>
              <a:t>;</a:t>
            </a:r>
          </a:p>
          <a:p>
            <a:pPr marL="285750" indent="-285750">
              <a:buFont typeface="Arial" panose="020B0604020202020204" pitchFamily="34" charset="0"/>
              <a:buChar char="•"/>
            </a:pPr>
            <a:r>
              <a:rPr lang="en-US" b="0" i="0">
                <a:solidFill>
                  <a:schemeClr val="accent5"/>
                </a:solidFill>
                <a:effectLst/>
                <a:latin typeface="Fira Sans" panose="020B0503050000020004" pitchFamily="34" charset="0"/>
              </a:rPr>
              <a:t>Random number generation for centroid initialization: </a:t>
            </a:r>
            <a:r>
              <a:rPr lang="en-US" b="1" i="0">
                <a:solidFill>
                  <a:schemeClr val="accent5"/>
                </a:solidFill>
                <a:effectLst/>
                <a:latin typeface="Fira Sans" panose="020B0503050000020004" pitchFamily="34" charset="0"/>
              </a:rPr>
              <a:t>12345</a:t>
            </a:r>
            <a:r>
              <a:rPr lang="en-US" b="0" i="0">
                <a:solidFill>
                  <a:schemeClr val="accent5"/>
                </a:solidFill>
                <a:effectLst/>
                <a:latin typeface="Fira Sans" panose="020B0503050000020004" pitchFamily="34" charset="0"/>
              </a:rPr>
              <a:t>;</a:t>
            </a:r>
          </a:p>
          <a:p>
            <a:pPr marL="285750" indent="-285750">
              <a:buFont typeface="Arial" panose="020B0604020202020204" pitchFamily="34" charset="0"/>
              <a:buChar char="•"/>
            </a:pPr>
            <a:r>
              <a:rPr lang="en-US" b="0" i="0">
                <a:solidFill>
                  <a:schemeClr val="accent4"/>
                </a:solidFill>
                <a:effectLst/>
                <a:latin typeface="Fira Sans" panose="020B0503050000020004" pitchFamily="34" charset="0"/>
              </a:rPr>
              <a:t>K-means algorithm to use: “</a:t>
            </a:r>
            <a:r>
              <a:rPr lang="en-US" b="1" i="0" err="1">
                <a:solidFill>
                  <a:schemeClr val="accent4"/>
                </a:solidFill>
                <a:effectLst/>
                <a:latin typeface="Fira Sans" panose="020B0503050000020004" pitchFamily="34" charset="0"/>
              </a:rPr>
              <a:t>elkan</a:t>
            </a:r>
            <a:r>
              <a:rPr lang="en-US" b="0" i="0">
                <a:solidFill>
                  <a:schemeClr val="accent4"/>
                </a:solidFill>
                <a:effectLst/>
                <a:latin typeface="Fira Sans" panose="020B0503050000020004" pitchFamily="34" charset="0"/>
              </a:rPr>
              <a:t>”, more efficient on some datasets with well-defined clusters;</a:t>
            </a:r>
            <a:endParaRPr lang="en-US">
              <a:solidFill>
                <a:schemeClr val="accent4"/>
              </a:solidFill>
              <a:latin typeface="Fira Sans" panose="020B0503050000020004" pitchFamily="34" charset="0"/>
            </a:endParaRPr>
          </a:p>
          <a:p>
            <a:pPr marL="285750" indent="-285750">
              <a:buFont typeface="Arial" panose="020B0604020202020204" pitchFamily="34" charset="0"/>
              <a:buChar char="•"/>
            </a:pPr>
            <a:r>
              <a:rPr lang="en-US" b="0" i="0">
                <a:solidFill>
                  <a:schemeClr val="accent1"/>
                </a:solidFill>
                <a:effectLst/>
                <a:latin typeface="Fira Sans" panose="020B0503050000020004" pitchFamily="34" charset="0"/>
              </a:rPr>
              <a:t>The number of features to consider when looking for the best split.</a:t>
            </a:r>
            <a:endParaRPr lang="en-US">
              <a:solidFill>
                <a:schemeClr val="accent1"/>
              </a:solidFill>
              <a:latin typeface="Fira Sans" panose="020B0503050000020004" pitchFamily="34" charset="0"/>
            </a:endParaRPr>
          </a:p>
        </p:txBody>
      </p:sp>
      <p:pic>
        <p:nvPicPr>
          <p:cNvPr id="15" name="Immagine 14">
            <a:extLst>
              <a:ext uri="{FF2B5EF4-FFF2-40B4-BE49-F238E27FC236}">
                <a16:creationId xmlns:a16="http://schemas.microsoft.com/office/drawing/2014/main" id="{32EEF56D-D611-396D-BB17-DE97A6A760C7}"/>
              </a:ext>
            </a:extLst>
          </p:cNvPr>
          <p:cNvPicPr>
            <a:picLocks noChangeAspect="1"/>
          </p:cNvPicPr>
          <p:nvPr/>
        </p:nvPicPr>
        <p:blipFill>
          <a:blip r:embed="rId3"/>
          <a:stretch>
            <a:fillRect/>
          </a:stretch>
        </p:blipFill>
        <p:spPr>
          <a:xfrm>
            <a:off x="5418918" y="2104370"/>
            <a:ext cx="3353091" cy="1120237"/>
          </a:xfrm>
          <a:prstGeom prst="rect">
            <a:avLst/>
          </a:prstGeom>
        </p:spPr>
      </p:pic>
      <p:sp>
        <p:nvSpPr>
          <p:cNvPr id="43" name="Titolo 1">
            <a:extLst>
              <a:ext uri="{FF2B5EF4-FFF2-40B4-BE49-F238E27FC236}">
                <a16:creationId xmlns:a16="http://schemas.microsoft.com/office/drawing/2014/main" id="{F63C2EA6-0691-0EF9-466A-942EF9D06951}"/>
              </a:ext>
            </a:extLst>
          </p:cNvPr>
          <p:cNvSpPr txBox="1">
            <a:spLocks/>
          </p:cNvSpPr>
          <p:nvPr/>
        </p:nvSpPr>
        <p:spPr>
          <a:xfrm>
            <a:off x="457200" y="416633"/>
            <a:ext cx="8229600" cy="3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2800"/>
              <a:t>K - Means</a:t>
            </a:r>
          </a:p>
        </p:txBody>
      </p:sp>
    </p:spTree>
    <p:extLst>
      <p:ext uri="{BB962C8B-B14F-4D97-AF65-F5344CB8AC3E}">
        <p14:creationId xmlns:p14="http://schemas.microsoft.com/office/powerpoint/2010/main" val="461299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26518E9-20EB-F946-8DEC-40DD2A230C6F}"/>
              </a:ext>
            </a:extLst>
          </p:cNvPr>
          <p:cNvPicPr>
            <a:picLocks noChangeAspect="1"/>
          </p:cNvPicPr>
          <p:nvPr/>
        </p:nvPicPr>
        <p:blipFill rotWithShape="1">
          <a:blip r:embed="rId2"/>
          <a:srcRect l="2281" r="4571" b="2581"/>
          <a:stretch/>
        </p:blipFill>
        <p:spPr>
          <a:xfrm>
            <a:off x="672623" y="54008"/>
            <a:ext cx="7798754" cy="4480118"/>
          </a:xfrm>
          <a:prstGeom prst="rect">
            <a:avLst/>
          </a:prstGeom>
        </p:spPr>
      </p:pic>
      <p:sp>
        <p:nvSpPr>
          <p:cNvPr id="4" name="CasellaDiTesto 3">
            <a:extLst>
              <a:ext uri="{FF2B5EF4-FFF2-40B4-BE49-F238E27FC236}">
                <a16:creationId xmlns:a16="http://schemas.microsoft.com/office/drawing/2014/main" id="{499AB6EA-49AA-6006-9151-6D5EACCCC419}"/>
              </a:ext>
            </a:extLst>
          </p:cNvPr>
          <p:cNvSpPr txBox="1"/>
          <p:nvPr/>
        </p:nvSpPr>
        <p:spPr>
          <a:xfrm>
            <a:off x="3070882" y="4675305"/>
            <a:ext cx="3002236" cy="338554"/>
          </a:xfrm>
          <a:prstGeom prst="rect">
            <a:avLst/>
          </a:prstGeom>
          <a:noFill/>
        </p:spPr>
        <p:txBody>
          <a:bodyPr wrap="square">
            <a:spAutoFit/>
          </a:bodyPr>
          <a:lstStyle/>
          <a:p>
            <a:pPr algn="ctr"/>
            <a:r>
              <a:rPr lang="en-US" sz="1600" b="1">
                <a:latin typeface="-apple-system"/>
              </a:rPr>
              <a:t>average silhouette score 0.616</a:t>
            </a:r>
          </a:p>
        </p:txBody>
      </p:sp>
    </p:spTree>
    <p:extLst>
      <p:ext uri="{BB962C8B-B14F-4D97-AF65-F5344CB8AC3E}">
        <p14:creationId xmlns:p14="http://schemas.microsoft.com/office/powerpoint/2010/main" val="3801370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3016C9C-8B1A-80E3-79AA-8051A6A9E63B}"/>
              </a:ext>
            </a:extLst>
          </p:cNvPr>
          <p:cNvPicPr>
            <a:picLocks noChangeAspect="1"/>
          </p:cNvPicPr>
          <p:nvPr/>
        </p:nvPicPr>
        <p:blipFill>
          <a:blip r:embed="rId2"/>
          <a:stretch>
            <a:fillRect/>
          </a:stretch>
        </p:blipFill>
        <p:spPr>
          <a:xfrm>
            <a:off x="0" y="50223"/>
            <a:ext cx="9144000" cy="5043054"/>
          </a:xfrm>
          <a:prstGeom prst="rect">
            <a:avLst/>
          </a:prstGeom>
        </p:spPr>
      </p:pic>
    </p:spTree>
    <p:extLst>
      <p:ext uri="{BB962C8B-B14F-4D97-AF65-F5344CB8AC3E}">
        <p14:creationId xmlns:p14="http://schemas.microsoft.com/office/powerpoint/2010/main" val="3449832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rgbClr val="FFFFFF"/>
          </a:solidFill>
        </p:spPr>
        <p:txBody>
          <a:bodyPr/>
          <a:lstStyle/>
          <a:p>
            <a:r>
              <a:rPr lang="en-US" sz="3600" b="1">
                <a:solidFill>
                  <a:schemeClr val="accent5"/>
                </a:solidFill>
                <a:latin typeface="Fira Sans"/>
                <a:ea typeface="Fira Sans"/>
                <a:cs typeface="Fira Sans"/>
                <a:sym typeface="Fira Sans"/>
              </a:rPr>
              <a:t>Agglomerative Clustering</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chemeClr val="accent5"/>
                </a:solidFill>
                <a:latin typeface="Fira Sans"/>
                <a:ea typeface="Fira Sans"/>
                <a:cs typeface="Fira Sans"/>
                <a:sym typeface="Fira Sans"/>
              </a:rPr>
              <a:t>02</a:t>
            </a:r>
            <a:endParaRPr lang="en-US" sz="5400">
              <a:solidFill>
                <a:schemeClr val="accent5"/>
              </a:solidFill>
            </a:endParaRPr>
          </a:p>
        </p:txBody>
      </p:sp>
    </p:spTree>
    <p:extLst>
      <p:ext uri="{BB962C8B-B14F-4D97-AF65-F5344CB8AC3E}">
        <p14:creationId xmlns:p14="http://schemas.microsoft.com/office/powerpoint/2010/main" val="859408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CFF13EB-0C75-EC73-D791-046C46FD1DBB}"/>
              </a:ext>
            </a:extLst>
          </p:cNvPr>
          <p:cNvPicPr>
            <a:picLocks noChangeAspect="1"/>
          </p:cNvPicPr>
          <p:nvPr/>
        </p:nvPicPr>
        <p:blipFill>
          <a:blip r:embed="rId2"/>
          <a:stretch>
            <a:fillRect/>
          </a:stretch>
        </p:blipFill>
        <p:spPr>
          <a:xfrm>
            <a:off x="4402667" y="2854926"/>
            <a:ext cx="4284133" cy="2144685"/>
          </a:xfrm>
          <a:prstGeom prst="rect">
            <a:avLst/>
          </a:prstGeom>
        </p:spPr>
      </p:pic>
      <p:sp>
        <p:nvSpPr>
          <p:cNvPr id="5" name="Titolo 1">
            <a:extLst>
              <a:ext uri="{FF2B5EF4-FFF2-40B4-BE49-F238E27FC236}">
                <a16:creationId xmlns:a16="http://schemas.microsoft.com/office/drawing/2014/main" id="{E0E4FC9E-26B7-620D-956A-AE992ACE8C6D}"/>
              </a:ext>
            </a:extLst>
          </p:cNvPr>
          <p:cNvSpPr txBox="1">
            <a:spLocks/>
          </p:cNvSpPr>
          <p:nvPr/>
        </p:nvSpPr>
        <p:spPr>
          <a:xfrm>
            <a:off x="457200" y="416633"/>
            <a:ext cx="8229600" cy="3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2800"/>
              <a:t>Agglomerative Clustering</a:t>
            </a:r>
          </a:p>
        </p:txBody>
      </p:sp>
      <p:sp>
        <p:nvSpPr>
          <p:cNvPr id="7" name="CasellaDiTesto 6">
            <a:extLst>
              <a:ext uri="{FF2B5EF4-FFF2-40B4-BE49-F238E27FC236}">
                <a16:creationId xmlns:a16="http://schemas.microsoft.com/office/drawing/2014/main" id="{CA8B6EDA-B9C1-20F6-F8C1-D8C36CACB477}"/>
              </a:ext>
            </a:extLst>
          </p:cNvPr>
          <p:cNvSpPr txBox="1"/>
          <p:nvPr/>
        </p:nvSpPr>
        <p:spPr>
          <a:xfrm rot="10800000" flipV="1">
            <a:off x="287867" y="1793544"/>
            <a:ext cx="3907896" cy="2462213"/>
          </a:xfrm>
          <a:prstGeom prst="rect">
            <a:avLst/>
          </a:prstGeom>
          <a:noFill/>
        </p:spPr>
        <p:txBody>
          <a:bodyPr wrap="square">
            <a:spAutoFit/>
          </a:bodyPr>
          <a:lstStyle/>
          <a:p>
            <a:pPr marL="285750" indent="-285750">
              <a:buFont typeface="Arial" panose="020B0604020202020204" pitchFamily="34" charset="0"/>
              <a:buChar char="•"/>
            </a:pPr>
            <a:r>
              <a:rPr lang="en-US" b="0" i="0">
                <a:solidFill>
                  <a:schemeClr val="accent6"/>
                </a:solidFill>
                <a:effectLst/>
                <a:latin typeface="Fira Sans" panose="020B0503050000020004" pitchFamily="34" charset="0"/>
              </a:rPr>
              <a:t>The number of clusters, </a:t>
            </a:r>
            <a:r>
              <a:rPr lang="en-US" b="0" i="0" err="1">
                <a:solidFill>
                  <a:schemeClr val="accent6"/>
                </a:solidFill>
                <a:effectLst/>
                <a:latin typeface="Fira Sans" panose="020B0503050000020004" pitchFamily="34" charset="0"/>
              </a:rPr>
              <a:t>n_clusters</a:t>
            </a:r>
            <a:r>
              <a:rPr lang="en-US" b="0" i="0">
                <a:solidFill>
                  <a:schemeClr val="accent6"/>
                </a:solidFill>
                <a:effectLst/>
                <a:latin typeface="Fira Sans" panose="020B0503050000020004" pitchFamily="34" charset="0"/>
              </a:rPr>
              <a:t> = </a:t>
            </a:r>
            <a:r>
              <a:rPr lang="en-US" b="1" i="0">
                <a:solidFill>
                  <a:schemeClr val="accent6"/>
                </a:solidFill>
                <a:effectLst/>
                <a:latin typeface="Fira Sans" panose="020B0503050000020004" pitchFamily="34" charset="0"/>
              </a:rPr>
              <a:t>5</a:t>
            </a:r>
            <a:r>
              <a:rPr lang="en-US" b="0" i="0">
                <a:solidFill>
                  <a:schemeClr val="accent6"/>
                </a:solidFill>
                <a:effectLst/>
                <a:latin typeface="Fira Sans" panose="020B0503050000020004" pitchFamily="34" charset="0"/>
              </a:rPr>
              <a:t>;</a:t>
            </a:r>
          </a:p>
          <a:p>
            <a:pPr marL="285750" indent="-285750">
              <a:buFont typeface="Arial" panose="020B0604020202020204" pitchFamily="34" charset="0"/>
              <a:buChar char="•"/>
            </a:pPr>
            <a:r>
              <a:rPr lang="en-US">
                <a:solidFill>
                  <a:schemeClr val="accent3"/>
                </a:solidFill>
                <a:latin typeface="Fira Sans" panose="020B0503050000020004" pitchFamily="34" charset="0"/>
              </a:rPr>
              <a:t>L</a:t>
            </a:r>
            <a:r>
              <a:rPr lang="en-US" b="0" i="0">
                <a:solidFill>
                  <a:schemeClr val="accent3"/>
                </a:solidFill>
                <a:effectLst/>
                <a:latin typeface="Fira Sans" panose="020B0503050000020004" pitchFamily="34" charset="0"/>
              </a:rPr>
              <a:t>inkage criterion to use: ‘ward’, that ’ minimizes the variance of the clusters being merged;</a:t>
            </a:r>
          </a:p>
          <a:p>
            <a:pPr marL="285750" indent="-285750">
              <a:buFont typeface="Arial" panose="020B0604020202020204" pitchFamily="34" charset="0"/>
              <a:buChar char="•"/>
            </a:pPr>
            <a:r>
              <a:rPr lang="en-US" b="0" i="0">
                <a:solidFill>
                  <a:schemeClr val="accent2"/>
                </a:solidFill>
                <a:effectLst/>
                <a:latin typeface="Fira Sans" panose="020B0503050000020004" pitchFamily="34" charset="0"/>
              </a:rPr>
              <a:t>The metric to use when calculating distance between instances in a feature array. If linkage is “ward”, only affinity: “</a:t>
            </a:r>
            <a:r>
              <a:rPr lang="en-US" b="1" i="0" err="1">
                <a:solidFill>
                  <a:schemeClr val="accent2"/>
                </a:solidFill>
                <a:effectLst/>
                <a:latin typeface="Fira Sans" panose="020B0503050000020004" pitchFamily="34" charset="0"/>
              </a:rPr>
              <a:t>euclidean</a:t>
            </a:r>
            <a:r>
              <a:rPr lang="en-US" b="0" i="0">
                <a:solidFill>
                  <a:schemeClr val="accent2"/>
                </a:solidFill>
                <a:effectLst/>
                <a:latin typeface="Fira Sans" panose="020B0503050000020004" pitchFamily="34" charset="0"/>
              </a:rPr>
              <a:t>” is accepted;</a:t>
            </a:r>
          </a:p>
          <a:p>
            <a:pPr marL="285750" indent="-285750">
              <a:buFont typeface="Arial" panose="020B0604020202020204" pitchFamily="34" charset="0"/>
              <a:buChar char="•"/>
            </a:pPr>
            <a:r>
              <a:rPr lang="en-US" b="0" i="0">
                <a:solidFill>
                  <a:schemeClr val="accent5"/>
                </a:solidFill>
                <a:effectLst/>
                <a:latin typeface="Fira Sans" panose="020B0503050000020004" pitchFamily="34" charset="0"/>
              </a:rPr>
              <a:t>Computes distances between clusters: </a:t>
            </a:r>
            <a:r>
              <a:rPr lang="en-US" b="1" i="0">
                <a:solidFill>
                  <a:schemeClr val="accent5"/>
                </a:solidFill>
                <a:effectLst/>
                <a:latin typeface="Fira Sans" panose="020B0503050000020004" pitchFamily="34" charset="0"/>
              </a:rPr>
              <a:t>True</a:t>
            </a:r>
            <a:r>
              <a:rPr lang="en-US" b="0" i="0">
                <a:solidFill>
                  <a:schemeClr val="accent5"/>
                </a:solidFill>
                <a:effectLst/>
                <a:latin typeface="Fira Sans" panose="020B0503050000020004" pitchFamily="34" charset="0"/>
              </a:rPr>
              <a:t>, this can be used to make dendrogram visualization.</a:t>
            </a:r>
            <a:endParaRPr lang="en-US">
              <a:solidFill>
                <a:schemeClr val="accent5"/>
              </a:solidFill>
              <a:latin typeface="Fira Sans" panose="020B0503050000020004" pitchFamily="34" charset="0"/>
            </a:endParaRPr>
          </a:p>
        </p:txBody>
      </p:sp>
      <p:pic>
        <p:nvPicPr>
          <p:cNvPr id="11" name="Immagine 10">
            <a:extLst>
              <a:ext uri="{FF2B5EF4-FFF2-40B4-BE49-F238E27FC236}">
                <a16:creationId xmlns:a16="http://schemas.microsoft.com/office/drawing/2014/main" id="{3678F6C8-8E65-1D38-74C0-43A837D4911E}"/>
              </a:ext>
            </a:extLst>
          </p:cNvPr>
          <p:cNvPicPr>
            <a:picLocks noChangeAspect="1"/>
          </p:cNvPicPr>
          <p:nvPr/>
        </p:nvPicPr>
        <p:blipFill>
          <a:blip r:embed="rId3"/>
          <a:stretch>
            <a:fillRect/>
          </a:stretch>
        </p:blipFill>
        <p:spPr>
          <a:xfrm>
            <a:off x="4378759" y="1423530"/>
            <a:ext cx="4602879" cy="1135478"/>
          </a:xfrm>
          <a:prstGeom prst="rect">
            <a:avLst/>
          </a:prstGeom>
        </p:spPr>
      </p:pic>
    </p:spTree>
    <p:extLst>
      <p:ext uri="{BB962C8B-B14F-4D97-AF65-F5344CB8AC3E}">
        <p14:creationId xmlns:p14="http://schemas.microsoft.com/office/powerpoint/2010/main" val="1460183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C5EECC7C-8C74-E075-B34E-293568C6B0A4}"/>
              </a:ext>
            </a:extLst>
          </p:cNvPr>
          <p:cNvSpPr txBox="1"/>
          <p:nvPr/>
        </p:nvSpPr>
        <p:spPr>
          <a:xfrm>
            <a:off x="3195232" y="4636971"/>
            <a:ext cx="5284625" cy="311149"/>
          </a:xfrm>
          <a:prstGeom prst="rect">
            <a:avLst/>
          </a:prstGeom>
          <a:noFill/>
        </p:spPr>
        <p:txBody>
          <a:bodyPr wrap="square">
            <a:spAutoFit/>
          </a:bodyPr>
          <a:lstStyle/>
          <a:p>
            <a:r>
              <a:rPr lang="en-US" sz="1400" b="1">
                <a:latin typeface="-apple-system"/>
              </a:rPr>
              <a:t>average silhouette score 0.614</a:t>
            </a:r>
          </a:p>
        </p:txBody>
      </p:sp>
      <p:sp>
        <p:nvSpPr>
          <p:cNvPr id="5" name="CasellaDiTesto 4">
            <a:extLst>
              <a:ext uri="{FF2B5EF4-FFF2-40B4-BE49-F238E27FC236}">
                <a16:creationId xmlns:a16="http://schemas.microsoft.com/office/drawing/2014/main" id="{72791ACB-D3DE-1184-E5DD-130AE22F755B}"/>
              </a:ext>
            </a:extLst>
          </p:cNvPr>
          <p:cNvSpPr txBox="1"/>
          <p:nvPr/>
        </p:nvSpPr>
        <p:spPr>
          <a:xfrm>
            <a:off x="1386038" y="195380"/>
            <a:ext cx="6554805" cy="307777"/>
          </a:xfrm>
          <a:prstGeom prst="rect">
            <a:avLst/>
          </a:prstGeom>
          <a:noFill/>
        </p:spPr>
        <p:txBody>
          <a:bodyPr wrap="square">
            <a:spAutoFit/>
          </a:bodyPr>
          <a:lstStyle/>
          <a:p>
            <a:r>
              <a:rPr lang="en-US" b="1">
                <a:latin typeface="-apple-system"/>
              </a:rPr>
              <a:t>Silhouette Analysis for Agglomerative Clustering on sample data with n_clusters = 5 </a:t>
            </a:r>
            <a:endParaRPr lang="en-US" sz="1400" b="1">
              <a:latin typeface="-apple-system"/>
            </a:endParaRPr>
          </a:p>
        </p:txBody>
      </p:sp>
      <p:pic>
        <p:nvPicPr>
          <p:cNvPr id="8" name="Immagine 7">
            <a:extLst>
              <a:ext uri="{FF2B5EF4-FFF2-40B4-BE49-F238E27FC236}">
                <a16:creationId xmlns:a16="http://schemas.microsoft.com/office/drawing/2014/main" id="{5319E4D3-75F2-949B-7090-7FA14D1B771A}"/>
              </a:ext>
            </a:extLst>
          </p:cNvPr>
          <p:cNvPicPr>
            <a:picLocks noChangeAspect="1"/>
          </p:cNvPicPr>
          <p:nvPr/>
        </p:nvPicPr>
        <p:blipFill>
          <a:blip r:embed="rId3"/>
          <a:stretch>
            <a:fillRect/>
          </a:stretch>
        </p:blipFill>
        <p:spPr>
          <a:xfrm>
            <a:off x="558488" y="529026"/>
            <a:ext cx="7823512" cy="4085448"/>
          </a:xfrm>
          <a:prstGeom prst="rect">
            <a:avLst/>
          </a:prstGeom>
        </p:spPr>
      </p:pic>
    </p:spTree>
    <p:extLst>
      <p:ext uri="{BB962C8B-B14F-4D97-AF65-F5344CB8AC3E}">
        <p14:creationId xmlns:p14="http://schemas.microsoft.com/office/powerpoint/2010/main" val="1586486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433321" y="2152557"/>
            <a:ext cx="8520600" cy="838386"/>
          </a:xfrm>
          <a:solidFill>
            <a:schemeClr val="accent2"/>
          </a:solidFill>
        </p:spPr>
        <p:txBody>
          <a:bodyPr/>
          <a:lstStyle/>
          <a:p>
            <a:r>
              <a:rPr lang="en-US" sz="3600" b="1">
                <a:solidFill>
                  <a:srgbClr val="FFFFFF"/>
                </a:solidFill>
                <a:latin typeface="Fira Sans"/>
                <a:ea typeface="Fira Sans"/>
                <a:cs typeface="Fira Sans"/>
                <a:sym typeface="Fira Sans"/>
              </a:rPr>
              <a:t>Classification</a:t>
            </a: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rgbClr val="FFFFFF"/>
                </a:solidFill>
                <a:latin typeface="Fira Sans"/>
                <a:ea typeface="Fira Sans"/>
                <a:cs typeface="Fira Sans"/>
                <a:sym typeface="Fira Sans"/>
              </a:rPr>
              <a:t>03</a:t>
            </a:r>
            <a:endParaRPr lang="en-US" sz="5400">
              <a:solidFill>
                <a:srgbClr val="FFFFFF"/>
              </a:solidFill>
            </a:endParaRPr>
          </a:p>
        </p:txBody>
      </p:sp>
    </p:spTree>
    <p:extLst>
      <p:ext uri="{BB962C8B-B14F-4D97-AF65-F5344CB8AC3E}">
        <p14:creationId xmlns:p14="http://schemas.microsoft.com/office/powerpoint/2010/main" val="1984652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rgbClr val="FFFFFF"/>
          </a:solidFill>
        </p:spPr>
        <p:txBody>
          <a:bodyPr/>
          <a:lstStyle/>
          <a:p>
            <a:r>
              <a:rPr lang="en-US" sz="3600" b="1">
                <a:solidFill>
                  <a:schemeClr val="accent2"/>
                </a:solidFill>
                <a:latin typeface="Fira Sans"/>
                <a:ea typeface="Fira Sans"/>
                <a:cs typeface="Fira Sans"/>
                <a:sym typeface="Fira Sans"/>
              </a:rPr>
              <a:t>Random Forest</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chemeClr val="accent2"/>
                </a:solidFill>
                <a:latin typeface="Fira Sans"/>
                <a:ea typeface="Fira Sans"/>
                <a:cs typeface="Fira Sans"/>
                <a:sym typeface="Fira Sans"/>
              </a:rPr>
              <a:t>03</a:t>
            </a:r>
            <a:endParaRPr lang="en-US" sz="5400">
              <a:solidFill>
                <a:schemeClr val="accent2"/>
              </a:solidFill>
            </a:endParaRPr>
          </a:p>
        </p:txBody>
      </p:sp>
    </p:spTree>
    <p:extLst>
      <p:ext uri="{BB962C8B-B14F-4D97-AF65-F5344CB8AC3E}">
        <p14:creationId xmlns:p14="http://schemas.microsoft.com/office/powerpoint/2010/main" val="2509573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laborazione alternativa 17">
            <a:extLst>
              <a:ext uri="{FF2B5EF4-FFF2-40B4-BE49-F238E27FC236}">
                <a16:creationId xmlns:a16="http://schemas.microsoft.com/office/drawing/2014/main" id="{F085BC6D-85B9-77D3-11F8-47E2D080838F}"/>
              </a:ext>
            </a:extLst>
          </p:cNvPr>
          <p:cNvSpPr/>
          <p:nvPr/>
        </p:nvSpPr>
        <p:spPr>
          <a:xfrm>
            <a:off x="457200" y="3867908"/>
            <a:ext cx="7965502" cy="1092011"/>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97EFF2F-A614-42B3-6EDB-421F7C50DC42}"/>
              </a:ext>
            </a:extLst>
          </p:cNvPr>
          <p:cNvSpPr>
            <a:spLocks noGrp="1"/>
          </p:cNvSpPr>
          <p:nvPr>
            <p:ph type="title"/>
          </p:nvPr>
        </p:nvSpPr>
        <p:spPr/>
        <p:txBody>
          <a:bodyPr/>
          <a:lstStyle/>
          <a:p>
            <a:r>
              <a:rPr lang="en-US" sz="2000"/>
              <a:t>Random Forest</a:t>
            </a:r>
          </a:p>
        </p:txBody>
      </p:sp>
      <p:sp>
        <p:nvSpPr>
          <p:cNvPr id="7" name="CasellaDiTesto 6">
            <a:extLst>
              <a:ext uri="{FF2B5EF4-FFF2-40B4-BE49-F238E27FC236}">
                <a16:creationId xmlns:a16="http://schemas.microsoft.com/office/drawing/2014/main" id="{5E28DC82-EFC5-1F53-30CF-F4BF650C9A52}"/>
              </a:ext>
            </a:extLst>
          </p:cNvPr>
          <p:cNvSpPr txBox="1"/>
          <p:nvPr/>
        </p:nvSpPr>
        <p:spPr>
          <a:xfrm>
            <a:off x="457200" y="938328"/>
            <a:ext cx="8283844" cy="523220"/>
          </a:xfrm>
          <a:prstGeom prst="rect">
            <a:avLst/>
          </a:prstGeom>
          <a:noFill/>
        </p:spPr>
        <p:txBody>
          <a:bodyPr wrap="square">
            <a:spAutoFit/>
          </a:bodyPr>
          <a:lstStyle/>
          <a:p>
            <a:pPr algn="ctr"/>
            <a:r>
              <a:rPr lang="en-US" sz="1400">
                <a:latin typeface="Fira Sans" panose="020B0503050000020004" pitchFamily="34" charset="0"/>
              </a:rPr>
              <a:t>First, we performed Grid Search to find the best hyper parameters for the dataset. </a:t>
            </a:r>
          </a:p>
          <a:p>
            <a:pPr algn="ctr"/>
            <a:r>
              <a:rPr lang="en-US" sz="1400">
                <a:latin typeface="Fira Sans" panose="020B0503050000020004" pitchFamily="34" charset="0"/>
              </a:rPr>
              <a:t>We tested different combinations of:</a:t>
            </a:r>
            <a:endParaRPr lang="en-US"/>
          </a:p>
        </p:txBody>
      </p:sp>
      <p:pic>
        <p:nvPicPr>
          <p:cNvPr id="8" name="Immagine 7">
            <a:extLst>
              <a:ext uri="{FF2B5EF4-FFF2-40B4-BE49-F238E27FC236}">
                <a16:creationId xmlns:a16="http://schemas.microsoft.com/office/drawing/2014/main" id="{076C4343-526A-155C-41B3-67FBD632926A}"/>
              </a:ext>
            </a:extLst>
          </p:cNvPr>
          <p:cNvPicPr>
            <a:picLocks noChangeAspect="1"/>
          </p:cNvPicPr>
          <p:nvPr/>
        </p:nvPicPr>
        <p:blipFill rotWithShape="1">
          <a:blip r:embed="rId2">
            <a:clrChange>
              <a:clrFrom>
                <a:srgbClr val="F7F7F7"/>
              </a:clrFrom>
              <a:clrTo>
                <a:srgbClr val="F7F7F7">
                  <a:alpha val="0"/>
                </a:srgbClr>
              </a:clrTo>
            </a:clrChange>
            <a:extLst>
              <a:ext uri="{BEBA8EAE-BF5A-486C-A8C5-ECC9F3942E4B}">
                <a14:imgProps xmlns:a14="http://schemas.microsoft.com/office/drawing/2010/main">
                  <a14:imgLayer r:embed="rId3">
                    <a14:imgEffect>
                      <a14:colorTemperature colorTemp="5900"/>
                    </a14:imgEffect>
                  </a14:imgLayer>
                </a14:imgProps>
              </a:ext>
            </a:extLst>
          </a:blip>
          <a:srcRect l="29" t="-2174" r="72767" b="36992"/>
          <a:stretch/>
        </p:blipFill>
        <p:spPr>
          <a:xfrm>
            <a:off x="5145437" y="1670289"/>
            <a:ext cx="3735092" cy="1956268"/>
          </a:xfrm>
          <a:prstGeom prst="rect">
            <a:avLst/>
          </a:prstGeom>
        </p:spPr>
      </p:pic>
      <p:sp>
        <p:nvSpPr>
          <p:cNvPr id="10" name="CasellaDiTesto 9">
            <a:extLst>
              <a:ext uri="{FF2B5EF4-FFF2-40B4-BE49-F238E27FC236}">
                <a16:creationId xmlns:a16="http://schemas.microsoft.com/office/drawing/2014/main" id="{FCAD84C9-B853-202C-56EE-4848E3D22361}"/>
              </a:ext>
            </a:extLst>
          </p:cNvPr>
          <p:cNvSpPr txBox="1"/>
          <p:nvPr/>
        </p:nvSpPr>
        <p:spPr>
          <a:xfrm>
            <a:off x="166977" y="1650628"/>
            <a:ext cx="4748007" cy="2031325"/>
          </a:xfrm>
          <a:prstGeom prst="rect">
            <a:avLst/>
          </a:prstGeom>
          <a:noFill/>
        </p:spPr>
        <p:txBody>
          <a:bodyPr wrap="square">
            <a:spAutoFit/>
          </a:bodyPr>
          <a:lstStyle/>
          <a:p>
            <a:pPr marL="285750" indent="-285750">
              <a:buFont typeface="Arial" panose="020B0604020202020204" pitchFamily="34" charset="0"/>
              <a:buChar char="•"/>
            </a:pPr>
            <a:r>
              <a:rPr lang="en-US">
                <a:solidFill>
                  <a:schemeClr val="accent6"/>
                </a:solidFill>
                <a:latin typeface="Fira Sans" panose="020B0503050000020004" pitchFamily="34" charset="0"/>
              </a:rPr>
              <a:t>The number of trees in the forest;</a:t>
            </a:r>
          </a:p>
          <a:p>
            <a:pPr marL="285750" indent="-285750">
              <a:buFont typeface="Arial" panose="020B0604020202020204" pitchFamily="34" charset="0"/>
              <a:buChar char="•"/>
            </a:pPr>
            <a:r>
              <a:rPr lang="en-US" b="0" i="0">
                <a:solidFill>
                  <a:schemeClr val="accent3"/>
                </a:solidFill>
                <a:effectLst/>
                <a:latin typeface="Fira Sans" panose="020B0503050000020004" pitchFamily="34" charset="0"/>
              </a:rPr>
              <a:t>The function to measure the quality of a split;</a:t>
            </a:r>
          </a:p>
          <a:p>
            <a:pPr marL="285750" indent="-285750">
              <a:buFont typeface="Arial" panose="020B0604020202020204" pitchFamily="34" charset="0"/>
              <a:buChar char="•"/>
            </a:pPr>
            <a:r>
              <a:rPr lang="en-US" b="0" i="0">
                <a:solidFill>
                  <a:schemeClr val="accent2"/>
                </a:solidFill>
                <a:effectLst/>
                <a:latin typeface="Fira Sans" panose="020B0503050000020004" pitchFamily="34" charset="0"/>
              </a:rPr>
              <a:t>The maximum depth of the tree</a:t>
            </a:r>
            <a:r>
              <a:rPr lang="en-US">
                <a:solidFill>
                  <a:schemeClr val="accent2"/>
                </a:solidFill>
                <a:latin typeface="Fira Sans" panose="020B0503050000020004" pitchFamily="34" charset="0"/>
              </a:rPr>
              <a:t>;</a:t>
            </a:r>
          </a:p>
          <a:p>
            <a:pPr marL="285750" indent="-285750">
              <a:buFont typeface="Arial" panose="020B0604020202020204" pitchFamily="34" charset="0"/>
              <a:buChar char="•"/>
            </a:pPr>
            <a:r>
              <a:rPr lang="en-US" b="0" i="0">
                <a:solidFill>
                  <a:schemeClr val="accent5"/>
                </a:solidFill>
                <a:effectLst/>
                <a:latin typeface="Fira Sans" panose="020B0503050000020004" pitchFamily="34" charset="0"/>
              </a:rPr>
              <a:t>The minimum number of samples required to split an internal node;</a:t>
            </a:r>
          </a:p>
          <a:p>
            <a:pPr marL="285750" indent="-285750">
              <a:buFont typeface="Arial" panose="020B0604020202020204" pitchFamily="34" charset="0"/>
              <a:buChar char="•"/>
            </a:pPr>
            <a:r>
              <a:rPr lang="en-US" b="0" i="0">
                <a:solidFill>
                  <a:schemeClr val="accent4"/>
                </a:solidFill>
                <a:effectLst/>
                <a:latin typeface="Fira Sans" panose="020B0503050000020004" pitchFamily="34" charset="0"/>
              </a:rPr>
              <a:t>The minimum number of samples required to be at a leaf node</a:t>
            </a:r>
            <a:r>
              <a:rPr lang="en-US">
                <a:solidFill>
                  <a:schemeClr val="accent4"/>
                </a:solidFill>
                <a:latin typeface="Fira Sans" panose="020B0503050000020004" pitchFamily="34" charset="0"/>
              </a:rPr>
              <a:t>;</a:t>
            </a:r>
          </a:p>
          <a:p>
            <a:pPr marL="285750" indent="-285750">
              <a:buFont typeface="Arial" panose="020B0604020202020204" pitchFamily="34" charset="0"/>
              <a:buChar char="•"/>
            </a:pPr>
            <a:r>
              <a:rPr lang="en-US" b="0" i="0">
                <a:solidFill>
                  <a:schemeClr val="accent1"/>
                </a:solidFill>
                <a:effectLst/>
                <a:latin typeface="Fira Sans" panose="020B0503050000020004" pitchFamily="34" charset="0"/>
              </a:rPr>
              <a:t>The number of features to consider when looking for the best split.</a:t>
            </a:r>
            <a:endParaRPr lang="en-US">
              <a:solidFill>
                <a:schemeClr val="accent1"/>
              </a:solidFill>
              <a:latin typeface="Fira Sans" panose="020B0503050000020004" pitchFamily="34" charset="0"/>
            </a:endParaRPr>
          </a:p>
        </p:txBody>
      </p:sp>
      <p:sp>
        <p:nvSpPr>
          <p:cNvPr id="19" name="CasellaDiTesto 18">
            <a:extLst>
              <a:ext uri="{FF2B5EF4-FFF2-40B4-BE49-F238E27FC236}">
                <a16:creationId xmlns:a16="http://schemas.microsoft.com/office/drawing/2014/main" id="{006008BC-6DE6-DA9E-C5C7-FF43C6B85DF9}"/>
              </a:ext>
            </a:extLst>
          </p:cNvPr>
          <p:cNvSpPr txBox="1"/>
          <p:nvPr/>
        </p:nvSpPr>
        <p:spPr>
          <a:xfrm>
            <a:off x="604120" y="4260024"/>
            <a:ext cx="7671661" cy="307777"/>
          </a:xfrm>
          <a:prstGeom prst="rect">
            <a:avLst/>
          </a:prstGeom>
          <a:noFill/>
        </p:spPr>
        <p:txBody>
          <a:bodyPr wrap="square" rtlCol="0">
            <a:spAutoFit/>
          </a:bodyPr>
          <a:lstStyle/>
          <a:p>
            <a:pPr algn="ctr"/>
            <a:r>
              <a:rPr lang="en-US" err="1">
                <a:latin typeface="Fira Sans" panose="020B0503050000020004" pitchFamily="34" charset="0"/>
              </a:rPr>
              <a:t>GridSearchCV</a:t>
            </a:r>
            <a:r>
              <a:rPr lang="en-US">
                <a:latin typeface="Fira Sans" panose="020B0503050000020004" pitchFamily="34" charset="0"/>
              </a:rPr>
              <a:t> algorithm with CV = 4</a:t>
            </a:r>
          </a:p>
        </p:txBody>
      </p:sp>
    </p:spTree>
    <p:extLst>
      <p:ext uri="{BB962C8B-B14F-4D97-AF65-F5344CB8AC3E}">
        <p14:creationId xmlns:p14="http://schemas.microsoft.com/office/powerpoint/2010/main" val="3159693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rgbClr val="FFFFFF"/>
          </a:solidFill>
        </p:spPr>
        <p:txBody>
          <a:bodyPr/>
          <a:lstStyle/>
          <a:p>
            <a:r>
              <a:rPr lang="en-US" sz="3600" b="1">
                <a:solidFill>
                  <a:schemeClr val="accent2"/>
                </a:solidFill>
                <a:latin typeface="Fira Sans"/>
                <a:ea typeface="Fira Sans"/>
                <a:cs typeface="Fira Sans"/>
                <a:sym typeface="Fira Sans"/>
              </a:rPr>
              <a:t>Support Vector Classifier</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chemeClr val="accent2"/>
                </a:solidFill>
                <a:latin typeface="Fira Sans"/>
                <a:ea typeface="Fira Sans"/>
                <a:cs typeface="Fira Sans"/>
                <a:sym typeface="Fira Sans"/>
              </a:rPr>
              <a:t>03</a:t>
            </a:r>
            <a:endParaRPr lang="en-US" sz="5400">
              <a:solidFill>
                <a:schemeClr val="accent2"/>
              </a:solidFill>
            </a:endParaRPr>
          </a:p>
        </p:txBody>
      </p:sp>
    </p:spTree>
    <p:extLst>
      <p:ext uri="{BB962C8B-B14F-4D97-AF65-F5344CB8AC3E}">
        <p14:creationId xmlns:p14="http://schemas.microsoft.com/office/powerpoint/2010/main" val="1749016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EF90E0-0277-5FB4-0802-80E50BC351AE}"/>
              </a:ext>
            </a:extLst>
          </p:cNvPr>
          <p:cNvSpPr>
            <a:spLocks noGrp="1"/>
          </p:cNvSpPr>
          <p:nvPr>
            <p:ph type="title"/>
          </p:nvPr>
        </p:nvSpPr>
        <p:spPr>
          <a:xfrm>
            <a:off x="319697" y="411475"/>
            <a:ext cx="8229600" cy="340200"/>
          </a:xfrm>
        </p:spPr>
        <p:txBody>
          <a:bodyPr/>
          <a:lstStyle/>
          <a:p>
            <a:r>
              <a:rPr lang="it-IT"/>
              <a:t>Dataset </a:t>
            </a:r>
          </a:p>
        </p:txBody>
      </p:sp>
      <p:sp>
        <p:nvSpPr>
          <p:cNvPr id="4" name="CasellaDiTesto 3">
            <a:extLst>
              <a:ext uri="{FF2B5EF4-FFF2-40B4-BE49-F238E27FC236}">
                <a16:creationId xmlns:a16="http://schemas.microsoft.com/office/drawing/2014/main" id="{1ACD4696-CCD4-826B-442A-E2318E88BFE8}"/>
              </a:ext>
            </a:extLst>
          </p:cNvPr>
          <p:cNvSpPr txBox="1"/>
          <p:nvPr/>
        </p:nvSpPr>
        <p:spPr>
          <a:xfrm>
            <a:off x="678756" y="1340642"/>
            <a:ext cx="3052584" cy="2462213"/>
          </a:xfrm>
          <a:prstGeom prst="rect">
            <a:avLst/>
          </a:prstGeom>
          <a:noFill/>
        </p:spPr>
        <p:txBody>
          <a:bodyPr wrap="square">
            <a:spAutoFit/>
          </a:bodyPr>
          <a:lstStyle/>
          <a:p>
            <a:r>
              <a:rPr lang="en-US">
                <a:latin typeface="Fira Sans" panose="020B0503050000020004" pitchFamily="34" charset="0"/>
              </a:rPr>
              <a:t>This collection of data is part of the RNA-Seq (</a:t>
            </a:r>
            <a:r>
              <a:rPr lang="en-US" err="1">
                <a:latin typeface="Fira Sans" panose="020B0503050000020004" pitchFamily="34" charset="0"/>
              </a:rPr>
              <a:t>HiSeq</a:t>
            </a:r>
            <a:r>
              <a:rPr lang="en-US">
                <a:latin typeface="Fira Sans" panose="020B0503050000020004" pitchFamily="34" charset="0"/>
              </a:rPr>
              <a:t>) PANCAN dataset, it is a random extraction of gene expressions of patients having different types of tumor: BRCA, KIRC, COAD, LUAD and PRAD</a:t>
            </a:r>
            <a:r>
              <a:rPr lang="en-US"/>
              <a:t>.</a:t>
            </a:r>
          </a:p>
          <a:p>
            <a:endParaRPr lang="en-US"/>
          </a:p>
          <a:p>
            <a:r>
              <a:rPr lang="en-US">
                <a:latin typeface="Fira Sans" panose="020B0503050000020004" pitchFamily="34" charset="0"/>
                <a:ea typeface="FangSong" panose="020B0503020204020204" pitchFamily="49" charset="-122"/>
              </a:rPr>
              <a:t>The dataset is composed of 801 samples (stored row-wise) with 20531 features which are RNA-Seq gene expression levels measured.</a:t>
            </a:r>
            <a:endParaRPr lang="it-IT">
              <a:latin typeface="Fira Sans" panose="020B0503050000020004" pitchFamily="34" charset="0"/>
              <a:ea typeface="FangSong" panose="020B0503020204020204" pitchFamily="49" charset="-122"/>
            </a:endParaRPr>
          </a:p>
        </p:txBody>
      </p:sp>
      <p:graphicFrame>
        <p:nvGraphicFramePr>
          <p:cNvPr id="11" name="Grafico 10">
            <a:extLst>
              <a:ext uri="{FF2B5EF4-FFF2-40B4-BE49-F238E27FC236}">
                <a16:creationId xmlns:a16="http://schemas.microsoft.com/office/drawing/2014/main" id="{9F569460-A552-D04B-D430-0F3BECFB836E}"/>
              </a:ext>
            </a:extLst>
          </p:cNvPr>
          <p:cNvGraphicFramePr/>
          <p:nvPr>
            <p:extLst>
              <p:ext uri="{D42A27DB-BD31-4B8C-83A1-F6EECF244321}">
                <p14:modId xmlns:p14="http://schemas.microsoft.com/office/powerpoint/2010/main" val="1353851068"/>
              </p:ext>
            </p:extLst>
          </p:nvPr>
        </p:nvGraphicFramePr>
        <p:xfrm>
          <a:off x="4817889" y="1026752"/>
          <a:ext cx="3647355" cy="30899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8740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7EFF2F-A614-42B3-6EDB-421F7C50DC42}"/>
              </a:ext>
            </a:extLst>
          </p:cNvPr>
          <p:cNvSpPr>
            <a:spLocks noGrp="1"/>
          </p:cNvSpPr>
          <p:nvPr>
            <p:ph type="title"/>
          </p:nvPr>
        </p:nvSpPr>
        <p:spPr/>
        <p:txBody>
          <a:bodyPr/>
          <a:lstStyle/>
          <a:p>
            <a:r>
              <a:rPr lang="en-US" sz="2000"/>
              <a:t>Support Vector Classifier</a:t>
            </a:r>
          </a:p>
        </p:txBody>
      </p:sp>
      <p:sp>
        <p:nvSpPr>
          <p:cNvPr id="7" name="CasellaDiTesto 6">
            <a:extLst>
              <a:ext uri="{FF2B5EF4-FFF2-40B4-BE49-F238E27FC236}">
                <a16:creationId xmlns:a16="http://schemas.microsoft.com/office/drawing/2014/main" id="{5E28DC82-EFC5-1F53-30CF-F4BF650C9A52}"/>
              </a:ext>
            </a:extLst>
          </p:cNvPr>
          <p:cNvSpPr txBox="1"/>
          <p:nvPr/>
        </p:nvSpPr>
        <p:spPr>
          <a:xfrm>
            <a:off x="457200" y="938328"/>
            <a:ext cx="8283844" cy="523220"/>
          </a:xfrm>
          <a:prstGeom prst="rect">
            <a:avLst/>
          </a:prstGeom>
          <a:noFill/>
        </p:spPr>
        <p:txBody>
          <a:bodyPr wrap="square">
            <a:spAutoFit/>
          </a:bodyPr>
          <a:lstStyle/>
          <a:p>
            <a:pPr algn="ctr"/>
            <a:r>
              <a:rPr lang="en-US" sz="1400">
                <a:latin typeface="Fira Sans" panose="020B0503050000020004" pitchFamily="34" charset="0"/>
              </a:rPr>
              <a:t>First, we performed Grid Search to find the best hyper parameters for the dataset. </a:t>
            </a:r>
          </a:p>
          <a:p>
            <a:pPr algn="ctr"/>
            <a:r>
              <a:rPr lang="en-US" sz="1400">
                <a:latin typeface="Fira Sans" panose="020B0503050000020004" pitchFamily="34" charset="0"/>
              </a:rPr>
              <a:t>We tested different combinations of:</a:t>
            </a:r>
            <a:endParaRPr lang="en-US"/>
          </a:p>
        </p:txBody>
      </p:sp>
      <p:sp>
        <p:nvSpPr>
          <p:cNvPr id="10" name="CasellaDiTesto 9">
            <a:extLst>
              <a:ext uri="{FF2B5EF4-FFF2-40B4-BE49-F238E27FC236}">
                <a16:creationId xmlns:a16="http://schemas.microsoft.com/office/drawing/2014/main" id="{FCAD84C9-B853-202C-56EE-4848E3D22361}"/>
              </a:ext>
            </a:extLst>
          </p:cNvPr>
          <p:cNvSpPr txBox="1"/>
          <p:nvPr/>
        </p:nvSpPr>
        <p:spPr>
          <a:xfrm>
            <a:off x="480451" y="2025166"/>
            <a:ext cx="4970840" cy="954107"/>
          </a:xfrm>
          <a:prstGeom prst="rect">
            <a:avLst/>
          </a:prstGeom>
          <a:noFill/>
        </p:spPr>
        <p:txBody>
          <a:bodyPr wrap="square">
            <a:spAutoFit/>
          </a:bodyPr>
          <a:lstStyle/>
          <a:p>
            <a:pPr marL="285750" indent="-285750">
              <a:buFont typeface="Arial" panose="020B0604020202020204" pitchFamily="34" charset="0"/>
              <a:buChar char="•"/>
            </a:pPr>
            <a:r>
              <a:rPr lang="en-US">
                <a:solidFill>
                  <a:schemeClr val="accent6"/>
                </a:solidFill>
                <a:latin typeface="Fira Sans" panose="020B0503050000020004" pitchFamily="34" charset="0"/>
              </a:rPr>
              <a:t>C, the regularization parameter;</a:t>
            </a:r>
          </a:p>
          <a:p>
            <a:pPr marL="285750" indent="-285750">
              <a:buFont typeface="Arial" panose="020B0604020202020204" pitchFamily="34" charset="0"/>
              <a:buChar char="•"/>
            </a:pPr>
            <a:r>
              <a:rPr lang="en-US" b="0" i="0">
                <a:solidFill>
                  <a:schemeClr val="accent3"/>
                </a:solidFill>
                <a:effectLst/>
                <a:latin typeface="Fira Sans" panose="020B0503050000020004" pitchFamily="34" charset="0"/>
              </a:rPr>
              <a:t>The loss function used.</a:t>
            </a:r>
          </a:p>
          <a:p>
            <a:endParaRPr lang="en-US">
              <a:solidFill>
                <a:schemeClr val="accent3"/>
              </a:solidFill>
              <a:latin typeface="Fira Sans" panose="020B0503050000020004" pitchFamily="34" charset="0"/>
            </a:endParaRPr>
          </a:p>
          <a:p>
            <a:endParaRPr lang="en-US">
              <a:solidFill>
                <a:schemeClr val="accent4"/>
              </a:solidFill>
              <a:latin typeface="Fira Sans" panose="020B0503050000020004" pitchFamily="34" charset="0"/>
            </a:endParaRPr>
          </a:p>
        </p:txBody>
      </p:sp>
      <p:sp>
        <p:nvSpPr>
          <p:cNvPr id="13" name="CasellaDiTesto 12">
            <a:extLst>
              <a:ext uri="{FF2B5EF4-FFF2-40B4-BE49-F238E27FC236}">
                <a16:creationId xmlns:a16="http://schemas.microsoft.com/office/drawing/2014/main" id="{AB918B57-3F85-D8C4-C24A-F45E82C060B5}"/>
              </a:ext>
            </a:extLst>
          </p:cNvPr>
          <p:cNvSpPr txBox="1"/>
          <p:nvPr/>
        </p:nvSpPr>
        <p:spPr>
          <a:xfrm>
            <a:off x="4840967" y="1648201"/>
            <a:ext cx="4166886" cy="3323987"/>
          </a:xfrm>
          <a:prstGeom prst="rect">
            <a:avLst/>
          </a:prstGeom>
          <a:noFill/>
        </p:spPr>
        <p:txBody>
          <a:bodyPr wrap="square">
            <a:spAutoFit/>
          </a:bodyPr>
          <a:lstStyle/>
          <a:p>
            <a:r>
              <a:rPr lang="en-US">
                <a:solidFill>
                  <a:schemeClr val="tx1"/>
                </a:solidFill>
                <a:latin typeface="Fira Sans" panose="020B0503050000020004" pitchFamily="34" charset="0"/>
              </a:rPr>
              <a:t>Other parameters were left to their default values:</a:t>
            </a:r>
            <a:endParaRPr lang="en-US" b="0" i="0">
              <a:solidFill>
                <a:schemeClr val="tx1"/>
              </a:solidFill>
              <a:effectLst/>
              <a:latin typeface="Fira Sans" panose="020B0503050000020004" pitchFamily="34" charset="0"/>
            </a:endParaRPr>
          </a:p>
          <a:p>
            <a:pPr marL="285750" indent="-285750">
              <a:buFont typeface="Arial" panose="020B0604020202020204" pitchFamily="34" charset="0"/>
              <a:buChar char="•"/>
            </a:pPr>
            <a:r>
              <a:rPr lang="en-US" b="0" i="0">
                <a:solidFill>
                  <a:schemeClr val="accent2"/>
                </a:solidFill>
                <a:effectLst/>
                <a:latin typeface="Fira Sans" panose="020B0503050000020004" pitchFamily="34" charset="0"/>
              </a:rPr>
              <a:t>The multi-class strategy since we are dealing with more than two classes: </a:t>
            </a:r>
            <a:r>
              <a:rPr lang="en-US" b="1" i="0" u="sng" err="1">
                <a:solidFill>
                  <a:schemeClr val="accent2"/>
                </a:solidFill>
                <a:effectLst/>
                <a:latin typeface="Fira Sans" panose="020B0503050000020004" pitchFamily="34" charset="0"/>
              </a:rPr>
              <a:t>ovr</a:t>
            </a:r>
            <a:r>
              <a:rPr lang="en-US" b="0" i="0">
                <a:solidFill>
                  <a:schemeClr val="accent2"/>
                </a:solidFill>
                <a:effectLst/>
                <a:latin typeface="Fira Sans" panose="020B0503050000020004" pitchFamily="34" charset="0"/>
              </a:rPr>
              <a:t>, to train one-vs-rest classifiers</a:t>
            </a:r>
            <a:r>
              <a:rPr lang="en-US">
                <a:solidFill>
                  <a:schemeClr val="accent2"/>
                </a:solidFill>
                <a:latin typeface="Fira Sans" panose="020B0503050000020004" pitchFamily="34" charset="0"/>
              </a:rPr>
              <a:t>;</a:t>
            </a:r>
          </a:p>
          <a:p>
            <a:pPr marL="285750" indent="-285750">
              <a:buFont typeface="Arial" panose="020B0604020202020204" pitchFamily="34" charset="0"/>
              <a:buChar char="•"/>
            </a:pPr>
            <a:r>
              <a:rPr lang="en-US" b="0" i="0">
                <a:solidFill>
                  <a:schemeClr val="accent5"/>
                </a:solidFill>
                <a:effectLst/>
                <a:latin typeface="Fira Sans" panose="020B0503050000020004" pitchFamily="34" charset="0"/>
              </a:rPr>
              <a:t>The norm used in the penalization: </a:t>
            </a:r>
            <a:r>
              <a:rPr lang="en-US" b="1" i="0" u="sng">
                <a:solidFill>
                  <a:schemeClr val="accent5"/>
                </a:solidFill>
                <a:effectLst/>
                <a:latin typeface="Fira Sans" panose="020B0503050000020004" pitchFamily="34" charset="0"/>
              </a:rPr>
              <a:t>l2</a:t>
            </a:r>
            <a:r>
              <a:rPr lang="en-US" b="0" i="0">
                <a:solidFill>
                  <a:schemeClr val="accent5"/>
                </a:solidFill>
                <a:effectLst/>
                <a:latin typeface="Fira Sans" panose="020B0503050000020004" pitchFamily="34" charset="0"/>
              </a:rPr>
              <a:t>, since l1 leads to coefficients that are sparse;</a:t>
            </a:r>
          </a:p>
          <a:p>
            <a:pPr marL="285750" indent="-285750">
              <a:buFont typeface="Arial" panose="020B0604020202020204" pitchFamily="34" charset="0"/>
              <a:buChar char="•"/>
            </a:pPr>
            <a:r>
              <a:rPr lang="en-US">
                <a:solidFill>
                  <a:schemeClr val="accent4"/>
                </a:solidFill>
                <a:latin typeface="Fira Sans" panose="020B0503050000020004" pitchFamily="34" charset="0"/>
              </a:rPr>
              <a:t>The algorithm to either solve the dual or primal optimization problem: </a:t>
            </a:r>
            <a:r>
              <a:rPr lang="en-US" b="1" u="sng">
                <a:solidFill>
                  <a:schemeClr val="accent4"/>
                </a:solidFill>
                <a:latin typeface="Fira Sans" panose="020B0503050000020004" pitchFamily="34" charset="0"/>
              </a:rPr>
              <a:t>True</a:t>
            </a:r>
            <a:r>
              <a:rPr lang="en-US">
                <a:solidFill>
                  <a:schemeClr val="accent4"/>
                </a:solidFill>
                <a:latin typeface="Fira Sans" panose="020B0503050000020004" pitchFamily="34" charset="0"/>
              </a:rPr>
              <a:t>, since the </a:t>
            </a:r>
            <a:r>
              <a:rPr lang="en-US" err="1">
                <a:solidFill>
                  <a:schemeClr val="accent4"/>
                </a:solidFill>
                <a:latin typeface="Fira Sans" panose="020B0503050000020004" pitchFamily="34" charset="0"/>
              </a:rPr>
              <a:t>n_samples</a:t>
            </a:r>
            <a:r>
              <a:rPr lang="en-US">
                <a:solidFill>
                  <a:schemeClr val="accent4"/>
                </a:solidFill>
                <a:latin typeface="Fira Sans" panose="020B0503050000020004" pitchFamily="34" charset="0"/>
              </a:rPr>
              <a:t> &lt; </a:t>
            </a:r>
            <a:r>
              <a:rPr lang="en-US" err="1">
                <a:solidFill>
                  <a:schemeClr val="accent4"/>
                </a:solidFill>
                <a:latin typeface="Fira Sans" panose="020B0503050000020004" pitchFamily="34" charset="0"/>
              </a:rPr>
              <a:t>n_features</a:t>
            </a:r>
            <a:r>
              <a:rPr lang="en-US">
                <a:solidFill>
                  <a:schemeClr val="accent4"/>
                </a:solidFill>
                <a:latin typeface="Fira Sans" panose="020B0503050000020004" pitchFamily="34" charset="0"/>
              </a:rPr>
              <a:t>;</a:t>
            </a:r>
          </a:p>
          <a:p>
            <a:r>
              <a:rPr lang="en-US">
                <a:solidFill>
                  <a:schemeClr val="tx1"/>
                </a:solidFill>
                <a:latin typeface="Fira Sans" panose="020B0503050000020004" pitchFamily="34" charset="0"/>
              </a:rPr>
              <a:t>Other parameters were fixed:</a:t>
            </a:r>
          </a:p>
          <a:p>
            <a:pPr marL="285750" indent="-285750">
              <a:buFont typeface="Arial" panose="020B0604020202020204" pitchFamily="34" charset="0"/>
              <a:buChar char="•"/>
            </a:pPr>
            <a:r>
              <a:rPr lang="en-US">
                <a:solidFill>
                  <a:schemeClr val="accent1"/>
                </a:solidFill>
                <a:latin typeface="Fira Sans" panose="020B0503050000020004" pitchFamily="34" charset="0"/>
              </a:rPr>
              <a:t>The </a:t>
            </a:r>
            <a:r>
              <a:rPr lang="en-US" b="0" i="0">
                <a:solidFill>
                  <a:schemeClr val="accent1"/>
                </a:solidFill>
                <a:effectLst/>
                <a:latin typeface="Fira Sans" panose="020B0503050000020004" pitchFamily="34" charset="0"/>
              </a:rPr>
              <a:t>pseudo random number generation for shuffling the data: </a:t>
            </a:r>
            <a:r>
              <a:rPr lang="en-US" b="1" i="0" u="sng">
                <a:solidFill>
                  <a:schemeClr val="accent1"/>
                </a:solidFill>
                <a:effectLst/>
                <a:latin typeface="Fira Sans" panose="020B0503050000020004" pitchFamily="34" charset="0"/>
              </a:rPr>
              <a:t>12345</a:t>
            </a:r>
            <a:r>
              <a:rPr lang="en-US" b="0" i="0">
                <a:solidFill>
                  <a:schemeClr val="accent1"/>
                </a:solidFill>
                <a:effectLst/>
                <a:latin typeface="Fira Sans" panose="020B0503050000020004" pitchFamily="34" charset="0"/>
              </a:rPr>
              <a:t>;</a:t>
            </a:r>
          </a:p>
          <a:p>
            <a:pPr marL="285750" indent="-285750">
              <a:buFont typeface="Arial" panose="020B0604020202020204" pitchFamily="34" charset="0"/>
              <a:buChar char="•"/>
            </a:pPr>
            <a:r>
              <a:rPr lang="en-US">
                <a:solidFill>
                  <a:schemeClr val="bg2"/>
                </a:solidFill>
                <a:latin typeface="Fira Sans" panose="020B0503050000020004" pitchFamily="34" charset="0"/>
              </a:rPr>
              <a:t>The </a:t>
            </a:r>
            <a:r>
              <a:rPr lang="en-US" b="0" i="0">
                <a:solidFill>
                  <a:schemeClr val="bg2"/>
                </a:solidFill>
                <a:effectLst/>
                <a:latin typeface="Fira Sans" panose="020B0503050000020004" pitchFamily="34" charset="0"/>
              </a:rPr>
              <a:t>maximum number of iterations to be run: </a:t>
            </a:r>
            <a:r>
              <a:rPr lang="en-US" b="1" i="0" u="sng">
                <a:solidFill>
                  <a:schemeClr val="bg2"/>
                </a:solidFill>
                <a:effectLst/>
                <a:latin typeface="Fira Sans" panose="020B0503050000020004" pitchFamily="34" charset="0"/>
              </a:rPr>
              <a:t>10.000</a:t>
            </a:r>
            <a:endParaRPr lang="en-US" b="1" u="sng">
              <a:solidFill>
                <a:schemeClr val="bg2"/>
              </a:solidFill>
              <a:latin typeface="Fira Sans" panose="020B0503050000020004" pitchFamily="34" charset="0"/>
            </a:endParaRPr>
          </a:p>
        </p:txBody>
      </p:sp>
      <p:pic>
        <p:nvPicPr>
          <p:cNvPr id="6" name="Immagine 5">
            <a:extLst>
              <a:ext uri="{FF2B5EF4-FFF2-40B4-BE49-F238E27FC236}">
                <a16:creationId xmlns:a16="http://schemas.microsoft.com/office/drawing/2014/main" id="{612EDA46-B59B-BEF8-1703-11F14A603055}"/>
              </a:ext>
            </a:extLst>
          </p:cNvPr>
          <p:cNvPicPr>
            <a:picLocks noChangeAspect="1"/>
          </p:cNvPicPr>
          <p:nvPr/>
        </p:nvPicPr>
        <p:blipFill>
          <a:blip r:embed="rId2"/>
          <a:stretch>
            <a:fillRect/>
          </a:stretch>
        </p:blipFill>
        <p:spPr>
          <a:xfrm>
            <a:off x="136147" y="2979273"/>
            <a:ext cx="4636865" cy="1540952"/>
          </a:xfrm>
          <a:prstGeom prst="rect">
            <a:avLst/>
          </a:prstGeom>
        </p:spPr>
      </p:pic>
    </p:spTree>
    <p:extLst>
      <p:ext uri="{BB962C8B-B14F-4D97-AF65-F5344CB8AC3E}">
        <p14:creationId xmlns:p14="http://schemas.microsoft.com/office/powerpoint/2010/main" val="2242151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7EFF2F-A614-42B3-6EDB-421F7C50DC42}"/>
              </a:ext>
            </a:extLst>
          </p:cNvPr>
          <p:cNvSpPr>
            <a:spLocks noGrp="1"/>
          </p:cNvSpPr>
          <p:nvPr>
            <p:ph type="title"/>
          </p:nvPr>
        </p:nvSpPr>
        <p:spPr/>
        <p:txBody>
          <a:bodyPr/>
          <a:lstStyle/>
          <a:p>
            <a:r>
              <a:rPr lang="en-US" sz="2000"/>
              <a:t>Support Vector Classifier</a:t>
            </a:r>
          </a:p>
        </p:txBody>
      </p:sp>
      <p:sp>
        <p:nvSpPr>
          <p:cNvPr id="7" name="CasellaDiTesto 6">
            <a:extLst>
              <a:ext uri="{FF2B5EF4-FFF2-40B4-BE49-F238E27FC236}">
                <a16:creationId xmlns:a16="http://schemas.microsoft.com/office/drawing/2014/main" id="{5E28DC82-EFC5-1F53-30CF-F4BF650C9A52}"/>
              </a:ext>
            </a:extLst>
          </p:cNvPr>
          <p:cNvSpPr txBox="1"/>
          <p:nvPr/>
        </p:nvSpPr>
        <p:spPr>
          <a:xfrm>
            <a:off x="457200" y="938328"/>
            <a:ext cx="8283844" cy="523220"/>
          </a:xfrm>
          <a:prstGeom prst="rect">
            <a:avLst/>
          </a:prstGeom>
          <a:noFill/>
        </p:spPr>
        <p:txBody>
          <a:bodyPr wrap="square">
            <a:spAutoFit/>
          </a:bodyPr>
          <a:lstStyle/>
          <a:p>
            <a:pPr algn="ctr"/>
            <a:r>
              <a:rPr lang="en-US" sz="1400">
                <a:latin typeface="Fira Sans" panose="020B0503050000020004" pitchFamily="34" charset="0"/>
              </a:rPr>
              <a:t>First, we performed Grid Search to find the best hyper parameters for the dataset. </a:t>
            </a:r>
          </a:p>
          <a:p>
            <a:pPr algn="ctr"/>
            <a:r>
              <a:rPr lang="en-US" sz="1400">
                <a:latin typeface="Fira Sans" panose="020B0503050000020004" pitchFamily="34" charset="0"/>
              </a:rPr>
              <a:t>This was done with a Pipeline, defined by:</a:t>
            </a:r>
            <a:endParaRPr lang="en-US"/>
          </a:p>
        </p:txBody>
      </p:sp>
      <p:sp>
        <p:nvSpPr>
          <p:cNvPr id="10" name="CasellaDiTesto 9">
            <a:extLst>
              <a:ext uri="{FF2B5EF4-FFF2-40B4-BE49-F238E27FC236}">
                <a16:creationId xmlns:a16="http://schemas.microsoft.com/office/drawing/2014/main" id="{FCAD84C9-B853-202C-56EE-4848E3D22361}"/>
              </a:ext>
            </a:extLst>
          </p:cNvPr>
          <p:cNvSpPr txBox="1"/>
          <p:nvPr/>
        </p:nvSpPr>
        <p:spPr>
          <a:xfrm>
            <a:off x="573048" y="1765388"/>
            <a:ext cx="3616987" cy="954107"/>
          </a:xfrm>
          <a:prstGeom prst="rect">
            <a:avLst/>
          </a:prstGeom>
          <a:noFill/>
        </p:spPr>
        <p:txBody>
          <a:bodyPr wrap="square">
            <a:spAutoFit/>
          </a:bodyPr>
          <a:lstStyle/>
          <a:p>
            <a:pPr marL="285750" indent="-285750">
              <a:buFont typeface="Arial" panose="020B0604020202020204" pitchFamily="34" charset="0"/>
              <a:buChar char="•"/>
            </a:pPr>
            <a:r>
              <a:rPr lang="en-US" err="1">
                <a:solidFill>
                  <a:schemeClr val="accent6"/>
                </a:solidFill>
                <a:latin typeface="Fira Sans" panose="020B0503050000020004" pitchFamily="34" charset="0"/>
              </a:rPr>
              <a:t>LinearSVC</a:t>
            </a:r>
            <a:r>
              <a:rPr lang="en-US">
                <a:solidFill>
                  <a:schemeClr val="accent6"/>
                </a:solidFill>
                <a:latin typeface="Fira Sans" panose="020B0503050000020004" pitchFamily="34" charset="0"/>
              </a:rPr>
              <a:t>;</a:t>
            </a:r>
          </a:p>
          <a:p>
            <a:pPr marL="285750" indent="-285750">
              <a:buFont typeface="Arial" panose="020B0604020202020204" pitchFamily="34" charset="0"/>
              <a:buChar char="•"/>
            </a:pPr>
            <a:r>
              <a:rPr lang="en-US" b="0" i="0">
                <a:solidFill>
                  <a:schemeClr val="accent3"/>
                </a:solidFill>
                <a:effectLst/>
                <a:latin typeface="Fira Sans" panose="020B0503050000020004" pitchFamily="34" charset="0"/>
              </a:rPr>
              <a:t>Recursive Feature Elimination.</a:t>
            </a:r>
          </a:p>
          <a:p>
            <a:endParaRPr lang="en-US">
              <a:solidFill>
                <a:schemeClr val="accent3"/>
              </a:solidFill>
              <a:latin typeface="Fira Sans" panose="020B0503050000020004" pitchFamily="34" charset="0"/>
            </a:endParaRPr>
          </a:p>
          <a:p>
            <a:endParaRPr lang="en-US">
              <a:solidFill>
                <a:schemeClr val="accent4"/>
              </a:solidFill>
              <a:latin typeface="Fira Sans" panose="020B0503050000020004" pitchFamily="34" charset="0"/>
            </a:endParaRPr>
          </a:p>
        </p:txBody>
      </p:sp>
      <p:pic>
        <p:nvPicPr>
          <p:cNvPr id="11" name="Immagine 10">
            <a:extLst>
              <a:ext uri="{FF2B5EF4-FFF2-40B4-BE49-F238E27FC236}">
                <a16:creationId xmlns:a16="http://schemas.microsoft.com/office/drawing/2014/main" id="{CE500136-DB2A-4246-3EAB-70CD22B22169}"/>
              </a:ext>
            </a:extLst>
          </p:cNvPr>
          <p:cNvPicPr>
            <a:picLocks noChangeAspect="1"/>
          </p:cNvPicPr>
          <p:nvPr/>
        </p:nvPicPr>
        <p:blipFill>
          <a:blip r:embed="rId2"/>
          <a:stretch>
            <a:fillRect/>
          </a:stretch>
        </p:blipFill>
        <p:spPr>
          <a:xfrm>
            <a:off x="263468" y="2644760"/>
            <a:ext cx="4473328" cy="1752752"/>
          </a:xfrm>
          <a:prstGeom prst="rect">
            <a:avLst/>
          </a:prstGeom>
        </p:spPr>
      </p:pic>
      <p:sp>
        <p:nvSpPr>
          <p:cNvPr id="13" name="CasellaDiTesto 12">
            <a:extLst>
              <a:ext uri="{FF2B5EF4-FFF2-40B4-BE49-F238E27FC236}">
                <a16:creationId xmlns:a16="http://schemas.microsoft.com/office/drawing/2014/main" id="{AB918B57-3F85-D8C4-C24A-F45E82C060B5}"/>
              </a:ext>
            </a:extLst>
          </p:cNvPr>
          <p:cNvSpPr txBox="1"/>
          <p:nvPr/>
        </p:nvSpPr>
        <p:spPr>
          <a:xfrm>
            <a:off x="4864116" y="1821821"/>
            <a:ext cx="4166886" cy="2677656"/>
          </a:xfrm>
          <a:prstGeom prst="rect">
            <a:avLst/>
          </a:prstGeom>
          <a:noFill/>
        </p:spPr>
        <p:txBody>
          <a:bodyPr wrap="square">
            <a:spAutoFit/>
          </a:bodyPr>
          <a:lstStyle/>
          <a:p>
            <a:r>
              <a:rPr lang="en-US">
                <a:solidFill>
                  <a:schemeClr val="tx1"/>
                </a:solidFill>
                <a:latin typeface="Fira Sans" panose="020B0503050000020004" pitchFamily="34" charset="0"/>
              </a:rPr>
              <a:t>The parameters set for the RFE:</a:t>
            </a:r>
            <a:endParaRPr lang="en-US" b="0" i="0">
              <a:solidFill>
                <a:schemeClr val="tx1"/>
              </a:solidFill>
              <a:effectLst/>
              <a:latin typeface="Fira Sans" panose="020B0503050000020004" pitchFamily="34" charset="0"/>
            </a:endParaRPr>
          </a:p>
          <a:p>
            <a:pPr marL="285750" indent="-285750">
              <a:buFont typeface="Arial" panose="020B0604020202020204" pitchFamily="34" charset="0"/>
              <a:buChar char="•"/>
            </a:pPr>
            <a:r>
              <a:rPr lang="en-US" b="0" i="0">
                <a:solidFill>
                  <a:schemeClr val="accent2"/>
                </a:solidFill>
                <a:effectLst/>
                <a:latin typeface="Fira Sans" panose="020B0503050000020004" pitchFamily="34" charset="0"/>
              </a:rPr>
              <a:t>The supervised linear estimator: </a:t>
            </a:r>
            <a:r>
              <a:rPr lang="en-US" b="1" i="0" u="sng" err="1">
                <a:solidFill>
                  <a:schemeClr val="accent2"/>
                </a:solidFill>
                <a:effectLst/>
                <a:latin typeface="Fira Sans" panose="020B0503050000020004" pitchFamily="34" charset="0"/>
              </a:rPr>
              <a:t>LinearLVC</a:t>
            </a:r>
            <a:r>
              <a:rPr lang="en-US">
                <a:solidFill>
                  <a:schemeClr val="accent2"/>
                </a:solidFill>
                <a:latin typeface="Fira Sans" panose="020B0503050000020004" pitchFamily="34" charset="0"/>
              </a:rPr>
              <a:t>;</a:t>
            </a:r>
          </a:p>
          <a:p>
            <a:pPr marL="285750" indent="-285750">
              <a:buFont typeface="Arial" panose="020B0604020202020204" pitchFamily="34" charset="0"/>
              <a:buChar char="•"/>
            </a:pPr>
            <a:r>
              <a:rPr lang="en-US" b="0" i="0">
                <a:solidFill>
                  <a:schemeClr val="accent5"/>
                </a:solidFill>
                <a:effectLst/>
                <a:latin typeface="Fira Sans" panose="020B0503050000020004" pitchFamily="34" charset="0"/>
              </a:rPr>
              <a:t>The number of features to remove at each iteration: </a:t>
            </a:r>
            <a:r>
              <a:rPr lang="en-US" b="1" i="0" u="sng">
                <a:solidFill>
                  <a:schemeClr val="accent5"/>
                </a:solidFill>
                <a:effectLst/>
                <a:latin typeface="Fira Sans" panose="020B0503050000020004" pitchFamily="34" charset="0"/>
              </a:rPr>
              <a:t>10.000</a:t>
            </a:r>
            <a:r>
              <a:rPr lang="en-US" b="0" i="0">
                <a:solidFill>
                  <a:schemeClr val="accent5"/>
                </a:solidFill>
                <a:effectLst/>
                <a:latin typeface="Fira Sans" panose="020B0503050000020004" pitchFamily="34" charset="0"/>
              </a:rPr>
              <a:t>;</a:t>
            </a:r>
          </a:p>
          <a:p>
            <a:endParaRPr lang="en-US">
              <a:solidFill>
                <a:schemeClr val="accent5"/>
              </a:solidFill>
              <a:latin typeface="Fira Sans" panose="020B0503050000020004" pitchFamily="34" charset="0"/>
            </a:endParaRPr>
          </a:p>
          <a:p>
            <a:r>
              <a:rPr lang="en-US">
                <a:solidFill>
                  <a:schemeClr val="tx1"/>
                </a:solidFill>
                <a:latin typeface="Fira Sans" panose="020B0503050000020004" pitchFamily="34" charset="0"/>
              </a:rPr>
              <a:t>Other parameters were left to their default value:</a:t>
            </a:r>
          </a:p>
          <a:p>
            <a:pPr marL="285750" indent="-285750">
              <a:buFont typeface="Arial" panose="020B0604020202020204" pitchFamily="34" charset="0"/>
              <a:buChar char="•"/>
            </a:pPr>
            <a:r>
              <a:rPr lang="en-US">
                <a:solidFill>
                  <a:schemeClr val="accent4"/>
                </a:solidFill>
                <a:latin typeface="Fira Sans" panose="020B0503050000020004" pitchFamily="34" charset="0"/>
              </a:rPr>
              <a:t>The </a:t>
            </a:r>
            <a:r>
              <a:rPr lang="en-US" b="0" i="0">
                <a:solidFill>
                  <a:schemeClr val="accent4"/>
                </a:solidFill>
                <a:effectLst/>
                <a:latin typeface="Fira Sans" panose="020B0503050000020004" pitchFamily="34" charset="0"/>
              </a:rPr>
              <a:t>number of features to select: </a:t>
            </a:r>
            <a:r>
              <a:rPr lang="en-US" b="1" i="0" u="sng">
                <a:solidFill>
                  <a:schemeClr val="accent4"/>
                </a:solidFill>
                <a:effectLst/>
                <a:latin typeface="Fira Sans" panose="020B0503050000020004" pitchFamily="34" charset="0"/>
              </a:rPr>
              <a:t>None</a:t>
            </a:r>
            <a:r>
              <a:rPr lang="en-US" b="0" i="0">
                <a:solidFill>
                  <a:schemeClr val="accent4"/>
                </a:solidFill>
                <a:effectLst/>
                <a:latin typeface="Fira Sans" panose="020B0503050000020004" pitchFamily="34" charset="0"/>
              </a:rPr>
              <a:t>, stops when half of features are selected;</a:t>
            </a:r>
          </a:p>
          <a:p>
            <a:pPr marL="285750" indent="-285750">
              <a:buFont typeface="Arial" panose="020B0604020202020204" pitchFamily="34" charset="0"/>
              <a:buChar char="•"/>
            </a:pPr>
            <a:r>
              <a:rPr lang="en-US">
                <a:solidFill>
                  <a:schemeClr val="accent1"/>
                </a:solidFill>
                <a:latin typeface="Fira Sans" panose="020B0503050000020004" pitchFamily="34" charset="0"/>
              </a:rPr>
              <a:t>The </a:t>
            </a:r>
            <a:r>
              <a:rPr lang="en-US" b="0" i="0">
                <a:solidFill>
                  <a:schemeClr val="accent1"/>
                </a:solidFill>
                <a:effectLst/>
                <a:latin typeface="Fira Sans" panose="020B0503050000020004" pitchFamily="34" charset="0"/>
              </a:rPr>
              <a:t>feature importance getter: </a:t>
            </a:r>
            <a:r>
              <a:rPr lang="en-US" b="1" i="0" u="sng">
                <a:solidFill>
                  <a:schemeClr val="accent1"/>
                </a:solidFill>
                <a:effectLst/>
                <a:latin typeface="Fira Sans" panose="020B0503050000020004" pitchFamily="34" charset="0"/>
              </a:rPr>
              <a:t>auto</a:t>
            </a:r>
            <a:r>
              <a:rPr lang="en-US" b="0" i="0">
                <a:solidFill>
                  <a:schemeClr val="accent1"/>
                </a:solidFill>
                <a:effectLst/>
                <a:latin typeface="Fira Sans" panose="020B0503050000020004" pitchFamily="34" charset="0"/>
              </a:rPr>
              <a:t>, selects the features from the ‘</a:t>
            </a:r>
            <a:r>
              <a:rPr lang="en-US" b="0" i="0" err="1">
                <a:solidFill>
                  <a:schemeClr val="accent1"/>
                </a:solidFill>
                <a:effectLst/>
                <a:latin typeface="Fira Sans" panose="020B0503050000020004" pitchFamily="34" charset="0"/>
              </a:rPr>
              <a:t>coef</a:t>
            </a:r>
            <a:r>
              <a:rPr lang="en-US" b="0" i="0">
                <a:solidFill>
                  <a:schemeClr val="accent1"/>
                </a:solidFill>
                <a:effectLst/>
                <a:latin typeface="Fira Sans" panose="020B0503050000020004" pitchFamily="34" charset="0"/>
              </a:rPr>
              <a:t>_’ attribute of the estimator;</a:t>
            </a:r>
          </a:p>
        </p:txBody>
      </p:sp>
    </p:spTree>
    <p:extLst>
      <p:ext uri="{BB962C8B-B14F-4D97-AF65-F5344CB8AC3E}">
        <p14:creationId xmlns:p14="http://schemas.microsoft.com/office/powerpoint/2010/main" val="3839451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chemeClr val="accent1"/>
          </a:solidFill>
        </p:spPr>
        <p:txBody>
          <a:bodyPr/>
          <a:lstStyle/>
          <a:p>
            <a:r>
              <a:rPr lang="en-US" sz="3600" b="1">
                <a:solidFill>
                  <a:srgbClr val="FFFFFF"/>
                </a:solidFill>
                <a:latin typeface="Fira Sans"/>
                <a:ea typeface="Fira Sans"/>
                <a:cs typeface="Fira Sans"/>
                <a:sym typeface="Fira Sans"/>
              </a:rPr>
              <a:t>Unbalanced Dataset</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rgbClr val="FFFFFF"/>
                </a:solidFill>
                <a:latin typeface="Fira Sans"/>
                <a:ea typeface="Fira Sans"/>
                <a:cs typeface="Fira Sans"/>
                <a:sym typeface="Fira Sans"/>
              </a:rPr>
              <a:t>04</a:t>
            </a:r>
            <a:endParaRPr lang="en-US" sz="5400">
              <a:solidFill>
                <a:srgbClr val="FFFFFF"/>
              </a:solidFill>
            </a:endParaRPr>
          </a:p>
        </p:txBody>
      </p:sp>
    </p:spTree>
    <p:extLst>
      <p:ext uri="{BB962C8B-B14F-4D97-AF65-F5344CB8AC3E}">
        <p14:creationId xmlns:p14="http://schemas.microsoft.com/office/powerpoint/2010/main" val="69274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rgbClr val="FFFFFF"/>
          </a:solidFill>
        </p:spPr>
        <p:txBody>
          <a:bodyPr/>
          <a:lstStyle/>
          <a:p>
            <a:r>
              <a:rPr lang="en-US" sz="3600" b="1">
                <a:solidFill>
                  <a:schemeClr val="accent1"/>
                </a:solidFill>
                <a:latin typeface="Fira Sans"/>
                <a:ea typeface="Fira Sans"/>
                <a:cs typeface="Fira Sans"/>
                <a:sym typeface="Fira Sans"/>
              </a:rPr>
              <a:t>Random Forest</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chemeClr val="accent1"/>
                </a:solidFill>
                <a:latin typeface="Fira Sans"/>
                <a:ea typeface="Fira Sans"/>
                <a:cs typeface="Fira Sans"/>
                <a:sym typeface="Fira Sans"/>
              </a:rPr>
              <a:t>04</a:t>
            </a:r>
            <a:endParaRPr lang="en-US" sz="5400">
              <a:solidFill>
                <a:schemeClr val="accent1"/>
              </a:solidFill>
            </a:endParaRPr>
          </a:p>
        </p:txBody>
      </p:sp>
    </p:spTree>
    <p:extLst>
      <p:ext uri="{BB962C8B-B14F-4D97-AF65-F5344CB8AC3E}">
        <p14:creationId xmlns:p14="http://schemas.microsoft.com/office/powerpoint/2010/main" val="1133831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laborazione alternativa 17">
            <a:extLst>
              <a:ext uri="{FF2B5EF4-FFF2-40B4-BE49-F238E27FC236}">
                <a16:creationId xmlns:a16="http://schemas.microsoft.com/office/drawing/2014/main" id="{F085BC6D-85B9-77D3-11F8-47E2D080838F}"/>
              </a:ext>
            </a:extLst>
          </p:cNvPr>
          <p:cNvSpPr/>
          <p:nvPr/>
        </p:nvSpPr>
        <p:spPr>
          <a:xfrm>
            <a:off x="457200" y="3867908"/>
            <a:ext cx="7965502" cy="1092011"/>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97EFF2F-A614-42B3-6EDB-421F7C50DC42}"/>
              </a:ext>
            </a:extLst>
          </p:cNvPr>
          <p:cNvSpPr>
            <a:spLocks noGrp="1"/>
          </p:cNvSpPr>
          <p:nvPr>
            <p:ph type="title"/>
          </p:nvPr>
        </p:nvSpPr>
        <p:spPr/>
        <p:txBody>
          <a:bodyPr/>
          <a:lstStyle/>
          <a:p>
            <a:r>
              <a:rPr lang="en-US" sz="2000"/>
              <a:t>Random Forest</a:t>
            </a:r>
          </a:p>
        </p:txBody>
      </p:sp>
      <p:sp>
        <p:nvSpPr>
          <p:cNvPr id="7" name="CasellaDiTesto 6">
            <a:extLst>
              <a:ext uri="{FF2B5EF4-FFF2-40B4-BE49-F238E27FC236}">
                <a16:creationId xmlns:a16="http://schemas.microsoft.com/office/drawing/2014/main" id="{5E28DC82-EFC5-1F53-30CF-F4BF650C9A52}"/>
              </a:ext>
            </a:extLst>
          </p:cNvPr>
          <p:cNvSpPr txBox="1"/>
          <p:nvPr/>
        </p:nvSpPr>
        <p:spPr>
          <a:xfrm>
            <a:off x="457200" y="938328"/>
            <a:ext cx="8283844" cy="523220"/>
          </a:xfrm>
          <a:prstGeom prst="rect">
            <a:avLst/>
          </a:prstGeom>
          <a:noFill/>
        </p:spPr>
        <p:txBody>
          <a:bodyPr wrap="square">
            <a:spAutoFit/>
          </a:bodyPr>
          <a:lstStyle/>
          <a:p>
            <a:pPr algn="ctr"/>
            <a:r>
              <a:rPr lang="en-US" sz="1400">
                <a:latin typeface="Fira Sans" panose="020B0503050000020004" pitchFamily="34" charset="0"/>
              </a:rPr>
              <a:t>First, we performed Grid Search to find the best hyper parameters for the dataset. </a:t>
            </a:r>
          </a:p>
          <a:p>
            <a:pPr algn="ctr"/>
            <a:r>
              <a:rPr lang="en-US" sz="1400">
                <a:latin typeface="Fira Sans" panose="020B0503050000020004" pitchFamily="34" charset="0"/>
              </a:rPr>
              <a:t>We tested different combinations of:</a:t>
            </a:r>
            <a:endParaRPr lang="en-US"/>
          </a:p>
        </p:txBody>
      </p:sp>
      <p:pic>
        <p:nvPicPr>
          <p:cNvPr id="8" name="Immagine 7">
            <a:extLst>
              <a:ext uri="{FF2B5EF4-FFF2-40B4-BE49-F238E27FC236}">
                <a16:creationId xmlns:a16="http://schemas.microsoft.com/office/drawing/2014/main" id="{076C4343-526A-155C-41B3-67FBD632926A}"/>
              </a:ext>
            </a:extLst>
          </p:cNvPr>
          <p:cNvPicPr>
            <a:picLocks noChangeAspect="1"/>
          </p:cNvPicPr>
          <p:nvPr/>
        </p:nvPicPr>
        <p:blipFill rotWithShape="1">
          <a:blip r:embed="rId3">
            <a:clrChange>
              <a:clrFrom>
                <a:srgbClr val="F7F7F7"/>
              </a:clrFrom>
              <a:clrTo>
                <a:srgbClr val="F7F7F7">
                  <a:alpha val="0"/>
                </a:srgbClr>
              </a:clrTo>
            </a:clrChange>
            <a:extLst>
              <a:ext uri="{BEBA8EAE-BF5A-486C-A8C5-ECC9F3942E4B}">
                <a14:imgProps xmlns:a14="http://schemas.microsoft.com/office/drawing/2010/main">
                  <a14:imgLayer r:embed="rId4">
                    <a14:imgEffect>
                      <a14:colorTemperature colorTemp="5900"/>
                    </a14:imgEffect>
                  </a14:imgLayer>
                </a14:imgProps>
              </a:ext>
            </a:extLst>
          </a:blip>
          <a:srcRect l="29" t="-2174" r="72767" b="36992"/>
          <a:stretch/>
        </p:blipFill>
        <p:spPr>
          <a:xfrm>
            <a:off x="5145437" y="1670289"/>
            <a:ext cx="3735092" cy="1956268"/>
          </a:xfrm>
          <a:prstGeom prst="rect">
            <a:avLst/>
          </a:prstGeom>
        </p:spPr>
      </p:pic>
      <p:sp>
        <p:nvSpPr>
          <p:cNvPr id="10" name="CasellaDiTesto 9">
            <a:extLst>
              <a:ext uri="{FF2B5EF4-FFF2-40B4-BE49-F238E27FC236}">
                <a16:creationId xmlns:a16="http://schemas.microsoft.com/office/drawing/2014/main" id="{FCAD84C9-B853-202C-56EE-4848E3D22361}"/>
              </a:ext>
            </a:extLst>
          </p:cNvPr>
          <p:cNvSpPr txBox="1"/>
          <p:nvPr/>
        </p:nvSpPr>
        <p:spPr>
          <a:xfrm>
            <a:off x="166977" y="1650628"/>
            <a:ext cx="4748007" cy="2031325"/>
          </a:xfrm>
          <a:prstGeom prst="rect">
            <a:avLst/>
          </a:prstGeom>
          <a:noFill/>
        </p:spPr>
        <p:txBody>
          <a:bodyPr wrap="square">
            <a:spAutoFit/>
          </a:bodyPr>
          <a:lstStyle/>
          <a:p>
            <a:pPr marL="285750" indent="-285750">
              <a:buFont typeface="Arial" panose="020B0604020202020204" pitchFamily="34" charset="0"/>
              <a:buChar char="•"/>
            </a:pPr>
            <a:r>
              <a:rPr lang="en-US">
                <a:solidFill>
                  <a:schemeClr val="accent6"/>
                </a:solidFill>
                <a:latin typeface="Fira Sans" panose="020B0503050000020004" pitchFamily="34" charset="0"/>
              </a:rPr>
              <a:t>The number of trees in the forest;</a:t>
            </a:r>
          </a:p>
          <a:p>
            <a:pPr marL="285750" indent="-285750">
              <a:buFont typeface="Arial" panose="020B0604020202020204" pitchFamily="34" charset="0"/>
              <a:buChar char="•"/>
            </a:pPr>
            <a:r>
              <a:rPr lang="en-US" b="0" i="0">
                <a:solidFill>
                  <a:schemeClr val="accent3"/>
                </a:solidFill>
                <a:effectLst/>
                <a:latin typeface="Fira Sans" panose="020B0503050000020004" pitchFamily="34" charset="0"/>
              </a:rPr>
              <a:t>The function to measure the quality of a split;</a:t>
            </a:r>
          </a:p>
          <a:p>
            <a:pPr marL="285750" indent="-285750">
              <a:buFont typeface="Arial" panose="020B0604020202020204" pitchFamily="34" charset="0"/>
              <a:buChar char="•"/>
            </a:pPr>
            <a:r>
              <a:rPr lang="en-US" b="0" i="0">
                <a:solidFill>
                  <a:schemeClr val="accent2"/>
                </a:solidFill>
                <a:effectLst/>
                <a:latin typeface="Fira Sans" panose="020B0503050000020004" pitchFamily="34" charset="0"/>
              </a:rPr>
              <a:t>The maximum depth of the tree</a:t>
            </a:r>
            <a:r>
              <a:rPr lang="en-US">
                <a:solidFill>
                  <a:schemeClr val="accent2"/>
                </a:solidFill>
                <a:latin typeface="Fira Sans" panose="020B0503050000020004" pitchFamily="34" charset="0"/>
              </a:rPr>
              <a:t>;</a:t>
            </a:r>
          </a:p>
          <a:p>
            <a:pPr marL="285750" indent="-285750">
              <a:buFont typeface="Arial" panose="020B0604020202020204" pitchFamily="34" charset="0"/>
              <a:buChar char="•"/>
            </a:pPr>
            <a:r>
              <a:rPr lang="en-US" b="0" i="0">
                <a:solidFill>
                  <a:schemeClr val="accent5"/>
                </a:solidFill>
                <a:effectLst/>
                <a:latin typeface="Fira Sans" panose="020B0503050000020004" pitchFamily="34" charset="0"/>
              </a:rPr>
              <a:t>The minimum number of samples required to split an internal node;</a:t>
            </a:r>
          </a:p>
          <a:p>
            <a:pPr marL="285750" indent="-285750">
              <a:buFont typeface="Arial" panose="020B0604020202020204" pitchFamily="34" charset="0"/>
              <a:buChar char="•"/>
            </a:pPr>
            <a:r>
              <a:rPr lang="en-US" b="0" i="0">
                <a:solidFill>
                  <a:schemeClr val="accent4"/>
                </a:solidFill>
                <a:effectLst/>
                <a:latin typeface="Fira Sans" panose="020B0503050000020004" pitchFamily="34" charset="0"/>
              </a:rPr>
              <a:t>The minimum number of samples required to be at a leaf node</a:t>
            </a:r>
            <a:r>
              <a:rPr lang="en-US">
                <a:solidFill>
                  <a:schemeClr val="accent4"/>
                </a:solidFill>
                <a:latin typeface="Fira Sans" panose="020B0503050000020004" pitchFamily="34" charset="0"/>
              </a:rPr>
              <a:t>;</a:t>
            </a:r>
          </a:p>
          <a:p>
            <a:pPr marL="285750" indent="-285750">
              <a:buFont typeface="Arial" panose="020B0604020202020204" pitchFamily="34" charset="0"/>
              <a:buChar char="•"/>
            </a:pPr>
            <a:r>
              <a:rPr lang="en-US" b="0" i="0">
                <a:solidFill>
                  <a:schemeClr val="accent1"/>
                </a:solidFill>
                <a:effectLst/>
                <a:latin typeface="Fira Sans" panose="020B0503050000020004" pitchFamily="34" charset="0"/>
              </a:rPr>
              <a:t>The number of features to consider when looking for the best split.</a:t>
            </a:r>
            <a:endParaRPr lang="en-US">
              <a:solidFill>
                <a:schemeClr val="accent1"/>
              </a:solidFill>
              <a:latin typeface="Fira Sans" panose="020B0503050000020004" pitchFamily="34" charset="0"/>
            </a:endParaRPr>
          </a:p>
        </p:txBody>
      </p:sp>
      <p:sp>
        <p:nvSpPr>
          <p:cNvPr id="19" name="CasellaDiTesto 18">
            <a:extLst>
              <a:ext uri="{FF2B5EF4-FFF2-40B4-BE49-F238E27FC236}">
                <a16:creationId xmlns:a16="http://schemas.microsoft.com/office/drawing/2014/main" id="{006008BC-6DE6-DA9E-C5C7-FF43C6B85DF9}"/>
              </a:ext>
            </a:extLst>
          </p:cNvPr>
          <p:cNvSpPr txBox="1"/>
          <p:nvPr/>
        </p:nvSpPr>
        <p:spPr>
          <a:xfrm>
            <a:off x="604120" y="3936859"/>
            <a:ext cx="7671661" cy="954107"/>
          </a:xfrm>
          <a:prstGeom prst="rect">
            <a:avLst/>
          </a:prstGeom>
          <a:noFill/>
        </p:spPr>
        <p:txBody>
          <a:bodyPr wrap="square" rtlCol="0">
            <a:spAutoFit/>
          </a:bodyPr>
          <a:lstStyle/>
          <a:p>
            <a:pPr algn="ctr"/>
            <a:r>
              <a:rPr lang="en-US">
                <a:latin typeface="Fira Sans" panose="020B0503050000020004" pitchFamily="34" charset="0"/>
              </a:rPr>
              <a:t>Best random forest with params:</a:t>
            </a:r>
          </a:p>
          <a:p>
            <a:pPr algn="ctr"/>
            <a:r>
              <a:rPr lang="en-US">
                <a:latin typeface="Fira Sans" panose="020B0503050000020004" pitchFamily="34" charset="0"/>
              </a:rPr>
              <a:t>{'criterion': ‘</a:t>
            </a:r>
            <a:r>
              <a:rPr lang="en-US" err="1">
                <a:latin typeface="Fira Sans" panose="020B0503050000020004" pitchFamily="34" charset="0"/>
              </a:rPr>
              <a:t>gini</a:t>
            </a:r>
            <a:r>
              <a:rPr lang="en-US">
                <a:latin typeface="Fira Sans" panose="020B0503050000020004" pitchFamily="34" charset="0"/>
              </a:rPr>
              <a:t>', '</a:t>
            </a:r>
            <a:r>
              <a:rPr lang="en-US" err="1">
                <a:latin typeface="Fira Sans" panose="020B0503050000020004" pitchFamily="34" charset="0"/>
              </a:rPr>
              <a:t>max_depth</a:t>
            </a:r>
            <a:r>
              <a:rPr lang="en-US">
                <a:latin typeface="Fira Sans" panose="020B0503050000020004" pitchFamily="34" charset="0"/>
              </a:rPr>
              <a:t>': 3, '</a:t>
            </a:r>
            <a:r>
              <a:rPr lang="en-US" err="1">
                <a:latin typeface="Fira Sans" panose="020B0503050000020004" pitchFamily="34" charset="0"/>
              </a:rPr>
              <a:t>max_features</a:t>
            </a:r>
            <a:r>
              <a:rPr lang="en-US">
                <a:latin typeface="Fira Sans" panose="020B0503050000020004" pitchFamily="34" charset="0"/>
              </a:rPr>
              <a:t>': 'sqrt, '</a:t>
            </a:r>
            <a:r>
              <a:rPr lang="en-US" err="1">
                <a:latin typeface="Fira Sans" panose="020B0503050000020004" pitchFamily="34" charset="0"/>
              </a:rPr>
              <a:t>min_samples_leaf</a:t>
            </a:r>
            <a:r>
              <a:rPr lang="en-US">
                <a:latin typeface="Fira Sans" panose="020B0503050000020004" pitchFamily="34" charset="0"/>
              </a:rPr>
              <a:t>': 1, '</a:t>
            </a:r>
            <a:r>
              <a:rPr lang="en-US" err="1">
                <a:latin typeface="Fira Sans" panose="020B0503050000020004" pitchFamily="34" charset="0"/>
              </a:rPr>
              <a:t>min_samples_split</a:t>
            </a:r>
            <a:r>
              <a:rPr lang="en-US">
                <a:latin typeface="Fira Sans" panose="020B0503050000020004" pitchFamily="34" charset="0"/>
              </a:rPr>
              <a:t>’: 10, '</a:t>
            </a:r>
            <a:r>
              <a:rPr lang="en-US" err="1">
                <a:latin typeface="Fira Sans" panose="020B0503050000020004" pitchFamily="34" charset="0"/>
              </a:rPr>
              <a:t>n_estimators</a:t>
            </a:r>
            <a:r>
              <a:rPr lang="en-US">
                <a:latin typeface="Fira Sans" panose="020B0503050000020004" pitchFamily="34" charset="0"/>
              </a:rPr>
              <a:t>’: 60} </a:t>
            </a:r>
          </a:p>
          <a:p>
            <a:pPr algn="ctr"/>
            <a:r>
              <a:rPr lang="en-US">
                <a:latin typeface="Fira Sans" panose="020B0503050000020004" pitchFamily="34" charset="0"/>
              </a:rPr>
              <a:t>and score: 0.998</a:t>
            </a:r>
          </a:p>
        </p:txBody>
      </p:sp>
    </p:spTree>
    <p:extLst>
      <p:ext uri="{BB962C8B-B14F-4D97-AF65-F5344CB8AC3E}">
        <p14:creationId xmlns:p14="http://schemas.microsoft.com/office/powerpoint/2010/main" val="235045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04F97C-C5E6-A182-A720-B8B0DB47A804}"/>
              </a:ext>
            </a:extLst>
          </p:cNvPr>
          <p:cNvSpPr>
            <a:spLocks noGrp="1"/>
          </p:cNvSpPr>
          <p:nvPr>
            <p:ph type="title"/>
          </p:nvPr>
        </p:nvSpPr>
        <p:spPr/>
        <p:txBody>
          <a:bodyPr/>
          <a:lstStyle/>
          <a:p>
            <a:r>
              <a:rPr lang="en-US"/>
              <a:t>Random Forest</a:t>
            </a:r>
          </a:p>
        </p:txBody>
      </p:sp>
      <p:sp>
        <p:nvSpPr>
          <p:cNvPr id="8" name="CasellaDiTesto 7">
            <a:extLst>
              <a:ext uri="{FF2B5EF4-FFF2-40B4-BE49-F238E27FC236}">
                <a16:creationId xmlns:a16="http://schemas.microsoft.com/office/drawing/2014/main" id="{D0EA9918-C887-59C6-2288-EC19C221116E}"/>
              </a:ext>
            </a:extLst>
          </p:cNvPr>
          <p:cNvSpPr txBox="1"/>
          <p:nvPr/>
        </p:nvSpPr>
        <p:spPr>
          <a:xfrm>
            <a:off x="457200" y="805172"/>
            <a:ext cx="8283844" cy="523220"/>
          </a:xfrm>
          <a:prstGeom prst="rect">
            <a:avLst/>
          </a:prstGeom>
          <a:noFill/>
        </p:spPr>
        <p:txBody>
          <a:bodyPr wrap="square">
            <a:spAutoFit/>
          </a:bodyPr>
          <a:lstStyle/>
          <a:p>
            <a:pPr algn="ctr"/>
            <a:r>
              <a:rPr lang="en-US">
                <a:latin typeface="Fira Sans" panose="020B0503050000020004" pitchFamily="34" charset="0"/>
              </a:rPr>
              <a:t>W</a:t>
            </a:r>
            <a:r>
              <a:rPr lang="en-US" sz="1400">
                <a:latin typeface="Fira Sans" panose="020B0503050000020004" pitchFamily="34" charset="0"/>
              </a:rPr>
              <a:t>e evaluated the performances of the Random Forest Classifier and checked the feature importance to choose a threshold to apply to select features.</a:t>
            </a:r>
            <a:endParaRPr lang="en-US"/>
          </a:p>
        </p:txBody>
      </p:sp>
      <p:pic>
        <p:nvPicPr>
          <p:cNvPr id="9" name="Immagine 8">
            <a:extLst>
              <a:ext uri="{FF2B5EF4-FFF2-40B4-BE49-F238E27FC236}">
                <a16:creationId xmlns:a16="http://schemas.microsoft.com/office/drawing/2014/main" id="{1C15B5A3-7A2A-3ABA-60DB-1C30671B1EFB}"/>
              </a:ext>
            </a:extLst>
          </p:cNvPr>
          <p:cNvPicPr>
            <a:picLocks noChangeAspect="1"/>
          </p:cNvPicPr>
          <p:nvPr/>
        </p:nvPicPr>
        <p:blipFill rotWithShape="1">
          <a:blip r:embed="rId3"/>
          <a:srcRect t="-843" r="8460"/>
          <a:stretch/>
        </p:blipFill>
        <p:spPr>
          <a:xfrm>
            <a:off x="2389584" y="1381889"/>
            <a:ext cx="4047553" cy="377435"/>
          </a:xfrm>
          <a:prstGeom prst="rect">
            <a:avLst/>
          </a:prstGeom>
        </p:spPr>
      </p:pic>
      <p:pic>
        <p:nvPicPr>
          <p:cNvPr id="11" name="Immagine 10">
            <a:extLst>
              <a:ext uri="{FF2B5EF4-FFF2-40B4-BE49-F238E27FC236}">
                <a16:creationId xmlns:a16="http://schemas.microsoft.com/office/drawing/2014/main" id="{8F785B64-5128-F5E8-9BD7-D0BA5208A21E}"/>
              </a:ext>
            </a:extLst>
          </p:cNvPr>
          <p:cNvPicPr>
            <a:picLocks noChangeAspect="1"/>
          </p:cNvPicPr>
          <p:nvPr/>
        </p:nvPicPr>
        <p:blipFill rotWithShape="1">
          <a:blip r:embed="rId4"/>
          <a:srcRect l="3861" t="4582" r="9833" b="3090"/>
          <a:stretch/>
        </p:blipFill>
        <p:spPr>
          <a:xfrm>
            <a:off x="115316" y="1759324"/>
            <a:ext cx="3775939" cy="3050971"/>
          </a:xfrm>
          <a:prstGeom prst="rect">
            <a:avLst/>
          </a:prstGeom>
        </p:spPr>
      </p:pic>
      <p:pic>
        <p:nvPicPr>
          <p:cNvPr id="10" name="Immagine 9">
            <a:extLst>
              <a:ext uri="{FF2B5EF4-FFF2-40B4-BE49-F238E27FC236}">
                <a16:creationId xmlns:a16="http://schemas.microsoft.com/office/drawing/2014/main" id="{68F5A631-B0C4-7B0C-8E28-4CAF7ED45A09}"/>
              </a:ext>
            </a:extLst>
          </p:cNvPr>
          <p:cNvPicPr>
            <a:picLocks noChangeAspect="1"/>
          </p:cNvPicPr>
          <p:nvPr/>
        </p:nvPicPr>
        <p:blipFill rotWithShape="1">
          <a:blip r:embed="rId5"/>
          <a:srcRect r="3247"/>
          <a:stretch/>
        </p:blipFill>
        <p:spPr>
          <a:xfrm>
            <a:off x="3704671" y="1759324"/>
            <a:ext cx="5439329" cy="2954856"/>
          </a:xfrm>
          <a:prstGeom prst="rect">
            <a:avLst/>
          </a:prstGeom>
        </p:spPr>
      </p:pic>
    </p:spTree>
    <p:extLst>
      <p:ext uri="{BB962C8B-B14F-4D97-AF65-F5344CB8AC3E}">
        <p14:creationId xmlns:p14="http://schemas.microsoft.com/office/powerpoint/2010/main" val="1787647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C139B-3C59-0212-5909-B1472A9B9DDD}"/>
              </a:ext>
            </a:extLst>
          </p:cNvPr>
          <p:cNvSpPr>
            <a:spLocks noGrp="1"/>
          </p:cNvSpPr>
          <p:nvPr>
            <p:ph type="title"/>
          </p:nvPr>
        </p:nvSpPr>
        <p:spPr>
          <a:xfrm>
            <a:off x="457200" y="228595"/>
            <a:ext cx="8229600" cy="340200"/>
          </a:xfrm>
        </p:spPr>
        <p:txBody>
          <a:bodyPr/>
          <a:lstStyle/>
          <a:p>
            <a:r>
              <a:rPr lang="en-US"/>
              <a:t>Random Forest</a:t>
            </a:r>
          </a:p>
        </p:txBody>
      </p:sp>
      <p:sp>
        <p:nvSpPr>
          <p:cNvPr id="6" name="CasellaDiTesto 5">
            <a:extLst>
              <a:ext uri="{FF2B5EF4-FFF2-40B4-BE49-F238E27FC236}">
                <a16:creationId xmlns:a16="http://schemas.microsoft.com/office/drawing/2014/main" id="{27110FD8-D7EF-15CD-635B-C7BB858C0F1A}"/>
              </a:ext>
            </a:extLst>
          </p:cNvPr>
          <p:cNvSpPr txBox="1"/>
          <p:nvPr/>
        </p:nvSpPr>
        <p:spPr>
          <a:xfrm>
            <a:off x="2489200" y="826008"/>
            <a:ext cx="4572000" cy="307777"/>
          </a:xfrm>
          <a:prstGeom prst="rect">
            <a:avLst/>
          </a:prstGeom>
          <a:noFill/>
        </p:spPr>
        <p:txBody>
          <a:bodyPr wrap="square">
            <a:spAutoFit/>
          </a:bodyPr>
          <a:lstStyle/>
          <a:p>
            <a:pPr algn="ctr"/>
            <a:r>
              <a:rPr lang="en-US">
                <a:latin typeface="Fira Sans" panose="020B0503050000020004" pitchFamily="34" charset="0"/>
              </a:rPr>
              <a:t>With threshold </a:t>
            </a:r>
            <a:r>
              <a:rPr lang="en-US" b="1">
                <a:solidFill>
                  <a:srgbClr val="FF0000"/>
                </a:solidFill>
                <a:latin typeface="Fira Sans" panose="020B0503050000020004" pitchFamily="34" charset="0"/>
              </a:rPr>
              <a:t>0.008</a:t>
            </a:r>
            <a:r>
              <a:rPr lang="en-US">
                <a:latin typeface="Fira Sans" panose="020B0503050000020004" pitchFamily="34" charset="0"/>
              </a:rPr>
              <a:t>, </a:t>
            </a:r>
            <a:r>
              <a:rPr lang="en-US" b="1">
                <a:solidFill>
                  <a:schemeClr val="accent3">
                    <a:lumMod val="50000"/>
                  </a:schemeClr>
                </a:solidFill>
                <a:latin typeface="Fira Sans" panose="020B0503050000020004" pitchFamily="34" charset="0"/>
              </a:rPr>
              <a:t>19</a:t>
            </a:r>
            <a:r>
              <a:rPr lang="en-US">
                <a:latin typeface="Fira Sans" panose="020B0503050000020004" pitchFamily="34" charset="0"/>
              </a:rPr>
              <a:t> features were selected.</a:t>
            </a:r>
            <a:endParaRPr lang="en-US"/>
          </a:p>
        </p:txBody>
      </p:sp>
      <p:pic>
        <p:nvPicPr>
          <p:cNvPr id="7" name="Immagine 6">
            <a:extLst>
              <a:ext uri="{FF2B5EF4-FFF2-40B4-BE49-F238E27FC236}">
                <a16:creationId xmlns:a16="http://schemas.microsoft.com/office/drawing/2014/main" id="{B06C7B25-1EDD-65F1-EF99-0827A49E298E}"/>
              </a:ext>
            </a:extLst>
          </p:cNvPr>
          <p:cNvPicPr>
            <a:picLocks noChangeAspect="1"/>
          </p:cNvPicPr>
          <p:nvPr/>
        </p:nvPicPr>
        <p:blipFill>
          <a:blip r:embed="rId3"/>
          <a:stretch>
            <a:fillRect/>
          </a:stretch>
        </p:blipFill>
        <p:spPr>
          <a:xfrm>
            <a:off x="1049666" y="1235607"/>
            <a:ext cx="7503876" cy="3729552"/>
          </a:xfrm>
          <a:prstGeom prst="rect">
            <a:avLst/>
          </a:prstGeom>
        </p:spPr>
      </p:pic>
    </p:spTree>
    <p:extLst>
      <p:ext uri="{BB962C8B-B14F-4D97-AF65-F5344CB8AC3E}">
        <p14:creationId xmlns:p14="http://schemas.microsoft.com/office/powerpoint/2010/main" val="2472209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60;p28">
            <a:extLst>
              <a:ext uri="{FF2B5EF4-FFF2-40B4-BE49-F238E27FC236}">
                <a16:creationId xmlns:a16="http://schemas.microsoft.com/office/drawing/2014/main" id="{D84E301D-B9E1-9D11-FBCE-276FECB956DA}"/>
              </a:ext>
            </a:extLst>
          </p:cNvPr>
          <p:cNvSpPr/>
          <p:nvPr/>
        </p:nvSpPr>
        <p:spPr>
          <a:xfrm rot="19522662">
            <a:off x="603949" y="728538"/>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olo 1">
            <a:extLst>
              <a:ext uri="{FF2B5EF4-FFF2-40B4-BE49-F238E27FC236}">
                <a16:creationId xmlns:a16="http://schemas.microsoft.com/office/drawing/2014/main" id="{497EFF2F-A614-42B3-6EDB-421F7C50DC42}"/>
              </a:ext>
            </a:extLst>
          </p:cNvPr>
          <p:cNvSpPr>
            <a:spLocks noGrp="1"/>
          </p:cNvSpPr>
          <p:nvPr>
            <p:ph type="title"/>
          </p:nvPr>
        </p:nvSpPr>
        <p:spPr/>
        <p:txBody>
          <a:bodyPr/>
          <a:lstStyle/>
          <a:p>
            <a:r>
              <a:rPr lang="en-US" sz="2000"/>
              <a:t>Random Forest</a:t>
            </a:r>
          </a:p>
        </p:txBody>
      </p:sp>
      <p:sp>
        <p:nvSpPr>
          <p:cNvPr id="7" name="CasellaDiTesto 6">
            <a:extLst>
              <a:ext uri="{FF2B5EF4-FFF2-40B4-BE49-F238E27FC236}">
                <a16:creationId xmlns:a16="http://schemas.microsoft.com/office/drawing/2014/main" id="{5E28DC82-EFC5-1F53-30CF-F4BF650C9A52}"/>
              </a:ext>
            </a:extLst>
          </p:cNvPr>
          <p:cNvSpPr txBox="1"/>
          <p:nvPr/>
        </p:nvSpPr>
        <p:spPr>
          <a:xfrm>
            <a:off x="457200" y="938328"/>
            <a:ext cx="8283844" cy="523220"/>
          </a:xfrm>
          <a:prstGeom prst="rect">
            <a:avLst/>
          </a:prstGeom>
          <a:noFill/>
        </p:spPr>
        <p:txBody>
          <a:bodyPr wrap="square">
            <a:spAutoFit/>
          </a:bodyPr>
          <a:lstStyle/>
          <a:p>
            <a:pPr algn="ctr"/>
            <a:r>
              <a:rPr lang="en-US">
                <a:latin typeface="Fira Sans" panose="020B0503050000020004" pitchFamily="34" charset="0"/>
              </a:rPr>
              <a:t>W</a:t>
            </a:r>
            <a:r>
              <a:rPr lang="en-US" sz="1400">
                <a:latin typeface="Fira Sans" panose="020B0503050000020004" pitchFamily="34" charset="0"/>
              </a:rPr>
              <a:t>e evaluated the performances of a new Random Forest Classifier, only trained with the most relevant </a:t>
            </a:r>
            <a:r>
              <a:rPr lang="en-US" sz="1400" b="1">
                <a:solidFill>
                  <a:schemeClr val="tx2"/>
                </a:solidFill>
                <a:latin typeface="Fira Sans" panose="020B0503050000020004" pitchFamily="34" charset="0"/>
              </a:rPr>
              <a:t>19</a:t>
            </a:r>
            <a:r>
              <a:rPr lang="en-US" sz="1400">
                <a:latin typeface="Fira Sans" panose="020B0503050000020004" pitchFamily="34" charset="0"/>
              </a:rPr>
              <a:t> features found:</a:t>
            </a:r>
            <a:endParaRPr lang="en-US"/>
          </a:p>
        </p:txBody>
      </p:sp>
      <p:pic>
        <p:nvPicPr>
          <p:cNvPr id="4" name="Immagine 3">
            <a:extLst>
              <a:ext uri="{FF2B5EF4-FFF2-40B4-BE49-F238E27FC236}">
                <a16:creationId xmlns:a16="http://schemas.microsoft.com/office/drawing/2014/main" id="{33195BC1-D820-BBF7-612B-1A57AD91ABBA}"/>
              </a:ext>
            </a:extLst>
          </p:cNvPr>
          <p:cNvPicPr>
            <a:picLocks noChangeAspect="1"/>
          </p:cNvPicPr>
          <p:nvPr/>
        </p:nvPicPr>
        <p:blipFill>
          <a:blip r:embed="rId3"/>
          <a:stretch>
            <a:fillRect/>
          </a:stretch>
        </p:blipFill>
        <p:spPr>
          <a:xfrm>
            <a:off x="1813941" y="1568800"/>
            <a:ext cx="5353797" cy="228632"/>
          </a:xfrm>
          <a:prstGeom prst="rect">
            <a:avLst/>
          </a:prstGeom>
        </p:spPr>
      </p:pic>
      <p:pic>
        <p:nvPicPr>
          <p:cNvPr id="5" name="Immagine 4">
            <a:extLst>
              <a:ext uri="{FF2B5EF4-FFF2-40B4-BE49-F238E27FC236}">
                <a16:creationId xmlns:a16="http://schemas.microsoft.com/office/drawing/2014/main" id="{F8886D4C-C0A9-897B-BD32-E8DAE575F7BC}"/>
              </a:ext>
            </a:extLst>
          </p:cNvPr>
          <p:cNvPicPr>
            <a:picLocks noChangeAspect="1"/>
          </p:cNvPicPr>
          <p:nvPr/>
        </p:nvPicPr>
        <p:blipFill rotWithShape="1">
          <a:blip r:embed="rId4"/>
          <a:srcRect l="2259" t="2621" r="6041" b="853"/>
          <a:stretch/>
        </p:blipFill>
        <p:spPr>
          <a:xfrm>
            <a:off x="2835046" y="1797432"/>
            <a:ext cx="4027767" cy="3164431"/>
          </a:xfrm>
          <a:prstGeom prst="rect">
            <a:avLst/>
          </a:prstGeom>
        </p:spPr>
      </p:pic>
      <p:sp>
        <p:nvSpPr>
          <p:cNvPr id="6" name="Google Shape;2160;p28">
            <a:extLst>
              <a:ext uri="{FF2B5EF4-FFF2-40B4-BE49-F238E27FC236}">
                <a16:creationId xmlns:a16="http://schemas.microsoft.com/office/drawing/2014/main" id="{F3151C56-D8FE-3D67-6A0E-39BD12922D29}"/>
              </a:ext>
            </a:extLst>
          </p:cNvPr>
          <p:cNvSpPr/>
          <p:nvPr/>
        </p:nvSpPr>
        <p:spPr>
          <a:xfrm rot="1927115">
            <a:off x="7470487" y="814244"/>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916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7EFF2F-A614-42B3-6EDB-421F7C50DC42}"/>
              </a:ext>
            </a:extLst>
          </p:cNvPr>
          <p:cNvSpPr>
            <a:spLocks noGrp="1"/>
          </p:cNvSpPr>
          <p:nvPr>
            <p:ph type="title"/>
          </p:nvPr>
        </p:nvSpPr>
        <p:spPr/>
        <p:txBody>
          <a:bodyPr/>
          <a:lstStyle/>
          <a:p>
            <a:r>
              <a:rPr lang="en-US" sz="2000"/>
              <a:t>Random Forest</a:t>
            </a:r>
          </a:p>
        </p:txBody>
      </p:sp>
      <p:sp>
        <p:nvSpPr>
          <p:cNvPr id="6" name="CasellaDiTesto 5">
            <a:extLst>
              <a:ext uri="{FF2B5EF4-FFF2-40B4-BE49-F238E27FC236}">
                <a16:creationId xmlns:a16="http://schemas.microsoft.com/office/drawing/2014/main" id="{6D71F430-F649-8CE9-CADC-388F199B3CEE}"/>
              </a:ext>
            </a:extLst>
          </p:cNvPr>
          <p:cNvSpPr txBox="1"/>
          <p:nvPr/>
        </p:nvSpPr>
        <p:spPr>
          <a:xfrm>
            <a:off x="276063" y="944301"/>
            <a:ext cx="8591874" cy="523220"/>
          </a:xfrm>
          <a:prstGeom prst="rect">
            <a:avLst/>
          </a:prstGeom>
          <a:noFill/>
        </p:spPr>
        <p:txBody>
          <a:bodyPr wrap="square" rtlCol="0">
            <a:spAutoFit/>
          </a:bodyPr>
          <a:lstStyle/>
          <a:p>
            <a:pPr algn="ctr"/>
            <a:r>
              <a:rPr lang="en-US">
                <a:latin typeface="Fira Sans" panose="020B0503050000020004" pitchFamily="34" charset="0"/>
              </a:rPr>
              <a:t>To select the most relevant </a:t>
            </a:r>
            <a:r>
              <a:rPr lang="en-US" b="1">
                <a:latin typeface="Fira Sans" panose="020B0503050000020004" pitchFamily="34" charset="0"/>
              </a:rPr>
              <a:t>features</a:t>
            </a:r>
            <a:r>
              <a:rPr lang="en-US">
                <a:latin typeface="Fira Sans" panose="020B0503050000020004" pitchFamily="34" charset="0"/>
              </a:rPr>
              <a:t> </a:t>
            </a:r>
            <a:r>
              <a:rPr lang="en-US" b="1">
                <a:latin typeface="Fira Sans" panose="020B0503050000020004" pitchFamily="34" charset="0"/>
              </a:rPr>
              <a:t>for each class, </a:t>
            </a:r>
            <a:r>
              <a:rPr lang="en-US">
                <a:latin typeface="Fira Sans" panose="020B0503050000020004" pitchFamily="34" charset="0"/>
              </a:rPr>
              <a:t>the classifier was trained using the </a:t>
            </a:r>
            <a:r>
              <a:rPr lang="en-US" b="1" err="1">
                <a:solidFill>
                  <a:srgbClr val="FF0000"/>
                </a:solidFill>
                <a:latin typeface="Fira Sans" panose="020B0503050000020004" pitchFamily="34" charset="0"/>
              </a:rPr>
              <a:t>OneVsRestClassifier</a:t>
            </a:r>
            <a:r>
              <a:rPr lang="en-US">
                <a:solidFill>
                  <a:schemeClr val="tx1"/>
                </a:solidFill>
                <a:latin typeface="Fira Sans" panose="020B0503050000020004" pitchFamily="34" charset="0"/>
              </a:rPr>
              <a:t>, that fits 5 Random Forests, one for each class.</a:t>
            </a:r>
            <a:endParaRPr lang="en-US">
              <a:solidFill>
                <a:schemeClr val="tx1"/>
              </a:solidFill>
            </a:endParaRPr>
          </a:p>
        </p:txBody>
      </p:sp>
      <p:sp>
        <p:nvSpPr>
          <p:cNvPr id="4" name="CasellaDiTesto 3">
            <a:extLst>
              <a:ext uri="{FF2B5EF4-FFF2-40B4-BE49-F238E27FC236}">
                <a16:creationId xmlns:a16="http://schemas.microsoft.com/office/drawing/2014/main" id="{9AB34E66-FF49-2A33-5C50-B3C0EDA82C73}"/>
              </a:ext>
            </a:extLst>
          </p:cNvPr>
          <p:cNvSpPr txBox="1"/>
          <p:nvPr/>
        </p:nvSpPr>
        <p:spPr>
          <a:xfrm>
            <a:off x="414425" y="1492186"/>
            <a:ext cx="8315149" cy="738664"/>
          </a:xfrm>
          <a:prstGeom prst="rect">
            <a:avLst/>
          </a:prstGeom>
          <a:noFill/>
        </p:spPr>
        <p:txBody>
          <a:bodyPr wrap="square">
            <a:spAutoFit/>
          </a:bodyPr>
          <a:lstStyle/>
          <a:p>
            <a:pPr algn="ctr"/>
            <a:r>
              <a:rPr lang="en-US">
                <a:latin typeface="Fira Sans" panose="020B0503050000020004" pitchFamily="34" charset="0"/>
              </a:rPr>
              <a:t>{</a:t>
            </a:r>
            <a:r>
              <a:rPr lang="en-US">
                <a:solidFill>
                  <a:schemeClr val="accent6"/>
                </a:solidFill>
                <a:latin typeface="Fira Sans" panose="020B0503050000020004" pitchFamily="34" charset="0"/>
              </a:rPr>
              <a:t>'criterion': ‘</a:t>
            </a:r>
            <a:r>
              <a:rPr lang="en-US" err="1">
                <a:solidFill>
                  <a:schemeClr val="accent6"/>
                </a:solidFill>
                <a:latin typeface="Fira Sans" panose="020B0503050000020004" pitchFamily="34" charset="0"/>
              </a:rPr>
              <a:t>gini</a:t>
            </a:r>
            <a:r>
              <a:rPr lang="en-US">
                <a:solidFill>
                  <a:schemeClr val="accent6"/>
                </a:solidFill>
                <a:latin typeface="Fira Sans" panose="020B0503050000020004" pitchFamily="34" charset="0"/>
              </a:rPr>
              <a:t>’, </a:t>
            </a:r>
            <a:r>
              <a:rPr lang="en-US">
                <a:solidFill>
                  <a:schemeClr val="accent3"/>
                </a:solidFill>
                <a:latin typeface="Fira Sans" panose="020B0503050000020004" pitchFamily="34" charset="0"/>
              </a:rPr>
              <a:t>‘</a:t>
            </a:r>
            <a:r>
              <a:rPr lang="en-US" err="1">
                <a:solidFill>
                  <a:schemeClr val="accent3"/>
                </a:solidFill>
                <a:latin typeface="Fira Sans" panose="020B0503050000020004" pitchFamily="34" charset="0"/>
              </a:rPr>
              <a:t>max_depth</a:t>
            </a:r>
            <a:r>
              <a:rPr lang="en-US">
                <a:solidFill>
                  <a:schemeClr val="accent3"/>
                </a:solidFill>
                <a:latin typeface="Fira Sans" panose="020B0503050000020004" pitchFamily="34" charset="0"/>
              </a:rPr>
              <a:t>’: 3, </a:t>
            </a:r>
            <a:r>
              <a:rPr lang="en-US">
                <a:solidFill>
                  <a:schemeClr val="accent2"/>
                </a:solidFill>
                <a:latin typeface="Fira Sans" panose="020B0503050000020004" pitchFamily="34" charset="0"/>
              </a:rPr>
              <a:t>‘</a:t>
            </a:r>
            <a:r>
              <a:rPr lang="en-US" err="1">
                <a:solidFill>
                  <a:schemeClr val="accent2"/>
                </a:solidFill>
                <a:latin typeface="Fira Sans" panose="020B0503050000020004" pitchFamily="34" charset="0"/>
              </a:rPr>
              <a:t>max_features</a:t>
            </a:r>
            <a:r>
              <a:rPr lang="en-US">
                <a:solidFill>
                  <a:schemeClr val="accent2"/>
                </a:solidFill>
                <a:latin typeface="Fira Sans" panose="020B0503050000020004" pitchFamily="34" charset="0"/>
              </a:rPr>
              <a:t>’: ‘sqrt,</a:t>
            </a:r>
            <a:r>
              <a:rPr lang="en-US">
                <a:latin typeface="Fira Sans" panose="020B0503050000020004" pitchFamily="34" charset="0"/>
              </a:rPr>
              <a:t> </a:t>
            </a:r>
            <a:r>
              <a:rPr lang="en-US">
                <a:solidFill>
                  <a:schemeClr val="accent5"/>
                </a:solidFill>
                <a:latin typeface="Fira Sans" panose="020B0503050000020004" pitchFamily="34" charset="0"/>
              </a:rPr>
              <a:t>‘</a:t>
            </a:r>
            <a:r>
              <a:rPr lang="en-US" err="1">
                <a:solidFill>
                  <a:schemeClr val="accent5"/>
                </a:solidFill>
                <a:latin typeface="Fira Sans" panose="020B0503050000020004" pitchFamily="34" charset="0"/>
              </a:rPr>
              <a:t>min_samples_leaf</a:t>
            </a:r>
            <a:r>
              <a:rPr lang="en-US">
                <a:solidFill>
                  <a:schemeClr val="accent5"/>
                </a:solidFill>
                <a:latin typeface="Fira Sans" panose="020B0503050000020004" pitchFamily="34" charset="0"/>
              </a:rPr>
              <a:t>’: 1, </a:t>
            </a:r>
            <a:r>
              <a:rPr lang="en-US">
                <a:solidFill>
                  <a:schemeClr val="accent4"/>
                </a:solidFill>
                <a:latin typeface="Fira Sans" panose="020B0503050000020004" pitchFamily="34" charset="0"/>
              </a:rPr>
              <a:t>‘</a:t>
            </a:r>
            <a:r>
              <a:rPr lang="en-US" err="1">
                <a:solidFill>
                  <a:schemeClr val="accent4"/>
                </a:solidFill>
                <a:latin typeface="Fira Sans" panose="020B0503050000020004" pitchFamily="34" charset="0"/>
              </a:rPr>
              <a:t>min_samples_split</a:t>
            </a:r>
            <a:r>
              <a:rPr lang="en-US">
                <a:solidFill>
                  <a:schemeClr val="accent4"/>
                </a:solidFill>
                <a:latin typeface="Fira Sans" panose="020B0503050000020004" pitchFamily="34" charset="0"/>
              </a:rPr>
              <a:t>’: 0.1, </a:t>
            </a:r>
            <a:r>
              <a:rPr lang="en-US">
                <a:solidFill>
                  <a:schemeClr val="accent1"/>
                </a:solidFill>
                <a:latin typeface="Fira Sans" panose="020B0503050000020004" pitchFamily="34" charset="0"/>
              </a:rPr>
              <a:t>‘</a:t>
            </a:r>
            <a:r>
              <a:rPr lang="en-US" err="1">
                <a:solidFill>
                  <a:schemeClr val="accent1"/>
                </a:solidFill>
                <a:latin typeface="Fira Sans" panose="020B0503050000020004" pitchFamily="34" charset="0"/>
              </a:rPr>
              <a:t>n_estimators</a:t>
            </a:r>
            <a:r>
              <a:rPr lang="en-US">
                <a:solidFill>
                  <a:schemeClr val="accent1"/>
                </a:solidFill>
                <a:latin typeface="Fira Sans" panose="020B0503050000020004" pitchFamily="34" charset="0"/>
              </a:rPr>
              <a:t>’: 30</a:t>
            </a:r>
            <a:r>
              <a:rPr lang="en-US">
                <a:latin typeface="Fira Sans" panose="020B0503050000020004" pitchFamily="34" charset="0"/>
              </a:rPr>
              <a:t>} </a:t>
            </a:r>
          </a:p>
          <a:p>
            <a:pPr algn="ctr"/>
            <a:r>
              <a:rPr lang="en-US">
                <a:latin typeface="Fira Sans" panose="020B0503050000020004" pitchFamily="34" charset="0"/>
              </a:rPr>
              <a:t>And threshold </a:t>
            </a:r>
            <a:r>
              <a:rPr lang="en-US">
                <a:solidFill>
                  <a:schemeClr val="bg2"/>
                </a:solidFill>
                <a:latin typeface="Fira Sans" panose="020B0503050000020004" pitchFamily="34" charset="0"/>
              </a:rPr>
              <a:t>0.008</a:t>
            </a:r>
          </a:p>
        </p:txBody>
      </p:sp>
      <p:pic>
        <p:nvPicPr>
          <p:cNvPr id="18" name="Immagine 17">
            <a:extLst>
              <a:ext uri="{FF2B5EF4-FFF2-40B4-BE49-F238E27FC236}">
                <a16:creationId xmlns:a16="http://schemas.microsoft.com/office/drawing/2014/main" id="{787BAFCE-4FCA-8C61-BBD5-11807A9A4A4E}"/>
              </a:ext>
            </a:extLst>
          </p:cNvPr>
          <p:cNvPicPr>
            <a:picLocks noChangeAspect="1"/>
          </p:cNvPicPr>
          <p:nvPr/>
        </p:nvPicPr>
        <p:blipFill rotWithShape="1">
          <a:blip r:embed="rId3"/>
          <a:srcRect l="2049" t="9299" r="7004" b="5858"/>
          <a:stretch/>
        </p:blipFill>
        <p:spPr>
          <a:xfrm>
            <a:off x="4622980" y="1405188"/>
            <a:ext cx="3993675" cy="3725650"/>
          </a:xfrm>
          <a:prstGeom prst="rect">
            <a:avLst/>
          </a:prstGeom>
        </p:spPr>
      </p:pic>
      <p:pic>
        <p:nvPicPr>
          <p:cNvPr id="25" name="Immagine 24">
            <a:extLst>
              <a:ext uri="{FF2B5EF4-FFF2-40B4-BE49-F238E27FC236}">
                <a16:creationId xmlns:a16="http://schemas.microsoft.com/office/drawing/2014/main" id="{F38C17C5-25A9-94CB-FA0D-9B50D118E8CA}"/>
              </a:ext>
            </a:extLst>
          </p:cNvPr>
          <p:cNvPicPr>
            <a:picLocks noChangeAspect="1"/>
          </p:cNvPicPr>
          <p:nvPr/>
        </p:nvPicPr>
        <p:blipFill rotWithShape="1">
          <a:blip r:embed="rId4"/>
          <a:srcRect l="1610" t="7944" r="7443" b="6136"/>
          <a:stretch/>
        </p:blipFill>
        <p:spPr>
          <a:xfrm>
            <a:off x="4659845" y="1453750"/>
            <a:ext cx="3919944" cy="3703182"/>
          </a:xfrm>
          <a:prstGeom prst="rect">
            <a:avLst/>
          </a:prstGeom>
        </p:spPr>
      </p:pic>
      <p:pic>
        <p:nvPicPr>
          <p:cNvPr id="29" name="Immagine 28">
            <a:extLst>
              <a:ext uri="{FF2B5EF4-FFF2-40B4-BE49-F238E27FC236}">
                <a16:creationId xmlns:a16="http://schemas.microsoft.com/office/drawing/2014/main" id="{4A680C18-DEAC-A219-03E8-187186B42864}"/>
              </a:ext>
            </a:extLst>
          </p:cNvPr>
          <p:cNvPicPr>
            <a:picLocks noChangeAspect="1"/>
          </p:cNvPicPr>
          <p:nvPr/>
        </p:nvPicPr>
        <p:blipFill rotWithShape="1">
          <a:blip r:embed="rId5"/>
          <a:srcRect l="2892" t="8961" r="7482" b="4794"/>
          <a:stretch/>
        </p:blipFill>
        <p:spPr>
          <a:xfrm>
            <a:off x="398041" y="1405189"/>
            <a:ext cx="3871695" cy="3725649"/>
          </a:xfrm>
          <a:prstGeom prst="rect">
            <a:avLst/>
          </a:prstGeom>
        </p:spPr>
      </p:pic>
      <p:pic>
        <p:nvPicPr>
          <p:cNvPr id="23" name="Immagine 22">
            <a:extLst>
              <a:ext uri="{FF2B5EF4-FFF2-40B4-BE49-F238E27FC236}">
                <a16:creationId xmlns:a16="http://schemas.microsoft.com/office/drawing/2014/main" id="{8004E043-DCCA-B9CB-B569-4590A0FB36F3}"/>
              </a:ext>
            </a:extLst>
          </p:cNvPr>
          <p:cNvPicPr>
            <a:picLocks noChangeAspect="1"/>
          </p:cNvPicPr>
          <p:nvPr/>
        </p:nvPicPr>
        <p:blipFill rotWithShape="1">
          <a:blip r:embed="rId6"/>
          <a:srcRect l="1650" t="8486" r="7403" b="6672"/>
          <a:stretch/>
        </p:blipFill>
        <p:spPr>
          <a:xfrm>
            <a:off x="343249" y="1435619"/>
            <a:ext cx="3880528" cy="3620096"/>
          </a:xfrm>
          <a:prstGeom prst="rect">
            <a:avLst/>
          </a:prstGeom>
        </p:spPr>
      </p:pic>
      <p:pic>
        <p:nvPicPr>
          <p:cNvPr id="21" name="Immagine 20">
            <a:extLst>
              <a:ext uri="{FF2B5EF4-FFF2-40B4-BE49-F238E27FC236}">
                <a16:creationId xmlns:a16="http://schemas.microsoft.com/office/drawing/2014/main" id="{6C9EBD9E-7DC3-7F69-C219-78E7D08097D1}"/>
              </a:ext>
            </a:extLst>
          </p:cNvPr>
          <p:cNvPicPr>
            <a:picLocks noChangeAspect="1"/>
          </p:cNvPicPr>
          <p:nvPr/>
        </p:nvPicPr>
        <p:blipFill rotWithShape="1">
          <a:blip r:embed="rId7"/>
          <a:srcRect l="2427" t="7684" r="8264" b="5353"/>
          <a:stretch/>
        </p:blipFill>
        <p:spPr>
          <a:xfrm>
            <a:off x="2517372" y="1460359"/>
            <a:ext cx="3748684" cy="3650172"/>
          </a:xfrm>
          <a:prstGeom prst="rect">
            <a:avLst/>
          </a:prstGeom>
        </p:spPr>
      </p:pic>
    </p:spTree>
    <p:extLst>
      <p:ext uri="{BB962C8B-B14F-4D97-AF65-F5344CB8AC3E}">
        <p14:creationId xmlns:p14="http://schemas.microsoft.com/office/powerpoint/2010/main" val="214858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10" presetClass="exit" presetSubtype="0" fill="hold" grpId="0" nodeType="with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42"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rgbClr val="FFFFFF"/>
          </a:solidFill>
        </p:spPr>
        <p:txBody>
          <a:bodyPr/>
          <a:lstStyle/>
          <a:p>
            <a:r>
              <a:rPr lang="en-US" sz="3600" b="1">
                <a:solidFill>
                  <a:schemeClr val="accent1"/>
                </a:solidFill>
                <a:latin typeface="Fira Sans"/>
                <a:ea typeface="Fira Sans"/>
                <a:cs typeface="Fira Sans"/>
                <a:sym typeface="Fira Sans"/>
              </a:rPr>
              <a:t>Support Vector Classifier</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chemeClr val="accent1"/>
                </a:solidFill>
                <a:latin typeface="Fira Sans"/>
                <a:ea typeface="Fira Sans"/>
                <a:cs typeface="Fira Sans"/>
                <a:sym typeface="Fira Sans"/>
              </a:rPr>
              <a:t>04</a:t>
            </a:r>
            <a:endParaRPr lang="en-US" sz="5400">
              <a:solidFill>
                <a:schemeClr val="accent1"/>
              </a:solidFill>
            </a:endParaRPr>
          </a:p>
        </p:txBody>
      </p:sp>
    </p:spTree>
    <p:extLst>
      <p:ext uri="{BB962C8B-B14F-4D97-AF65-F5344CB8AC3E}">
        <p14:creationId xmlns:p14="http://schemas.microsoft.com/office/powerpoint/2010/main" val="400401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chemeClr val="accent4"/>
          </a:solidFill>
        </p:spPr>
        <p:txBody>
          <a:bodyPr/>
          <a:lstStyle/>
          <a:p>
            <a:r>
              <a:rPr lang="en-US" sz="3600" b="1">
                <a:solidFill>
                  <a:srgbClr val="FFFFFF"/>
                </a:solidFill>
                <a:latin typeface="Fira Sans"/>
                <a:ea typeface="Fira Sans"/>
                <a:cs typeface="Fira Sans"/>
                <a:sym typeface="Fira Sans"/>
              </a:rPr>
              <a:t>Dataset Inspection &amp; Preparation</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rgbClr val="FFFFFF"/>
                </a:solidFill>
                <a:latin typeface="Fira Sans"/>
                <a:ea typeface="Fira Sans"/>
                <a:cs typeface="Fira Sans"/>
                <a:sym typeface="Fira Sans"/>
              </a:rPr>
              <a:t>01</a:t>
            </a:r>
            <a:endParaRPr lang="en-US" sz="5400">
              <a:solidFill>
                <a:srgbClr val="FFFFFF"/>
              </a:solidFill>
            </a:endParaRPr>
          </a:p>
        </p:txBody>
      </p:sp>
    </p:spTree>
    <p:extLst>
      <p:ext uri="{BB962C8B-B14F-4D97-AF65-F5344CB8AC3E}">
        <p14:creationId xmlns:p14="http://schemas.microsoft.com/office/powerpoint/2010/main" val="3682495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7EFF2F-A614-42B3-6EDB-421F7C50DC42}"/>
              </a:ext>
            </a:extLst>
          </p:cNvPr>
          <p:cNvSpPr>
            <a:spLocks noGrp="1"/>
          </p:cNvSpPr>
          <p:nvPr>
            <p:ph type="title"/>
          </p:nvPr>
        </p:nvSpPr>
        <p:spPr>
          <a:xfrm>
            <a:off x="457200" y="286347"/>
            <a:ext cx="8229600" cy="340200"/>
          </a:xfrm>
        </p:spPr>
        <p:txBody>
          <a:bodyPr/>
          <a:lstStyle/>
          <a:p>
            <a:r>
              <a:rPr lang="en-US" sz="2000"/>
              <a:t>Support Vector Classifier</a:t>
            </a:r>
          </a:p>
        </p:txBody>
      </p:sp>
      <p:sp>
        <p:nvSpPr>
          <p:cNvPr id="8" name="CasellaDiTesto 7">
            <a:extLst>
              <a:ext uri="{FF2B5EF4-FFF2-40B4-BE49-F238E27FC236}">
                <a16:creationId xmlns:a16="http://schemas.microsoft.com/office/drawing/2014/main" id="{DEE2F29A-DA03-D34F-2B94-56BDD217241F}"/>
              </a:ext>
            </a:extLst>
          </p:cNvPr>
          <p:cNvSpPr txBox="1"/>
          <p:nvPr/>
        </p:nvSpPr>
        <p:spPr>
          <a:xfrm>
            <a:off x="721298" y="1860522"/>
            <a:ext cx="7194142" cy="307777"/>
          </a:xfrm>
          <a:prstGeom prst="rect">
            <a:avLst/>
          </a:prstGeom>
          <a:noFill/>
        </p:spPr>
        <p:txBody>
          <a:bodyPr wrap="square" rtlCol="0">
            <a:spAutoFit/>
          </a:bodyPr>
          <a:lstStyle/>
          <a:p>
            <a:pPr algn="ctr"/>
            <a:r>
              <a:rPr lang="en-US">
                <a:latin typeface="Fira Sans" panose="020B0503050000020004" pitchFamily="34" charset="0"/>
              </a:rPr>
              <a:t>In this case, the features are selected per class,</a:t>
            </a:r>
            <a:r>
              <a:rPr lang="en-US">
                <a:solidFill>
                  <a:srgbClr val="FF0000"/>
                </a:solidFill>
                <a:latin typeface="Fira Sans" panose="020B0503050000020004" pitchFamily="34" charset="0"/>
              </a:rPr>
              <a:t> </a:t>
            </a:r>
            <a:r>
              <a:rPr lang="en-US">
                <a:solidFill>
                  <a:schemeClr val="tx1"/>
                </a:solidFill>
                <a:latin typeface="Fira Sans" panose="020B0503050000020004" pitchFamily="34" charset="0"/>
              </a:rPr>
              <a:t>and</a:t>
            </a:r>
            <a:r>
              <a:rPr lang="en-US">
                <a:solidFill>
                  <a:srgbClr val="FF0000"/>
                </a:solidFill>
                <a:latin typeface="Fira Sans" panose="020B0503050000020004" pitchFamily="34" charset="0"/>
              </a:rPr>
              <a:t> </a:t>
            </a:r>
            <a:r>
              <a:rPr lang="en-US">
                <a:solidFill>
                  <a:schemeClr val="tx1"/>
                </a:solidFill>
                <a:latin typeface="Fira Sans" panose="020B0503050000020004" pitchFamily="34" charset="0"/>
              </a:rPr>
              <a:t>correspond to: </a:t>
            </a:r>
            <a:endParaRPr lang="en-US">
              <a:solidFill>
                <a:schemeClr val="tx1"/>
              </a:solidFill>
            </a:endParaRPr>
          </a:p>
        </p:txBody>
      </p:sp>
      <p:sp>
        <p:nvSpPr>
          <p:cNvPr id="9" name="Elaborazione alternativa 8">
            <a:extLst>
              <a:ext uri="{FF2B5EF4-FFF2-40B4-BE49-F238E27FC236}">
                <a16:creationId xmlns:a16="http://schemas.microsoft.com/office/drawing/2014/main" id="{5C3B6E0A-D584-D4D1-562C-ED8E20D00091}"/>
              </a:ext>
            </a:extLst>
          </p:cNvPr>
          <p:cNvSpPr/>
          <p:nvPr/>
        </p:nvSpPr>
        <p:spPr>
          <a:xfrm>
            <a:off x="721298" y="732872"/>
            <a:ext cx="7965502" cy="831449"/>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sellaDiTesto 9">
            <a:extLst>
              <a:ext uri="{FF2B5EF4-FFF2-40B4-BE49-F238E27FC236}">
                <a16:creationId xmlns:a16="http://schemas.microsoft.com/office/drawing/2014/main" id="{27A173EA-F308-1D5A-24DA-50DD5E34B109}"/>
              </a:ext>
            </a:extLst>
          </p:cNvPr>
          <p:cNvSpPr txBox="1"/>
          <p:nvPr/>
        </p:nvSpPr>
        <p:spPr>
          <a:xfrm>
            <a:off x="721298" y="805129"/>
            <a:ext cx="7671661" cy="738664"/>
          </a:xfrm>
          <a:prstGeom prst="rect">
            <a:avLst/>
          </a:prstGeom>
          <a:noFill/>
        </p:spPr>
        <p:txBody>
          <a:bodyPr wrap="square" rtlCol="0">
            <a:spAutoFit/>
          </a:bodyPr>
          <a:lstStyle/>
          <a:p>
            <a:pPr algn="ctr"/>
            <a:r>
              <a:rPr lang="en-US">
                <a:latin typeface="Fira Sans" panose="020B0503050000020004" pitchFamily="34" charset="0"/>
              </a:rPr>
              <a:t>Best </a:t>
            </a:r>
            <a:r>
              <a:rPr lang="en-US" err="1">
                <a:latin typeface="Fira Sans" panose="020B0503050000020004" pitchFamily="34" charset="0"/>
              </a:rPr>
              <a:t>LinearSVC</a:t>
            </a:r>
            <a:r>
              <a:rPr lang="en-US">
                <a:latin typeface="Fira Sans" panose="020B0503050000020004" pitchFamily="34" charset="0"/>
              </a:rPr>
              <a:t> with params:</a:t>
            </a:r>
          </a:p>
          <a:p>
            <a:pPr algn="ctr"/>
            <a:r>
              <a:rPr lang="en-US">
                <a:latin typeface="Fira Sans" panose="020B0503050000020004" pitchFamily="34" charset="0"/>
              </a:rPr>
              <a:t>{ ‘C’: 0.0001 , ‘loss’: ‘hinge’} </a:t>
            </a:r>
          </a:p>
          <a:p>
            <a:pPr algn="ctr"/>
            <a:r>
              <a:rPr lang="en-US">
                <a:latin typeface="Fira Sans" panose="020B0503050000020004" pitchFamily="34" charset="0"/>
              </a:rPr>
              <a:t>and score: 1.0</a:t>
            </a:r>
          </a:p>
        </p:txBody>
      </p:sp>
      <p:pic>
        <p:nvPicPr>
          <p:cNvPr id="4" name="Immagine 3">
            <a:extLst>
              <a:ext uri="{FF2B5EF4-FFF2-40B4-BE49-F238E27FC236}">
                <a16:creationId xmlns:a16="http://schemas.microsoft.com/office/drawing/2014/main" id="{43E4D69B-EB13-A2C9-E3BD-BB0D00737F48}"/>
              </a:ext>
            </a:extLst>
          </p:cNvPr>
          <p:cNvPicPr>
            <a:picLocks noChangeAspect="1"/>
          </p:cNvPicPr>
          <p:nvPr/>
        </p:nvPicPr>
        <p:blipFill>
          <a:blip r:embed="rId3"/>
          <a:stretch>
            <a:fillRect/>
          </a:stretch>
        </p:blipFill>
        <p:spPr>
          <a:xfrm>
            <a:off x="790645" y="1860522"/>
            <a:ext cx="3984653" cy="2968611"/>
          </a:xfrm>
          <a:prstGeom prst="rect">
            <a:avLst/>
          </a:prstGeom>
        </p:spPr>
      </p:pic>
      <p:pic>
        <p:nvPicPr>
          <p:cNvPr id="6" name="Immagine 5">
            <a:extLst>
              <a:ext uri="{FF2B5EF4-FFF2-40B4-BE49-F238E27FC236}">
                <a16:creationId xmlns:a16="http://schemas.microsoft.com/office/drawing/2014/main" id="{06D58A89-8A1B-C85B-3557-9E15C668FD7D}"/>
              </a:ext>
            </a:extLst>
          </p:cNvPr>
          <p:cNvPicPr>
            <a:picLocks noChangeAspect="1"/>
          </p:cNvPicPr>
          <p:nvPr/>
        </p:nvPicPr>
        <p:blipFill>
          <a:blip r:embed="rId4"/>
          <a:stretch>
            <a:fillRect/>
          </a:stretch>
        </p:blipFill>
        <p:spPr>
          <a:xfrm>
            <a:off x="4775298" y="1860522"/>
            <a:ext cx="3984653" cy="2906198"/>
          </a:xfrm>
          <a:prstGeom prst="rect">
            <a:avLst/>
          </a:prstGeom>
        </p:spPr>
      </p:pic>
      <p:pic>
        <p:nvPicPr>
          <p:cNvPr id="11" name="Immagine 10">
            <a:extLst>
              <a:ext uri="{FF2B5EF4-FFF2-40B4-BE49-F238E27FC236}">
                <a16:creationId xmlns:a16="http://schemas.microsoft.com/office/drawing/2014/main" id="{1A13209C-71F4-3430-00F0-09A5BBD829E4}"/>
              </a:ext>
            </a:extLst>
          </p:cNvPr>
          <p:cNvPicPr>
            <a:picLocks noChangeAspect="1"/>
          </p:cNvPicPr>
          <p:nvPr/>
        </p:nvPicPr>
        <p:blipFill>
          <a:blip r:embed="rId5"/>
          <a:stretch>
            <a:fillRect/>
          </a:stretch>
        </p:blipFill>
        <p:spPr>
          <a:xfrm>
            <a:off x="775308" y="1882404"/>
            <a:ext cx="3928741" cy="2897825"/>
          </a:xfrm>
          <a:prstGeom prst="rect">
            <a:avLst/>
          </a:prstGeom>
        </p:spPr>
      </p:pic>
      <p:pic>
        <p:nvPicPr>
          <p:cNvPr id="13" name="Immagine 12">
            <a:extLst>
              <a:ext uri="{FF2B5EF4-FFF2-40B4-BE49-F238E27FC236}">
                <a16:creationId xmlns:a16="http://schemas.microsoft.com/office/drawing/2014/main" id="{52111534-655D-90DF-E61C-834D00FCAC1D}"/>
              </a:ext>
            </a:extLst>
          </p:cNvPr>
          <p:cNvPicPr>
            <a:picLocks noChangeAspect="1"/>
          </p:cNvPicPr>
          <p:nvPr/>
        </p:nvPicPr>
        <p:blipFill>
          <a:blip r:embed="rId6"/>
          <a:stretch>
            <a:fillRect/>
          </a:stretch>
        </p:blipFill>
        <p:spPr>
          <a:xfrm>
            <a:off x="4844645" y="1945707"/>
            <a:ext cx="3984653" cy="2848032"/>
          </a:xfrm>
          <a:prstGeom prst="rect">
            <a:avLst/>
          </a:prstGeom>
        </p:spPr>
      </p:pic>
      <p:pic>
        <p:nvPicPr>
          <p:cNvPr id="15" name="Immagine 14">
            <a:extLst>
              <a:ext uri="{FF2B5EF4-FFF2-40B4-BE49-F238E27FC236}">
                <a16:creationId xmlns:a16="http://schemas.microsoft.com/office/drawing/2014/main" id="{E9168D07-81E9-4D9E-A2E5-C433B96BDC6A}"/>
              </a:ext>
            </a:extLst>
          </p:cNvPr>
          <p:cNvPicPr>
            <a:picLocks noChangeAspect="1"/>
          </p:cNvPicPr>
          <p:nvPr/>
        </p:nvPicPr>
        <p:blipFill>
          <a:blip r:embed="rId7"/>
          <a:stretch>
            <a:fillRect/>
          </a:stretch>
        </p:blipFill>
        <p:spPr>
          <a:xfrm>
            <a:off x="2648639" y="1763460"/>
            <a:ext cx="4322665" cy="3003260"/>
          </a:xfrm>
          <a:prstGeom prst="rect">
            <a:avLst/>
          </a:prstGeom>
        </p:spPr>
      </p:pic>
    </p:spTree>
    <p:extLst>
      <p:ext uri="{BB962C8B-B14F-4D97-AF65-F5344CB8AC3E}">
        <p14:creationId xmlns:p14="http://schemas.microsoft.com/office/powerpoint/2010/main" val="162254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7EFF2F-A614-42B3-6EDB-421F7C50DC42}"/>
              </a:ext>
            </a:extLst>
          </p:cNvPr>
          <p:cNvSpPr>
            <a:spLocks noGrp="1"/>
          </p:cNvSpPr>
          <p:nvPr>
            <p:ph type="title"/>
          </p:nvPr>
        </p:nvSpPr>
        <p:spPr/>
        <p:txBody>
          <a:bodyPr/>
          <a:lstStyle/>
          <a:p>
            <a:r>
              <a:rPr lang="en-US" sz="2000"/>
              <a:t>Support Vector Classifier</a:t>
            </a:r>
          </a:p>
        </p:txBody>
      </p:sp>
      <p:sp>
        <p:nvSpPr>
          <p:cNvPr id="7" name="CasellaDiTesto 6">
            <a:extLst>
              <a:ext uri="{FF2B5EF4-FFF2-40B4-BE49-F238E27FC236}">
                <a16:creationId xmlns:a16="http://schemas.microsoft.com/office/drawing/2014/main" id="{5E28DC82-EFC5-1F53-30CF-F4BF650C9A52}"/>
              </a:ext>
            </a:extLst>
          </p:cNvPr>
          <p:cNvSpPr txBox="1"/>
          <p:nvPr/>
        </p:nvSpPr>
        <p:spPr>
          <a:xfrm>
            <a:off x="457200" y="945047"/>
            <a:ext cx="8283844" cy="307777"/>
          </a:xfrm>
          <a:prstGeom prst="rect">
            <a:avLst/>
          </a:prstGeom>
          <a:noFill/>
        </p:spPr>
        <p:txBody>
          <a:bodyPr wrap="square">
            <a:spAutoFit/>
          </a:bodyPr>
          <a:lstStyle/>
          <a:p>
            <a:pPr algn="ctr"/>
            <a:r>
              <a:rPr lang="en-US"/>
              <a:t>The results of the SVM model on the test set:</a:t>
            </a:r>
          </a:p>
        </p:txBody>
      </p:sp>
      <p:pic>
        <p:nvPicPr>
          <p:cNvPr id="6" name="Immagine 5">
            <a:extLst>
              <a:ext uri="{FF2B5EF4-FFF2-40B4-BE49-F238E27FC236}">
                <a16:creationId xmlns:a16="http://schemas.microsoft.com/office/drawing/2014/main" id="{6D91732E-3F33-FA7F-C532-066F1AC37A2E}"/>
              </a:ext>
            </a:extLst>
          </p:cNvPr>
          <p:cNvPicPr>
            <a:picLocks noChangeAspect="1"/>
          </p:cNvPicPr>
          <p:nvPr/>
        </p:nvPicPr>
        <p:blipFill rotWithShape="1">
          <a:blip r:embed="rId2"/>
          <a:srcRect l="2018" t="3078" r="6380" b="1979"/>
          <a:stretch/>
        </p:blipFill>
        <p:spPr>
          <a:xfrm>
            <a:off x="2695320" y="1817891"/>
            <a:ext cx="3807604" cy="2955815"/>
          </a:xfrm>
          <a:prstGeom prst="rect">
            <a:avLst/>
          </a:prstGeom>
        </p:spPr>
      </p:pic>
      <p:pic>
        <p:nvPicPr>
          <p:cNvPr id="9" name="Immagine 8">
            <a:extLst>
              <a:ext uri="{FF2B5EF4-FFF2-40B4-BE49-F238E27FC236}">
                <a16:creationId xmlns:a16="http://schemas.microsoft.com/office/drawing/2014/main" id="{0232C381-EBEE-69E7-6004-11EC003D73AD}"/>
              </a:ext>
            </a:extLst>
          </p:cNvPr>
          <p:cNvPicPr>
            <a:picLocks noChangeAspect="1"/>
          </p:cNvPicPr>
          <p:nvPr/>
        </p:nvPicPr>
        <p:blipFill rotWithShape="1">
          <a:blip r:embed="rId3"/>
          <a:srcRect l="18158" t="-10032" b="-1"/>
          <a:stretch/>
        </p:blipFill>
        <p:spPr>
          <a:xfrm>
            <a:off x="3005667" y="1550072"/>
            <a:ext cx="3347018" cy="174685"/>
          </a:xfrm>
          <a:prstGeom prst="rect">
            <a:avLst/>
          </a:prstGeom>
        </p:spPr>
      </p:pic>
      <p:sp>
        <p:nvSpPr>
          <p:cNvPr id="5" name="Google Shape;2160;p28">
            <a:extLst>
              <a:ext uri="{FF2B5EF4-FFF2-40B4-BE49-F238E27FC236}">
                <a16:creationId xmlns:a16="http://schemas.microsoft.com/office/drawing/2014/main" id="{4F2F7646-F1FC-BC6C-E560-B51E7CBE60C4}"/>
              </a:ext>
            </a:extLst>
          </p:cNvPr>
          <p:cNvSpPr/>
          <p:nvPr/>
        </p:nvSpPr>
        <p:spPr>
          <a:xfrm rot="19522662">
            <a:off x="603949" y="728538"/>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60;p28">
            <a:extLst>
              <a:ext uri="{FF2B5EF4-FFF2-40B4-BE49-F238E27FC236}">
                <a16:creationId xmlns:a16="http://schemas.microsoft.com/office/drawing/2014/main" id="{8A8F5A57-3121-97F2-CCD4-DB21ABC76A39}"/>
              </a:ext>
            </a:extLst>
          </p:cNvPr>
          <p:cNvSpPr/>
          <p:nvPr/>
        </p:nvSpPr>
        <p:spPr>
          <a:xfrm rot="1927115">
            <a:off x="7470487" y="814244"/>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0;p28">
            <a:extLst>
              <a:ext uri="{FF2B5EF4-FFF2-40B4-BE49-F238E27FC236}">
                <a16:creationId xmlns:a16="http://schemas.microsoft.com/office/drawing/2014/main" id="{72423F74-3BB3-F6C0-83A9-E67B0D3B67EE}"/>
              </a:ext>
            </a:extLst>
          </p:cNvPr>
          <p:cNvSpPr/>
          <p:nvPr/>
        </p:nvSpPr>
        <p:spPr>
          <a:xfrm rot="19522662">
            <a:off x="603947" y="728540"/>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0;p28">
            <a:extLst>
              <a:ext uri="{FF2B5EF4-FFF2-40B4-BE49-F238E27FC236}">
                <a16:creationId xmlns:a16="http://schemas.microsoft.com/office/drawing/2014/main" id="{6AA7BEDD-9349-0709-BF75-A5DA9C7021EA}"/>
              </a:ext>
            </a:extLst>
          </p:cNvPr>
          <p:cNvSpPr/>
          <p:nvPr/>
        </p:nvSpPr>
        <p:spPr>
          <a:xfrm rot="1927115">
            <a:off x="7470486" y="814245"/>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586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chemeClr val="accent3"/>
          </a:solidFill>
        </p:spPr>
        <p:txBody>
          <a:bodyPr/>
          <a:lstStyle/>
          <a:p>
            <a:r>
              <a:rPr lang="en-US" sz="3600" b="1">
                <a:solidFill>
                  <a:srgbClr val="FFFFFF"/>
                </a:solidFill>
                <a:latin typeface="Fira Sans"/>
                <a:ea typeface="Fira Sans"/>
                <a:cs typeface="Fira Sans"/>
                <a:sym typeface="Fira Sans"/>
              </a:rPr>
              <a:t>Dataset Balancing</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rgbClr val="FFFFFF"/>
                </a:solidFill>
                <a:latin typeface="Fira Sans"/>
                <a:ea typeface="Fira Sans"/>
                <a:cs typeface="Fira Sans"/>
                <a:sym typeface="Fira Sans"/>
              </a:rPr>
              <a:t>05</a:t>
            </a:r>
            <a:endParaRPr lang="en-US" sz="5400">
              <a:solidFill>
                <a:srgbClr val="FFFFFF"/>
              </a:solidFill>
            </a:endParaRPr>
          </a:p>
        </p:txBody>
      </p:sp>
    </p:spTree>
    <p:extLst>
      <p:ext uri="{BB962C8B-B14F-4D97-AF65-F5344CB8AC3E}">
        <p14:creationId xmlns:p14="http://schemas.microsoft.com/office/powerpoint/2010/main" val="1969368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rgbClr val="FFFFFF"/>
          </a:solidFill>
        </p:spPr>
        <p:txBody>
          <a:bodyPr/>
          <a:lstStyle/>
          <a:p>
            <a:r>
              <a:rPr lang="en-US" sz="3600" b="1">
                <a:solidFill>
                  <a:schemeClr val="accent3"/>
                </a:solidFill>
                <a:latin typeface="Fira Sans"/>
                <a:ea typeface="Fira Sans"/>
                <a:cs typeface="Fira Sans"/>
                <a:sym typeface="Fira Sans"/>
              </a:rPr>
              <a:t>SMOTE</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chemeClr val="accent3"/>
                </a:solidFill>
                <a:latin typeface="Fira Sans"/>
                <a:ea typeface="Fira Sans"/>
                <a:cs typeface="Fira Sans"/>
                <a:sym typeface="Fira Sans"/>
              </a:rPr>
              <a:t>05</a:t>
            </a:r>
            <a:endParaRPr lang="en-US" sz="5400">
              <a:solidFill>
                <a:schemeClr val="accent3"/>
              </a:solidFill>
            </a:endParaRPr>
          </a:p>
        </p:txBody>
      </p:sp>
    </p:spTree>
    <p:extLst>
      <p:ext uri="{BB962C8B-B14F-4D97-AF65-F5344CB8AC3E}">
        <p14:creationId xmlns:p14="http://schemas.microsoft.com/office/powerpoint/2010/main" val="1591655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1390E4-66E5-24F3-0D89-CFA560EC1564}"/>
              </a:ext>
            </a:extLst>
          </p:cNvPr>
          <p:cNvSpPr>
            <a:spLocks noGrp="1"/>
          </p:cNvSpPr>
          <p:nvPr>
            <p:ph type="title"/>
          </p:nvPr>
        </p:nvSpPr>
        <p:spPr/>
        <p:txBody>
          <a:bodyPr/>
          <a:lstStyle/>
          <a:p>
            <a:r>
              <a:rPr lang="it-IT" sz="2800"/>
              <a:t>SMOTE</a:t>
            </a:r>
            <a:endParaRPr lang="it-IT"/>
          </a:p>
        </p:txBody>
      </p:sp>
      <p:sp>
        <p:nvSpPr>
          <p:cNvPr id="4" name="CasellaDiTesto 3">
            <a:extLst>
              <a:ext uri="{FF2B5EF4-FFF2-40B4-BE49-F238E27FC236}">
                <a16:creationId xmlns:a16="http://schemas.microsoft.com/office/drawing/2014/main" id="{268A4C24-D26C-113F-E38D-5788441241A2}"/>
              </a:ext>
            </a:extLst>
          </p:cNvPr>
          <p:cNvSpPr txBox="1"/>
          <p:nvPr/>
        </p:nvSpPr>
        <p:spPr>
          <a:xfrm>
            <a:off x="1563922" y="1003208"/>
            <a:ext cx="6167898" cy="307777"/>
          </a:xfrm>
          <a:prstGeom prst="rect">
            <a:avLst/>
          </a:prstGeom>
          <a:noFill/>
        </p:spPr>
        <p:txBody>
          <a:bodyPr wrap="square" rtlCol="0">
            <a:spAutoFit/>
          </a:bodyPr>
          <a:lstStyle/>
          <a:p>
            <a:r>
              <a:rPr lang="en-US">
                <a:latin typeface="Fira Sans" panose="020B0503050000020004" pitchFamily="34" charset="0"/>
              </a:rPr>
              <a:t>The experiments have been repeated after a balance of the given dataset.</a:t>
            </a:r>
          </a:p>
        </p:txBody>
      </p:sp>
      <p:sp>
        <p:nvSpPr>
          <p:cNvPr id="5" name="CasellaDiTesto 4">
            <a:extLst>
              <a:ext uri="{FF2B5EF4-FFF2-40B4-BE49-F238E27FC236}">
                <a16:creationId xmlns:a16="http://schemas.microsoft.com/office/drawing/2014/main" id="{2BF4E52C-07C0-A930-21DD-76B9A95AF0A1}"/>
              </a:ext>
            </a:extLst>
          </p:cNvPr>
          <p:cNvSpPr txBox="1"/>
          <p:nvPr/>
        </p:nvSpPr>
        <p:spPr>
          <a:xfrm>
            <a:off x="269180" y="1493619"/>
            <a:ext cx="8605640" cy="1631216"/>
          </a:xfrm>
          <a:prstGeom prst="rect">
            <a:avLst/>
          </a:prstGeom>
          <a:noFill/>
        </p:spPr>
        <p:txBody>
          <a:bodyPr wrap="square">
            <a:spAutoFit/>
          </a:bodyPr>
          <a:lstStyle/>
          <a:p>
            <a:pPr algn="ctr"/>
            <a:r>
              <a:rPr lang="en-US" sz="1600" b="1">
                <a:solidFill>
                  <a:srgbClr val="C00000"/>
                </a:solidFill>
                <a:latin typeface="Fira Sans" panose="020B0503050000020004" pitchFamily="34" charset="0"/>
              </a:rPr>
              <a:t>Over Sampling</a:t>
            </a:r>
          </a:p>
          <a:p>
            <a:pPr algn="ctr"/>
            <a:endParaRPr lang="en-US" b="1">
              <a:solidFill>
                <a:srgbClr val="C00000"/>
              </a:solidFill>
              <a:latin typeface="Fira Sans" panose="020B0503050000020004" pitchFamily="34" charset="0"/>
            </a:endParaRPr>
          </a:p>
          <a:p>
            <a:pPr marL="285750" indent="-285750">
              <a:buFont typeface="Arial" panose="020B0604020202020204" pitchFamily="34" charset="0"/>
              <a:buChar char="•"/>
            </a:pPr>
            <a:r>
              <a:rPr lang="en-US">
                <a:solidFill>
                  <a:schemeClr val="accent6"/>
                </a:solidFill>
                <a:latin typeface="Fira Sans" panose="020B0503050000020004" pitchFamily="34" charset="0"/>
              </a:rPr>
              <a:t>Sampling information to resample the data set: </a:t>
            </a:r>
            <a:r>
              <a:rPr lang="en-US" err="1">
                <a:solidFill>
                  <a:schemeClr val="accent6"/>
                </a:solidFill>
                <a:latin typeface="Fira Sans" panose="020B0503050000020004" pitchFamily="34" charset="0"/>
              </a:rPr>
              <a:t>sampling_strategy</a:t>
            </a:r>
            <a:r>
              <a:rPr lang="en-US">
                <a:solidFill>
                  <a:schemeClr val="accent6"/>
                </a:solidFill>
                <a:latin typeface="Fira Sans" panose="020B0503050000020004" pitchFamily="34" charset="0"/>
              </a:rPr>
              <a:t>: “</a:t>
            </a:r>
            <a:r>
              <a:rPr lang="en-US" b="1">
                <a:solidFill>
                  <a:schemeClr val="accent6"/>
                </a:solidFill>
                <a:latin typeface="Fira Sans" panose="020B0503050000020004" pitchFamily="34" charset="0"/>
              </a:rPr>
              <a:t>auto</a:t>
            </a:r>
            <a:r>
              <a:rPr lang="en-US">
                <a:solidFill>
                  <a:schemeClr val="accent6"/>
                </a:solidFill>
                <a:latin typeface="Fira Sans" panose="020B0503050000020004" pitchFamily="34" charset="0"/>
              </a:rPr>
              <a:t>” </a:t>
            </a:r>
            <a:r>
              <a:rPr lang="en-US" sz="1600" baseline="9000">
                <a:solidFill>
                  <a:schemeClr val="accent6"/>
                </a:solidFill>
                <a:latin typeface="Fira Sans" panose="020B0503050000020004" pitchFamily="34" charset="0"/>
                <a:sym typeface="Wingdings" panose="05000000000000000000" pitchFamily="2" charset="2"/>
              </a:rPr>
              <a:t> </a:t>
            </a:r>
            <a:r>
              <a:rPr lang="en-US" sz="1800" baseline="9000">
                <a:solidFill>
                  <a:schemeClr val="accent6"/>
                </a:solidFill>
                <a:latin typeface="Fira Sans" panose="020B0503050000020004" pitchFamily="34" charset="0"/>
                <a:sym typeface="Wingdings" panose="05000000000000000000" pitchFamily="2" charset="2"/>
              </a:rPr>
              <a:t>“</a:t>
            </a:r>
            <a:r>
              <a:rPr lang="en-US" b="1">
                <a:solidFill>
                  <a:schemeClr val="accent6"/>
                </a:solidFill>
                <a:latin typeface="Fira Sans" panose="020B0503050000020004" pitchFamily="34" charset="0"/>
              </a:rPr>
              <a:t>not majority</a:t>
            </a:r>
            <a:r>
              <a:rPr lang="en-US">
                <a:solidFill>
                  <a:schemeClr val="accent6"/>
                </a:solidFill>
                <a:latin typeface="Fira Sans" panose="020B0503050000020004" pitchFamily="34" charset="0"/>
              </a:rPr>
              <a:t>”, to resample all classes but the majority class;</a:t>
            </a:r>
          </a:p>
          <a:p>
            <a:pPr marL="285750" indent="-285750">
              <a:buFont typeface="Arial" panose="020B0604020202020204" pitchFamily="34" charset="0"/>
              <a:buChar char="•"/>
            </a:pPr>
            <a:r>
              <a:rPr lang="en-US" b="0" i="0">
                <a:solidFill>
                  <a:schemeClr val="accent3"/>
                </a:solidFill>
                <a:effectLst/>
                <a:latin typeface="Fira Sans" panose="020B0503050000020004" pitchFamily="34" charset="0"/>
              </a:rPr>
              <a:t>The nearest neighbors used to define the neighborhood of samples to use to generate the synthetic samples, k = </a:t>
            </a:r>
            <a:r>
              <a:rPr lang="en-US" b="1" i="0">
                <a:solidFill>
                  <a:schemeClr val="accent3"/>
                </a:solidFill>
                <a:effectLst/>
                <a:latin typeface="Fira Sans" panose="020B0503050000020004" pitchFamily="34" charset="0"/>
              </a:rPr>
              <a:t>5</a:t>
            </a:r>
            <a:r>
              <a:rPr lang="en-US" b="0" i="0">
                <a:solidFill>
                  <a:schemeClr val="accent3"/>
                </a:solidFill>
                <a:effectLst/>
                <a:latin typeface="Fira Sans" panose="020B0503050000020004" pitchFamily="34" charset="0"/>
              </a:rPr>
              <a:t>;</a:t>
            </a:r>
          </a:p>
          <a:p>
            <a:pPr marL="285750" indent="-285750">
              <a:buFont typeface="Arial" panose="020B0604020202020204" pitchFamily="34" charset="0"/>
              <a:buChar char="•"/>
            </a:pPr>
            <a:r>
              <a:rPr lang="en-US" b="0" i="0">
                <a:solidFill>
                  <a:schemeClr val="accent2"/>
                </a:solidFill>
                <a:effectLst/>
                <a:latin typeface="Fira Sans" panose="020B0503050000020004" pitchFamily="34" charset="0"/>
              </a:rPr>
              <a:t>Randomization of the algorithm = </a:t>
            </a:r>
            <a:r>
              <a:rPr lang="en-US" b="1" i="0">
                <a:solidFill>
                  <a:schemeClr val="accent2"/>
                </a:solidFill>
                <a:effectLst/>
                <a:latin typeface="Fira Sans" panose="020B0503050000020004" pitchFamily="34" charset="0"/>
              </a:rPr>
              <a:t>12345</a:t>
            </a:r>
            <a:r>
              <a:rPr lang="en-US">
                <a:solidFill>
                  <a:schemeClr val="accent2"/>
                </a:solidFill>
                <a:latin typeface="Fira Sans" panose="020B0503050000020004" pitchFamily="34" charset="0"/>
              </a:rPr>
              <a:t>;</a:t>
            </a:r>
          </a:p>
        </p:txBody>
      </p:sp>
      <p:pic>
        <p:nvPicPr>
          <p:cNvPr id="8" name="Immagine 7">
            <a:extLst>
              <a:ext uri="{FF2B5EF4-FFF2-40B4-BE49-F238E27FC236}">
                <a16:creationId xmlns:a16="http://schemas.microsoft.com/office/drawing/2014/main" id="{30F59957-A011-B1D5-3A28-8C0BF35E324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4389" y="4180663"/>
            <a:ext cx="7135221" cy="247685"/>
          </a:xfrm>
          <a:prstGeom prst="rect">
            <a:avLst/>
          </a:prstGeom>
          <a:noFill/>
        </p:spPr>
      </p:pic>
      <p:pic>
        <p:nvPicPr>
          <p:cNvPr id="11" name="Immagine 10">
            <a:extLst>
              <a:ext uri="{FF2B5EF4-FFF2-40B4-BE49-F238E27FC236}">
                <a16:creationId xmlns:a16="http://schemas.microsoft.com/office/drawing/2014/main" id="{8197226C-43E2-4189-CF66-359D14EB7F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08813" y="3353224"/>
            <a:ext cx="7278116" cy="562053"/>
          </a:xfrm>
          <a:prstGeom prst="rect">
            <a:avLst/>
          </a:prstGeom>
          <a:noFill/>
        </p:spPr>
      </p:pic>
    </p:spTree>
    <p:extLst>
      <p:ext uri="{BB962C8B-B14F-4D97-AF65-F5344CB8AC3E}">
        <p14:creationId xmlns:p14="http://schemas.microsoft.com/office/powerpoint/2010/main" val="2680822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DB6611-D665-CFF9-70B3-318EF02C9DFA}"/>
              </a:ext>
            </a:extLst>
          </p:cNvPr>
          <p:cNvSpPr>
            <a:spLocks noGrp="1"/>
          </p:cNvSpPr>
          <p:nvPr>
            <p:ph type="title"/>
          </p:nvPr>
        </p:nvSpPr>
        <p:spPr/>
        <p:txBody>
          <a:bodyPr/>
          <a:lstStyle/>
          <a:p>
            <a:r>
              <a:rPr lang="en-US" sz="2800"/>
              <a:t>Random Forest</a:t>
            </a:r>
          </a:p>
        </p:txBody>
      </p:sp>
      <p:sp>
        <p:nvSpPr>
          <p:cNvPr id="3" name="Elaborazione alternativa 2">
            <a:extLst>
              <a:ext uri="{FF2B5EF4-FFF2-40B4-BE49-F238E27FC236}">
                <a16:creationId xmlns:a16="http://schemas.microsoft.com/office/drawing/2014/main" id="{9C968164-A621-A1A5-7232-30EA566B68B7}"/>
              </a:ext>
            </a:extLst>
          </p:cNvPr>
          <p:cNvSpPr/>
          <p:nvPr/>
        </p:nvSpPr>
        <p:spPr>
          <a:xfrm>
            <a:off x="589249" y="1038138"/>
            <a:ext cx="7965502" cy="1092011"/>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44C1C02E-60C6-72BD-3D0A-E93734974617}"/>
              </a:ext>
            </a:extLst>
          </p:cNvPr>
          <p:cNvSpPr txBox="1"/>
          <p:nvPr/>
        </p:nvSpPr>
        <p:spPr>
          <a:xfrm>
            <a:off x="736169" y="1107089"/>
            <a:ext cx="7671661" cy="954107"/>
          </a:xfrm>
          <a:prstGeom prst="rect">
            <a:avLst/>
          </a:prstGeom>
          <a:noFill/>
        </p:spPr>
        <p:txBody>
          <a:bodyPr wrap="square" rtlCol="0">
            <a:spAutoFit/>
          </a:bodyPr>
          <a:lstStyle/>
          <a:p>
            <a:pPr algn="ctr"/>
            <a:r>
              <a:rPr lang="en-US">
                <a:latin typeface="Fira Sans" panose="020B0503050000020004" pitchFamily="34" charset="0"/>
              </a:rPr>
              <a:t>Best random forest with params:</a:t>
            </a:r>
          </a:p>
          <a:p>
            <a:pPr algn="ctr"/>
            <a:r>
              <a:rPr lang="en-US">
                <a:latin typeface="Fira Sans" panose="020B0503050000020004" pitchFamily="34" charset="0"/>
              </a:rPr>
              <a:t>{'criterion': ‘</a:t>
            </a:r>
            <a:r>
              <a:rPr lang="en-US" err="1">
                <a:latin typeface="Fira Sans" panose="020B0503050000020004" pitchFamily="34" charset="0"/>
              </a:rPr>
              <a:t>gini</a:t>
            </a:r>
            <a:r>
              <a:rPr lang="en-US">
                <a:latin typeface="Fira Sans" panose="020B0503050000020004" pitchFamily="34" charset="0"/>
              </a:rPr>
              <a:t>', '</a:t>
            </a:r>
            <a:r>
              <a:rPr lang="en-US" err="1">
                <a:latin typeface="Fira Sans" panose="020B0503050000020004" pitchFamily="34" charset="0"/>
              </a:rPr>
              <a:t>max_depth</a:t>
            </a:r>
            <a:r>
              <a:rPr lang="en-US">
                <a:latin typeface="Fira Sans" panose="020B0503050000020004" pitchFamily="34" charset="0"/>
              </a:rPr>
              <a:t>’: 6, '</a:t>
            </a:r>
            <a:r>
              <a:rPr lang="en-US" err="1">
                <a:latin typeface="Fira Sans" panose="020B0503050000020004" pitchFamily="34" charset="0"/>
              </a:rPr>
              <a:t>max_features</a:t>
            </a:r>
            <a:r>
              <a:rPr lang="en-US">
                <a:latin typeface="Fira Sans" panose="020B0503050000020004" pitchFamily="34" charset="0"/>
              </a:rPr>
              <a:t>': 'sqrt, '</a:t>
            </a:r>
            <a:r>
              <a:rPr lang="en-US" err="1">
                <a:latin typeface="Fira Sans" panose="020B0503050000020004" pitchFamily="34" charset="0"/>
              </a:rPr>
              <a:t>min_samples_leaf</a:t>
            </a:r>
            <a:r>
              <a:rPr lang="en-US">
                <a:latin typeface="Fira Sans" panose="020B0503050000020004" pitchFamily="34" charset="0"/>
              </a:rPr>
              <a:t>': 1, '</a:t>
            </a:r>
            <a:r>
              <a:rPr lang="en-US" err="1">
                <a:latin typeface="Fira Sans" panose="020B0503050000020004" pitchFamily="34" charset="0"/>
              </a:rPr>
              <a:t>min_samples_split</a:t>
            </a:r>
            <a:r>
              <a:rPr lang="en-US">
                <a:latin typeface="Fira Sans" panose="020B0503050000020004" pitchFamily="34" charset="0"/>
              </a:rPr>
              <a:t>’: 10, '</a:t>
            </a:r>
            <a:r>
              <a:rPr lang="en-US" err="1">
                <a:latin typeface="Fira Sans" panose="020B0503050000020004" pitchFamily="34" charset="0"/>
              </a:rPr>
              <a:t>n_estimators</a:t>
            </a:r>
            <a:r>
              <a:rPr lang="en-US">
                <a:latin typeface="Fira Sans" panose="020B0503050000020004" pitchFamily="34" charset="0"/>
              </a:rPr>
              <a:t>’: 30} </a:t>
            </a:r>
          </a:p>
          <a:p>
            <a:pPr algn="ctr"/>
            <a:r>
              <a:rPr lang="en-US">
                <a:latin typeface="Fira Sans" panose="020B0503050000020004" pitchFamily="34" charset="0"/>
              </a:rPr>
              <a:t>and score: 0.999</a:t>
            </a:r>
          </a:p>
        </p:txBody>
      </p:sp>
      <p:pic>
        <p:nvPicPr>
          <p:cNvPr id="6" name="Immagine 5">
            <a:extLst>
              <a:ext uri="{FF2B5EF4-FFF2-40B4-BE49-F238E27FC236}">
                <a16:creationId xmlns:a16="http://schemas.microsoft.com/office/drawing/2014/main" id="{A84D58DC-3B11-E467-73E3-1E5286CE5539}"/>
              </a:ext>
            </a:extLst>
          </p:cNvPr>
          <p:cNvPicPr>
            <a:picLocks noChangeAspect="1"/>
          </p:cNvPicPr>
          <p:nvPr/>
        </p:nvPicPr>
        <p:blipFill>
          <a:blip r:embed="rId3"/>
          <a:stretch>
            <a:fillRect/>
          </a:stretch>
        </p:blipFill>
        <p:spPr>
          <a:xfrm>
            <a:off x="6184374" y="2361131"/>
            <a:ext cx="5004852" cy="2642986"/>
          </a:xfrm>
          <a:prstGeom prst="rect">
            <a:avLst/>
          </a:prstGeom>
        </p:spPr>
      </p:pic>
      <p:pic>
        <p:nvPicPr>
          <p:cNvPr id="8" name="Immagine 7">
            <a:extLst>
              <a:ext uri="{FF2B5EF4-FFF2-40B4-BE49-F238E27FC236}">
                <a16:creationId xmlns:a16="http://schemas.microsoft.com/office/drawing/2014/main" id="{69FCE774-0B2F-5638-D8BE-9D046EB7C3CF}"/>
              </a:ext>
            </a:extLst>
          </p:cNvPr>
          <p:cNvPicPr>
            <a:picLocks noChangeAspect="1"/>
          </p:cNvPicPr>
          <p:nvPr/>
        </p:nvPicPr>
        <p:blipFill>
          <a:blip r:embed="rId4"/>
          <a:stretch>
            <a:fillRect/>
          </a:stretch>
        </p:blipFill>
        <p:spPr>
          <a:xfrm>
            <a:off x="245270" y="2571750"/>
            <a:ext cx="2913604" cy="2331904"/>
          </a:xfrm>
          <a:prstGeom prst="rect">
            <a:avLst/>
          </a:prstGeom>
        </p:spPr>
      </p:pic>
      <p:pic>
        <p:nvPicPr>
          <p:cNvPr id="10" name="Immagine 9">
            <a:extLst>
              <a:ext uri="{FF2B5EF4-FFF2-40B4-BE49-F238E27FC236}">
                <a16:creationId xmlns:a16="http://schemas.microsoft.com/office/drawing/2014/main" id="{0E4612F2-F919-05CC-18DD-327B1ED560EE}"/>
              </a:ext>
            </a:extLst>
          </p:cNvPr>
          <p:cNvPicPr>
            <a:picLocks noChangeAspect="1"/>
          </p:cNvPicPr>
          <p:nvPr/>
        </p:nvPicPr>
        <p:blipFill>
          <a:blip r:embed="rId5"/>
          <a:stretch>
            <a:fillRect/>
          </a:stretch>
        </p:blipFill>
        <p:spPr>
          <a:xfrm>
            <a:off x="792335" y="2295673"/>
            <a:ext cx="2041900" cy="241878"/>
          </a:xfrm>
          <a:prstGeom prst="rect">
            <a:avLst/>
          </a:prstGeom>
        </p:spPr>
      </p:pic>
      <p:pic>
        <p:nvPicPr>
          <p:cNvPr id="12" name="Immagine 11">
            <a:extLst>
              <a:ext uri="{FF2B5EF4-FFF2-40B4-BE49-F238E27FC236}">
                <a16:creationId xmlns:a16="http://schemas.microsoft.com/office/drawing/2014/main" id="{618EA6BC-D442-CC44-C1CC-2D7276C1FB6F}"/>
              </a:ext>
            </a:extLst>
          </p:cNvPr>
          <p:cNvPicPr>
            <a:picLocks noChangeAspect="1"/>
          </p:cNvPicPr>
          <p:nvPr/>
        </p:nvPicPr>
        <p:blipFill>
          <a:blip r:embed="rId6"/>
          <a:stretch>
            <a:fillRect/>
          </a:stretch>
        </p:blipFill>
        <p:spPr>
          <a:xfrm>
            <a:off x="3240981" y="2221749"/>
            <a:ext cx="2921751" cy="2921751"/>
          </a:xfrm>
          <a:prstGeom prst="rect">
            <a:avLst/>
          </a:prstGeom>
        </p:spPr>
      </p:pic>
    </p:spTree>
    <p:extLst>
      <p:ext uri="{BB962C8B-B14F-4D97-AF65-F5344CB8AC3E}">
        <p14:creationId xmlns:p14="http://schemas.microsoft.com/office/powerpoint/2010/main" val="1437660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06F8AF-0485-F275-D951-E9F58346DDFD}"/>
              </a:ext>
            </a:extLst>
          </p:cNvPr>
          <p:cNvSpPr>
            <a:spLocks noGrp="1"/>
          </p:cNvSpPr>
          <p:nvPr>
            <p:ph type="title"/>
          </p:nvPr>
        </p:nvSpPr>
        <p:spPr>
          <a:xfrm>
            <a:off x="574361" y="1254755"/>
            <a:ext cx="8229600" cy="340200"/>
          </a:xfrm>
        </p:spPr>
        <p:txBody>
          <a:bodyPr/>
          <a:lstStyle/>
          <a:p>
            <a:r>
              <a:rPr lang="en-US" b="0"/>
              <a:t>Accuracy score 0.9933</a:t>
            </a:r>
          </a:p>
        </p:txBody>
      </p:sp>
      <p:pic>
        <p:nvPicPr>
          <p:cNvPr id="4" name="Immagine 3">
            <a:extLst>
              <a:ext uri="{FF2B5EF4-FFF2-40B4-BE49-F238E27FC236}">
                <a16:creationId xmlns:a16="http://schemas.microsoft.com/office/drawing/2014/main" id="{232FE3E5-6DE3-B61F-B6E7-CB5F3A61D090}"/>
              </a:ext>
            </a:extLst>
          </p:cNvPr>
          <p:cNvPicPr>
            <a:picLocks noChangeAspect="1"/>
          </p:cNvPicPr>
          <p:nvPr/>
        </p:nvPicPr>
        <p:blipFill>
          <a:blip r:embed="rId2"/>
          <a:stretch>
            <a:fillRect/>
          </a:stretch>
        </p:blipFill>
        <p:spPr>
          <a:xfrm>
            <a:off x="2703202" y="1719812"/>
            <a:ext cx="3971918" cy="3012213"/>
          </a:xfrm>
          <a:prstGeom prst="rect">
            <a:avLst/>
          </a:prstGeom>
        </p:spPr>
      </p:pic>
      <p:sp>
        <p:nvSpPr>
          <p:cNvPr id="3" name="Titolo 1">
            <a:extLst>
              <a:ext uri="{FF2B5EF4-FFF2-40B4-BE49-F238E27FC236}">
                <a16:creationId xmlns:a16="http://schemas.microsoft.com/office/drawing/2014/main" id="{50732AC6-2A4B-8661-D765-7A59145BE588}"/>
              </a:ext>
            </a:extLst>
          </p:cNvPr>
          <p:cNvSpPr txBox="1">
            <a:spLocks/>
          </p:cNvSpPr>
          <p:nvPr/>
        </p:nvSpPr>
        <p:spPr>
          <a:xfrm>
            <a:off x="574361" y="337735"/>
            <a:ext cx="8229600" cy="3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2800"/>
              <a:t>Random Forest -  Re-trained</a:t>
            </a:r>
          </a:p>
        </p:txBody>
      </p:sp>
      <p:sp>
        <p:nvSpPr>
          <p:cNvPr id="5" name="Google Shape;2160;p28">
            <a:extLst>
              <a:ext uri="{FF2B5EF4-FFF2-40B4-BE49-F238E27FC236}">
                <a16:creationId xmlns:a16="http://schemas.microsoft.com/office/drawing/2014/main" id="{64804C6A-86F8-5ADC-ED20-E4E27A8D84ED}"/>
              </a:ext>
            </a:extLst>
          </p:cNvPr>
          <p:cNvSpPr/>
          <p:nvPr/>
        </p:nvSpPr>
        <p:spPr>
          <a:xfrm rot="19522662">
            <a:off x="603947" y="728540"/>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60;p28">
            <a:extLst>
              <a:ext uri="{FF2B5EF4-FFF2-40B4-BE49-F238E27FC236}">
                <a16:creationId xmlns:a16="http://schemas.microsoft.com/office/drawing/2014/main" id="{5B1A5A50-319D-2560-8E2B-86392C0C2FCF}"/>
              </a:ext>
            </a:extLst>
          </p:cNvPr>
          <p:cNvSpPr/>
          <p:nvPr/>
        </p:nvSpPr>
        <p:spPr>
          <a:xfrm rot="1927115">
            <a:off x="7470486" y="814245"/>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233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734E285-52AE-4804-4E3E-05E84258BF2D}"/>
              </a:ext>
            </a:extLst>
          </p:cNvPr>
          <p:cNvPicPr>
            <a:picLocks noChangeAspect="1"/>
          </p:cNvPicPr>
          <p:nvPr/>
        </p:nvPicPr>
        <p:blipFill>
          <a:blip r:embed="rId3"/>
          <a:stretch>
            <a:fillRect/>
          </a:stretch>
        </p:blipFill>
        <p:spPr>
          <a:xfrm>
            <a:off x="215359" y="687240"/>
            <a:ext cx="4176529" cy="2359201"/>
          </a:xfrm>
          <a:prstGeom prst="rect">
            <a:avLst/>
          </a:prstGeom>
        </p:spPr>
      </p:pic>
      <p:pic>
        <p:nvPicPr>
          <p:cNvPr id="6" name="Immagine 5">
            <a:extLst>
              <a:ext uri="{FF2B5EF4-FFF2-40B4-BE49-F238E27FC236}">
                <a16:creationId xmlns:a16="http://schemas.microsoft.com/office/drawing/2014/main" id="{80910D5C-6AAA-9014-F0C6-40B47E32205B}"/>
              </a:ext>
            </a:extLst>
          </p:cNvPr>
          <p:cNvPicPr>
            <a:picLocks noChangeAspect="1"/>
          </p:cNvPicPr>
          <p:nvPr/>
        </p:nvPicPr>
        <p:blipFill>
          <a:blip r:embed="rId4"/>
          <a:stretch>
            <a:fillRect/>
          </a:stretch>
        </p:blipFill>
        <p:spPr>
          <a:xfrm>
            <a:off x="190844" y="2966843"/>
            <a:ext cx="4094716" cy="2185124"/>
          </a:xfrm>
          <a:prstGeom prst="rect">
            <a:avLst/>
          </a:prstGeom>
        </p:spPr>
      </p:pic>
      <p:pic>
        <p:nvPicPr>
          <p:cNvPr id="8" name="Immagine 7">
            <a:extLst>
              <a:ext uri="{FF2B5EF4-FFF2-40B4-BE49-F238E27FC236}">
                <a16:creationId xmlns:a16="http://schemas.microsoft.com/office/drawing/2014/main" id="{05409CB9-BBE4-63A8-B776-C73A3D8DB02C}"/>
              </a:ext>
            </a:extLst>
          </p:cNvPr>
          <p:cNvPicPr>
            <a:picLocks noChangeAspect="1"/>
          </p:cNvPicPr>
          <p:nvPr/>
        </p:nvPicPr>
        <p:blipFill>
          <a:blip r:embed="rId5"/>
          <a:stretch>
            <a:fillRect/>
          </a:stretch>
        </p:blipFill>
        <p:spPr>
          <a:xfrm>
            <a:off x="4693826" y="2835014"/>
            <a:ext cx="4333931" cy="2308486"/>
          </a:xfrm>
          <a:prstGeom prst="rect">
            <a:avLst/>
          </a:prstGeom>
        </p:spPr>
      </p:pic>
      <p:pic>
        <p:nvPicPr>
          <p:cNvPr id="10" name="Immagine 9">
            <a:extLst>
              <a:ext uri="{FF2B5EF4-FFF2-40B4-BE49-F238E27FC236}">
                <a16:creationId xmlns:a16="http://schemas.microsoft.com/office/drawing/2014/main" id="{8969CF9D-D4D7-B28F-AFA2-8082F8DFEBB4}"/>
              </a:ext>
            </a:extLst>
          </p:cNvPr>
          <p:cNvPicPr>
            <a:picLocks noChangeAspect="1"/>
          </p:cNvPicPr>
          <p:nvPr/>
        </p:nvPicPr>
        <p:blipFill>
          <a:blip r:embed="rId6"/>
          <a:stretch>
            <a:fillRect/>
          </a:stretch>
        </p:blipFill>
        <p:spPr>
          <a:xfrm>
            <a:off x="4711207" y="703489"/>
            <a:ext cx="4241949" cy="2244128"/>
          </a:xfrm>
          <a:prstGeom prst="rect">
            <a:avLst/>
          </a:prstGeom>
        </p:spPr>
      </p:pic>
      <p:sp>
        <p:nvSpPr>
          <p:cNvPr id="11" name="CasellaDiTesto 10">
            <a:extLst>
              <a:ext uri="{FF2B5EF4-FFF2-40B4-BE49-F238E27FC236}">
                <a16:creationId xmlns:a16="http://schemas.microsoft.com/office/drawing/2014/main" id="{549BEE5B-A24C-46C9-E860-10900372A331}"/>
              </a:ext>
            </a:extLst>
          </p:cNvPr>
          <p:cNvSpPr txBox="1"/>
          <p:nvPr/>
        </p:nvSpPr>
        <p:spPr>
          <a:xfrm>
            <a:off x="2785533" y="283706"/>
            <a:ext cx="3702050" cy="400110"/>
          </a:xfrm>
          <a:prstGeom prst="rect">
            <a:avLst/>
          </a:prstGeom>
          <a:noFill/>
        </p:spPr>
        <p:txBody>
          <a:bodyPr wrap="square">
            <a:spAutoFit/>
          </a:bodyPr>
          <a:lstStyle/>
          <a:p>
            <a:r>
              <a:rPr lang="en-US" sz="2000" b="1">
                <a:latin typeface="Fira Sans"/>
                <a:sym typeface="Fira Sans"/>
              </a:rPr>
              <a:t>One vs Rest – Random Forest</a:t>
            </a:r>
            <a:endParaRPr lang="en-US" sz="1600"/>
          </a:p>
        </p:txBody>
      </p:sp>
      <p:sp>
        <p:nvSpPr>
          <p:cNvPr id="14" name="Ovale 13">
            <a:extLst>
              <a:ext uri="{FF2B5EF4-FFF2-40B4-BE49-F238E27FC236}">
                <a16:creationId xmlns:a16="http://schemas.microsoft.com/office/drawing/2014/main" id="{0E2F5E94-3985-BA05-12BA-8EB03F4DC827}"/>
              </a:ext>
            </a:extLst>
          </p:cNvPr>
          <p:cNvSpPr/>
          <p:nvPr/>
        </p:nvSpPr>
        <p:spPr>
          <a:xfrm>
            <a:off x="6786139" y="2571750"/>
            <a:ext cx="2241618" cy="8063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e 12">
            <a:extLst>
              <a:ext uri="{FF2B5EF4-FFF2-40B4-BE49-F238E27FC236}">
                <a16:creationId xmlns:a16="http://schemas.microsoft.com/office/drawing/2014/main" id="{C9B03F16-2895-727E-CE10-4342CEEDCDA3}"/>
              </a:ext>
            </a:extLst>
          </p:cNvPr>
          <p:cNvSpPr/>
          <p:nvPr/>
        </p:nvSpPr>
        <p:spPr>
          <a:xfrm>
            <a:off x="2785533" y="783594"/>
            <a:ext cx="1606355"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e 14">
            <a:extLst>
              <a:ext uri="{FF2B5EF4-FFF2-40B4-BE49-F238E27FC236}">
                <a16:creationId xmlns:a16="http://schemas.microsoft.com/office/drawing/2014/main" id="{1066B9DA-567F-6929-A159-2BF9FB8083F7}"/>
              </a:ext>
            </a:extLst>
          </p:cNvPr>
          <p:cNvSpPr/>
          <p:nvPr/>
        </p:nvSpPr>
        <p:spPr>
          <a:xfrm>
            <a:off x="2455095" y="2947617"/>
            <a:ext cx="2116905" cy="693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a:extLst>
              <a:ext uri="{FF2B5EF4-FFF2-40B4-BE49-F238E27FC236}">
                <a16:creationId xmlns:a16="http://schemas.microsoft.com/office/drawing/2014/main" id="{6DCE7622-5051-CC59-D701-7E5D52BA5DA7}"/>
              </a:ext>
            </a:extLst>
          </p:cNvPr>
          <p:cNvPicPr>
            <a:picLocks noChangeAspect="1"/>
          </p:cNvPicPr>
          <p:nvPr/>
        </p:nvPicPr>
        <p:blipFill>
          <a:blip r:embed="rId7"/>
          <a:stretch>
            <a:fillRect/>
          </a:stretch>
        </p:blipFill>
        <p:spPr>
          <a:xfrm>
            <a:off x="2047963" y="1385779"/>
            <a:ext cx="4931501" cy="2635206"/>
          </a:xfrm>
          <a:prstGeom prst="rect">
            <a:avLst/>
          </a:prstGeom>
        </p:spPr>
      </p:pic>
      <p:sp>
        <p:nvSpPr>
          <p:cNvPr id="16" name="Ovale 15">
            <a:extLst>
              <a:ext uri="{FF2B5EF4-FFF2-40B4-BE49-F238E27FC236}">
                <a16:creationId xmlns:a16="http://schemas.microsoft.com/office/drawing/2014/main" id="{21842B11-065E-2A94-4F91-B5906E90D0FF}"/>
              </a:ext>
            </a:extLst>
          </p:cNvPr>
          <p:cNvSpPr/>
          <p:nvPr/>
        </p:nvSpPr>
        <p:spPr>
          <a:xfrm>
            <a:off x="7845947" y="598129"/>
            <a:ext cx="1426528" cy="5636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e 16">
            <a:extLst>
              <a:ext uri="{FF2B5EF4-FFF2-40B4-BE49-F238E27FC236}">
                <a16:creationId xmlns:a16="http://schemas.microsoft.com/office/drawing/2014/main" id="{EB811AF5-8AD5-74BC-FD6E-CFDAECAD9D94}"/>
              </a:ext>
            </a:extLst>
          </p:cNvPr>
          <p:cNvSpPr/>
          <p:nvPr/>
        </p:nvSpPr>
        <p:spPr>
          <a:xfrm>
            <a:off x="5552936" y="1303155"/>
            <a:ext cx="1426528" cy="5636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8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2D64A-58CC-529D-F2A0-262D0A37D4F7}"/>
              </a:ext>
            </a:extLst>
          </p:cNvPr>
          <p:cNvSpPr>
            <a:spLocks noGrp="1"/>
          </p:cNvSpPr>
          <p:nvPr>
            <p:ph type="title"/>
          </p:nvPr>
        </p:nvSpPr>
        <p:spPr>
          <a:xfrm>
            <a:off x="457200" y="266875"/>
            <a:ext cx="8229600" cy="340200"/>
          </a:xfrm>
        </p:spPr>
        <p:txBody>
          <a:bodyPr/>
          <a:lstStyle/>
          <a:p>
            <a:r>
              <a:rPr lang="it-IT" sz="2800"/>
              <a:t>Support </a:t>
            </a:r>
            <a:r>
              <a:rPr lang="it-IT" sz="2800" err="1"/>
              <a:t>Vector</a:t>
            </a:r>
            <a:r>
              <a:rPr lang="it-IT" sz="2800"/>
              <a:t> </a:t>
            </a:r>
            <a:r>
              <a:rPr lang="it-IT" sz="2800" err="1"/>
              <a:t>Classifier</a:t>
            </a:r>
            <a:endParaRPr lang="it-IT" sz="2800"/>
          </a:p>
        </p:txBody>
      </p:sp>
      <p:sp>
        <p:nvSpPr>
          <p:cNvPr id="5" name="Elaborazione alternativa 4">
            <a:extLst>
              <a:ext uri="{FF2B5EF4-FFF2-40B4-BE49-F238E27FC236}">
                <a16:creationId xmlns:a16="http://schemas.microsoft.com/office/drawing/2014/main" id="{A04650EE-B937-985B-9FDB-747937F087B6}"/>
              </a:ext>
            </a:extLst>
          </p:cNvPr>
          <p:cNvSpPr/>
          <p:nvPr/>
        </p:nvSpPr>
        <p:spPr>
          <a:xfrm>
            <a:off x="797047" y="835431"/>
            <a:ext cx="7965502" cy="831449"/>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D92F5B60-7E0F-AC14-AAC8-BA087EBD0856}"/>
              </a:ext>
            </a:extLst>
          </p:cNvPr>
          <p:cNvSpPr txBox="1"/>
          <p:nvPr/>
        </p:nvSpPr>
        <p:spPr>
          <a:xfrm>
            <a:off x="797047" y="900895"/>
            <a:ext cx="7671661" cy="738664"/>
          </a:xfrm>
          <a:prstGeom prst="rect">
            <a:avLst/>
          </a:prstGeom>
          <a:noFill/>
        </p:spPr>
        <p:txBody>
          <a:bodyPr wrap="square" rtlCol="0">
            <a:spAutoFit/>
          </a:bodyPr>
          <a:lstStyle/>
          <a:p>
            <a:pPr algn="ctr"/>
            <a:r>
              <a:rPr lang="en-US">
                <a:latin typeface="Fira Sans" panose="020B0503050000020004" pitchFamily="34" charset="0"/>
              </a:rPr>
              <a:t>Best </a:t>
            </a:r>
            <a:r>
              <a:rPr lang="en-US" err="1">
                <a:latin typeface="Fira Sans" panose="020B0503050000020004" pitchFamily="34" charset="0"/>
              </a:rPr>
              <a:t>LinearSVC</a:t>
            </a:r>
            <a:r>
              <a:rPr lang="en-US">
                <a:latin typeface="Fira Sans" panose="020B0503050000020004" pitchFamily="34" charset="0"/>
              </a:rPr>
              <a:t> with params:</a:t>
            </a:r>
          </a:p>
          <a:p>
            <a:pPr algn="ctr"/>
            <a:r>
              <a:rPr lang="en-US">
                <a:latin typeface="Fira Sans" panose="020B0503050000020004" pitchFamily="34" charset="0"/>
              </a:rPr>
              <a:t>{ ‘C’: 0.001 , ‘loss’: ‘hinge’} </a:t>
            </a:r>
          </a:p>
          <a:p>
            <a:pPr algn="ctr"/>
            <a:r>
              <a:rPr lang="en-US">
                <a:latin typeface="Fira Sans" panose="020B0503050000020004" pitchFamily="34" charset="0"/>
              </a:rPr>
              <a:t>and score: 1.0</a:t>
            </a:r>
          </a:p>
        </p:txBody>
      </p:sp>
      <p:pic>
        <p:nvPicPr>
          <p:cNvPr id="4" name="Immagine 3">
            <a:extLst>
              <a:ext uri="{FF2B5EF4-FFF2-40B4-BE49-F238E27FC236}">
                <a16:creationId xmlns:a16="http://schemas.microsoft.com/office/drawing/2014/main" id="{70BCE456-D94E-51C7-3F41-2C9446FF18FB}"/>
              </a:ext>
            </a:extLst>
          </p:cNvPr>
          <p:cNvPicPr>
            <a:picLocks noChangeAspect="1"/>
          </p:cNvPicPr>
          <p:nvPr/>
        </p:nvPicPr>
        <p:blipFill rotWithShape="1">
          <a:blip r:embed="rId3"/>
          <a:srcRect l="4853" t="6000" r="12265" b="1543"/>
          <a:stretch/>
        </p:blipFill>
        <p:spPr>
          <a:xfrm>
            <a:off x="2897892" y="2063762"/>
            <a:ext cx="3348216" cy="2812863"/>
          </a:xfrm>
          <a:prstGeom prst="rect">
            <a:avLst/>
          </a:prstGeom>
        </p:spPr>
      </p:pic>
      <p:sp>
        <p:nvSpPr>
          <p:cNvPr id="8" name="CasellaDiTesto 7">
            <a:extLst>
              <a:ext uri="{FF2B5EF4-FFF2-40B4-BE49-F238E27FC236}">
                <a16:creationId xmlns:a16="http://schemas.microsoft.com/office/drawing/2014/main" id="{56D16E0A-67AB-FA43-D379-ABC37954BE24}"/>
              </a:ext>
            </a:extLst>
          </p:cNvPr>
          <p:cNvSpPr txBox="1"/>
          <p:nvPr/>
        </p:nvSpPr>
        <p:spPr>
          <a:xfrm>
            <a:off x="3791666" y="1755985"/>
            <a:ext cx="4572000" cy="307777"/>
          </a:xfrm>
          <a:prstGeom prst="rect">
            <a:avLst/>
          </a:prstGeom>
          <a:noFill/>
        </p:spPr>
        <p:txBody>
          <a:bodyPr wrap="square">
            <a:spAutoFit/>
          </a:bodyPr>
          <a:lstStyle/>
          <a:p>
            <a:r>
              <a:rPr lang="en-US">
                <a:latin typeface="-apple-system"/>
              </a:rPr>
              <a:t>Accuracy score: 1.0</a:t>
            </a:r>
          </a:p>
        </p:txBody>
      </p:sp>
      <p:sp>
        <p:nvSpPr>
          <p:cNvPr id="3" name="Google Shape;2160;p28">
            <a:extLst>
              <a:ext uri="{FF2B5EF4-FFF2-40B4-BE49-F238E27FC236}">
                <a16:creationId xmlns:a16="http://schemas.microsoft.com/office/drawing/2014/main" id="{917F17B8-FB24-66E8-D705-8E41D3A3100D}"/>
              </a:ext>
            </a:extLst>
          </p:cNvPr>
          <p:cNvSpPr/>
          <p:nvPr/>
        </p:nvSpPr>
        <p:spPr>
          <a:xfrm rot="19522662">
            <a:off x="603947" y="728540"/>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60;p28">
            <a:extLst>
              <a:ext uri="{FF2B5EF4-FFF2-40B4-BE49-F238E27FC236}">
                <a16:creationId xmlns:a16="http://schemas.microsoft.com/office/drawing/2014/main" id="{68DFA38F-31A4-AAB1-03E4-040AD0113221}"/>
              </a:ext>
            </a:extLst>
          </p:cNvPr>
          <p:cNvSpPr/>
          <p:nvPr/>
        </p:nvSpPr>
        <p:spPr>
          <a:xfrm rot="1927115">
            <a:off x="7470486" y="814245"/>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532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38F4380-239A-0E24-E464-83259EE783F3}"/>
              </a:ext>
            </a:extLst>
          </p:cNvPr>
          <p:cNvPicPr>
            <a:picLocks noChangeAspect="1"/>
          </p:cNvPicPr>
          <p:nvPr/>
        </p:nvPicPr>
        <p:blipFill>
          <a:blip r:embed="rId3"/>
          <a:stretch>
            <a:fillRect/>
          </a:stretch>
        </p:blipFill>
        <p:spPr>
          <a:xfrm>
            <a:off x="284816" y="82499"/>
            <a:ext cx="3277162" cy="2378817"/>
          </a:xfrm>
          <a:prstGeom prst="rect">
            <a:avLst/>
          </a:prstGeom>
        </p:spPr>
      </p:pic>
      <p:pic>
        <p:nvPicPr>
          <p:cNvPr id="7" name="Immagine 6">
            <a:extLst>
              <a:ext uri="{FF2B5EF4-FFF2-40B4-BE49-F238E27FC236}">
                <a16:creationId xmlns:a16="http://schemas.microsoft.com/office/drawing/2014/main" id="{39CEADA0-F7C7-447F-9096-94894F8131B0}"/>
              </a:ext>
            </a:extLst>
          </p:cNvPr>
          <p:cNvPicPr>
            <a:picLocks noChangeAspect="1"/>
          </p:cNvPicPr>
          <p:nvPr/>
        </p:nvPicPr>
        <p:blipFill rotWithShape="1">
          <a:blip r:embed="rId4"/>
          <a:srcRect r="4087" b="2867"/>
          <a:stretch/>
        </p:blipFill>
        <p:spPr>
          <a:xfrm>
            <a:off x="5761051" y="152067"/>
            <a:ext cx="3277162" cy="2397331"/>
          </a:xfrm>
          <a:prstGeom prst="rect">
            <a:avLst/>
          </a:prstGeom>
        </p:spPr>
      </p:pic>
      <p:pic>
        <p:nvPicPr>
          <p:cNvPr id="11" name="Immagine 10">
            <a:extLst>
              <a:ext uri="{FF2B5EF4-FFF2-40B4-BE49-F238E27FC236}">
                <a16:creationId xmlns:a16="http://schemas.microsoft.com/office/drawing/2014/main" id="{D535FD0E-EBEF-FBC5-DD13-C7164A78621E}"/>
              </a:ext>
            </a:extLst>
          </p:cNvPr>
          <p:cNvPicPr>
            <a:picLocks noChangeAspect="1"/>
          </p:cNvPicPr>
          <p:nvPr/>
        </p:nvPicPr>
        <p:blipFill>
          <a:blip r:embed="rId5"/>
          <a:stretch>
            <a:fillRect/>
          </a:stretch>
        </p:blipFill>
        <p:spPr>
          <a:xfrm>
            <a:off x="169390" y="2549398"/>
            <a:ext cx="3508014" cy="2530117"/>
          </a:xfrm>
          <a:prstGeom prst="rect">
            <a:avLst/>
          </a:prstGeom>
        </p:spPr>
      </p:pic>
      <p:pic>
        <p:nvPicPr>
          <p:cNvPr id="14" name="Immagine 13">
            <a:extLst>
              <a:ext uri="{FF2B5EF4-FFF2-40B4-BE49-F238E27FC236}">
                <a16:creationId xmlns:a16="http://schemas.microsoft.com/office/drawing/2014/main" id="{204EB339-F15C-4699-1BF7-437805862EAA}"/>
              </a:ext>
            </a:extLst>
          </p:cNvPr>
          <p:cNvPicPr>
            <a:picLocks noChangeAspect="1"/>
          </p:cNvPicPr>
          <p:nvPr/>
        </p:nvPicPr>
        <p:blipFill>
          <a:blip r:embed="rId6"/>
          <a:stretch>
            <a:fillRect/>
          </a:stretch>
        </p:blipFill>
        <p:spPr>
          <a:xfrm>
            <a:off x="5761051" y="2575718"/>
            <a:ext cx="3277162" cy="2415715"/>
          </a:xfrm>
          <a:prstGeom prst="rect">
            <a:avLst/>
          </a:prstGeom>
        </p:spPr>
      </p:pic>
      <p:pic>
        <p:nvPicPr>
          <p:cNvPr id="16" name="Immagine 15">
            <a:extLst>
              <a:ext uri="{FF2B5EF4-FFF2-40B4-BE49-F238E27FC236}">
                <a16:creationId xmlns:a16="http://schemas.microsoft.com/office/drawing/2014/main" id="{82E26211-88D7-5662-B13A-14DC6B6E59BF}"/>
              </a:ext>
            </a:extLst>
          </p:cNvPr>
          <p:cNvPicPr>
            <a:picLocks noChangeAspect="1"/>
          </p:cNvPicPr>
          <p:nvPr/>
        </p:nvPicPr>
        <p:blipFill>
          <a:blip r:embed="rId7"/>
          <a:stretch>
            <a:fillRect/>
          </a:stretch>
        </p:blipFill>
        <p:spPr>
          <a:xfrm>
            <a:off x="2489175" y="1099049"/>
            <a:ext cx="3999069" cy="2968800"/>
          </a:xfrm>
          <a:prstGeom prst="rect">
            <a:avLst/>
          </a:prstGeom>
        </p:spPr>
      </p:pic>
      <p:sp>
        <p:nvSpPr>
          <p:cNvPr id="2" name="Titolo 1">
            <a:extLst>
              <a:ext uri="{FF2B5EF4-FFF2-40B4-BE49-F238E27FC236}">
                <a16:creationId xmlns:a16="http://schemas.microsoft.com/office/drawing/2014/main" id="{5548737A-70C1-1E34-0FAC-E99F87AB035A}"/>
              </a:ext>
            </a:extLst>
          </p:cNvPr>
          <p:cNvSpPr>
            <a:spLocks noGrp="1"/>
          </p:cNvSpPr>
          <p:nvPr>
            <p:ph type="title"/>
          </p:nvPr>
        </p:nvSpPr>
        <p:spPr>
          <a:xfrm>
            <a:off x="457200" y="189638"/>
            <a:ext cx="8229600" cy="340200"/>
          </a:xfrm>
        </p:spPr>
        <p:txBody>
          <a:bodyPr/>
          <a:lstStyle/>
          <a:p>
            <a:r>
              <a:rPr lang="en-US"/>
              <a:t>SVC</a:t>
            </a:r>
          </a:p>
        </p:txBody>
      </p:sp>
    </p:spTree>
    <p:extLst>
      <p:ext uri="{BB962C8B-B14F-4D97-AF65-F5344CB8AC3E}">
        <p14:creationId xmlns:p14="http://schemas.microsoft.com/office/powerpoint/2010/main" val="128229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29"/>
          <p:cNvSpPr/>
          <p:nvPr/>
        </p:nvSpPr>
        <p:spPr>
          <a:xfrm flipH="1">
            <a:off x="491773" y="3108129"/>
            <a:ext cx="2243255" cy="1278261"/>
          </a:xfrm>
          <a:custGeom>
            <a:avLst/>
            <a:gdLst/>
            <a:ahLst/>
            <a:cxnLst/>
            <a:rect l="l" t="t" r="r" b="b"/>
            <a:pathLst>
              <a:path w="78967" h="39902" extrusionOk="0">
                <a:moveTo>
                  <a:pt x="27881" y="3374"/>
                </a:moveTo>
                <a:cubicBezTo>
                  <a:pt x="19687" y="5442"/>
                  <a:pt x="7970" y="8199"/>
                  <a:pt x="3528" y="12564"/>
                </a:cubicBezTo>
                <a:cubicBezTo>
                  <a:pt x="-914" y="16929"/>
                  <a:pt x="-378" y="25124"/>
                  <a:pt x="1230" y="29566"/>
                </a:cubicBezTo>
                <a:cubicBezTo>
                  <a:pt x="2838" y="34008"/>
                  <a:pt x="5289" y="37837"/>
                  <a:pt x="13177" y="39215"/>
                </a:cubicBezTo>
                <a:cubicBezTo>
                  <a:pt x="21065" y="40594"/>
                  <a:pt x="38297" y="39598"/>
                  <a:pt x="48559" y="37837"/>
                </a:cubicBezTo>
                <a:cubicBezTo>
                  <a:pt x="58821" y="36076"/>
                  <a:pt x="70079" y="33778"/>
                  <a:pt x="74750" y="28647"/>
                </a:cubicBezTo>
                <a:cubicBezTo>
                  <a:pt x="79422" y="23516"/>
                  <a:pt x="80264" y="11798"/>
                  <a:pt x="76588" y="7050"/>
                </a:cubicBezTo>
                <a:cubicBezTo>
                  <a:pt x="72912" y="2302"/>
                  <a:pt x="60812" y="771"/>
                  <a:pt x="52694" y="158"/>
                </a:cubicBezTo>
                <a:cubicBezTo>
                  <a:pt x="44576" y="-455"/>
                  <a:pt x="36075" y="1306"/>
                  <a:pt x="27881" y="3374"/>
                </a:cubicBezTo>
                <a:close/>
              </a:path>
            </a:pathLst>
          </a:custGeom>
          <a:solidFill>
            <a:schemeClr val="accent5"/>
          </a:solidFill>
          <a:ln>
            <a:noFill/>
          </a:ln>
        </p:spPr>
      </p:sp>
      <p:sp>
        <p:nvSpPr>
          <p:cNvPr id="2191" name="Google Shape;2191;p29"/>
          <p:cNvSpPr/>
          <p:nvPr/>
        </p:nvSpPr>
        <p:spPr>
          <a:xfrm>
            <a:off x="6455641" y="3245365"/>
            <a:ext cx="2243255" cy="1278261"/>
          </a:xfrm>
          <a:custGeom>
            <a:avLst/>
            <a:gdLst/>
            <a:ahLst/>
            <a:cxnLst/>
            <a:rect l="l" t="t" r="r" b="b"/>
            <a:pathLst>
              <a:path w="78967" h="39902" extrusionOk="0">
                <a:moveTo>
                  <a:pt x="27881" y="3374"/>
                </a:moveTo>
                <a:cubicBezTo>
                  <a:pt x="19687" y="5442"/>
                  <a:pt x="7970" y="8199"/>
                  <a:pt x="3528" y="12564"/>
                </a:cubicBezTo>
                <a:cubicBezTo>
                  <a:pt x="-914" y="16929"/>
                  <a:pt x="-378" y="25124"/>
                  <a:pt x="1230" y="29566"/>
                </a:cubicBezTo>
                <a:cubicBezTo>
                  <a:pt x="2838" y="34008"/>
                  <a:pt x="5289" y="37837"/>
                  <a:pt x="13177" y="39215"/>
                </a:cubicBezTo>
                <a:cubicBezTo>
                  <a:pt x="21065" y="40594"/>
                  <a:pt x="38297" y="39598"/>
                  <a:pt x="48559" y="37837"/>
                </a:cubicBezTo>
                <a:cubicBezTo>
                  <a:pt x="58821" y="36076"/>
                  <a:pt x="70079" y="33778"/>
                  <a:pt x="74750" y="28647"/>
                </a:cubicBezTo>
                <a:cubicBezTo>
                  <a:pt x="79422" y="23516"/>
                  <a:pt x="80264" y="11798"/>
                  <a:pt x="76588" y="7050"/>
                </a:cubicBezTo>
                <a:cubicBezTo>
                  <a:pt x="72912" y="2302"/>
                  <a:pt x="60812" y="771"/>
                  <a:pt x="52694" y="158"/>
                </a:cubicBezTo>
                <a:cubicBezTo>
                  <a:pt x="44576" y="-455"/>
                  <a:pt x="36075" y="1306"/>
                  <a:pt x="27881" y="3374"/>
                </a:cubicBezTo>
                <a:close/>
              </a:path>
            </a:pathLst>
          </a:custGeom>
          <a:solidFill>
            <a:schemeClr val="accent5"/>
          </a:solidFill>
          <a:ln>
            <a:noFill/>
          </a:ln>
        </p:spPr>
      </p:sp>
      <p:sp>
        <p:nvSpPr>
          <p:cNvPr id="2192" name="Google Shape;2192;p29"/>
          <p:cNvSpPr txBox="1">
            <a:spLocks noGrp="1"/>
          </p:cNvSpPr>
          <p:nvPr>
            <p:ph type="title"/>
          </p:nvPr>
        </p:nvSpPr>
        <p:spPr>
          <a:xfrm>
            <a:off x="463450" y="221413"/>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Pre-Processing  (Supervised approach)</a:t>
            </a:r>
            <a:endParaRPr/>
          </a:p>
        </p:txBody>
      </p:sp>
      <p:grpSp>
        <p:nvGrpSpPr>
          <p:cNvPr id="2201" name="Google Shape;2201;p29"/>
          <p:cNvGrpSpPr/>
          <p:nvPr/>
        </p:nvGrpSpPr>
        <p:grpSpPr>
          <a:xfrm rot="-1800028">
            <a:off x="3365012" y="1070231"/>
            <a:ext cx="2713889" cy="1898360"/>
            <a:chOff x="4626663" y="2221212"/>
            <a:chExt cx="766689" cy="536251"/>
          </a:xfrm>
        </p:grpSpPr>
        <p:sp>
          <p:nvSpPr>
            <p:cNvPr id="2202" name="Google Shape;2202;p29"/>
            <p:cNvSpPr/>
            <p:nvPr/>
          </p:nvSpPr>
          <p:spPr>
            <a:xfrm>
              <a:off x="4626663" y="2221212"/>
              <a:ext cx="766689" cy="536251"/>
            </a:xfrm>
            <a:custGeom>
              <a:avLst/>
              <a:gdLst/>
              <a:ahLst/>
              <a:cxnLst/>
              <a:rect l="l" t="t" r="r" b="b"/>
              <a:pathLst>
                <a:path w="8168" h="5713" extrusionOk="0">
                  <a:moveTo>
                    <a:pt x="7920" y="1902"/>
                  </a:moveTo>
                  <a:cubicBezTo>
                    <a:pt x="7269" y="2366"/>
                    <a:pt x="6573" y="2134"/>
                    <a:pt x="5899" y="1887"/>
                  </a:cubicBezTo>
                  <a:cubicBezTo>
                    <a:pt x="5996" y="1475"/>
                    <a:pt x="6191" y="1094"/>
                    <a:pt x="6460" y="772"/>
                  </a:cubicBezTo>
                  <a:cubicBezTo>
                    <a:pt x="6655" y="570"/>
                    <a:pt x="6872" y="397"/>
                    <a:pt x="7104" y="248"/>
                  </a:cubicBezTo>
                  <a:cubicBezTo>
                    <a:pt x="7142" y="195"/>
                    <a:pt x="7142" y="120"/>
                    <a:pt x="7104" y="68"/>
                  </a:cubicBezTo>
                  <a:cubicBezTo>
                    <a:pt x="7082" y="23"/>
                    <a:pt x="7022" y="1"/>
                    <a:pt x="6970" y="16"/>
                  </a:cubicBezTo>
                  <a:cubicBezTo>
                    <a:pt x="6318" y="218"/>
                    <a:pt x="5914" y="996"/>
                    <a:pt x="5727" y="1610"/>
                  </a:cubicBezTo>
                  <a:cubicBezTo>
                    <a:pt x="5704" y="1677"/>
                    <a:pt x="5689" y="1737"/>
                    <a:pt x="5667" y="1797"/>
                  </a:cubicBezTo>
                  <a:cubicBezTo>
                    <a:pt x="4956" y="1543"/>
                    <a:pt x="4282" y="1453"/>
                    <a:pt x="3586" y="1812"/>
                  </a:cubicBezTo>
                  <a:cubicBezTo>
                    <a:pt x="2965" y="2134"/>
                    <a:pt x="2560" y="2770"/>
                    <a:pt x="2358" y="3422"/>
                  </a:cubicBezTo>
                  <a:cubicBezTo>
                    <a:pt x="2336" y="3511"/>
                    <a:pt x="2313" y="3601"/>
                    <a:pt x="2291" y="3691"/>
                  </a:cubicBezTo>
                  <a:cubicBezTo>
                    <a:pt x="2149" y="3631"/>
                    <a:pt x="2014" y="3586"/>
                    <a:pt x="1864" y="3541"/>
                  </a:cubicBezTo>
                  <a:cubicBezTo>
                    <a:pt x="1408" y="3437"/>
                    <a:pt x="929" y="3459"/>
                    <a:pt x="487" y="3609"/>
                  </a:cubicBezTo>
                  <a:cubicBezTo>
                    <a:pt x="322" y="3676"/>
                    <a:pt x="0" y="3766"/>
                    <a:pt x="135" y="3998"/>
                  </a:cubicBezTo>
                  <a:cubicBezTo>
                    <a:pt x="210" y="4125"/>
                    <a:pt x="487" y="3848"/>
                    <a:pt x="726" y="3773"/>
                  </a:cubicBezTo>
                  <a:cubicBezTo>
                    <a:pt x="1018" y="3706"/>
                    <a:pt x="1318" y="3691"/>
                    <a:pt x="1610" y="3729"/>
                  </a:cubicBezTo>
                  <a:cubicBezTo>
                    <a:pt x="1827" y="3766"/>
                    <a:pt x="2036" y="3826"/>
                    <a:pt x="2239" y="3916"/>
                  </a:cubicBezTo>
                  <a:cubicBezTo>
                    <a:pt x="2194" y="4178"/>
                    <a:pt x="2096" y="4432"/>
                    <a:pt x="1954" y="4664"/>
                  </a:cubicBezTo>
                  <a:cubicBezTo>
                    <a:pt x="1700" y="5053"/>
                    <a:pt x="1235" y="5241"/>
                    <a:pt x="861" y="5495"/>
                  </a:cubicBezTo>
                  <a:cubicBezTo>
                    <a:pt x="816" y="5525"/>
                    <a:pt x="794" y="5577"/>
                    <a:pt x="809" y="5630"/>
                  </a:cubicBezTo>
                  <a:cubicBezTo>
                    <a:pt x="846" y="5697"/>
                    <a:pt x="884" y="5712"/>
                    <a:pt x="1011" y="5660"/>
                  </a:cubicBezTo>
                  <a:cubicBezTo>
                    <a:pt x="1325" y="5503"/>
                    <a:pt x="1625" y="5308"/>
                    <a:pt x="1902" y="5083"/>
                  </a:cubicBezTo>
                  <a:cubicBezTo>
                    <a:pt x="2201" y="4829"/>
                    <a:pt x="2351" y="4470"/>
                    <a:pt x="2448" y="4095"/>
                  </a:cubicBezTo>
                  <a:cubicBezTo>
                    <a:pt x="2456" y="4065"/>
                    <a:pt x="2463" y="4035"/>
                    <a:pt x="2471" y="4005"/>
                  </a:cubicBezTo>
                  <a:cubicBezTo>
                    <a:pt x="2590" y="4050"/>
                    <a:pt x="2703" y="4103"/>
                    <a:pt x="2822" y="4148"/>
                  </a:cubicBezTo>
                  <a:cubicBezTo>
                    <a:pt x="3549" y="4410"/>
                    <a:pt x="4342" y="4170"/>
                    <a:pt x="4956" y="3736"/>
                  </a:cubicBezTo>
                  <a:cubicBezTo>
                    <a:pt x="5487" y="3354"/>
                    <a:pt x="5719" y="2733"/>
                    <a:pt x="5847" y="2112"/>
                  </a:cubicBezTo>
                  <a:cubicBezTo>
                    <a:pt x="6588" y="2374"/>
                    <a:pt x="7321" y="2621"/>
                    <a:pt x="8040" y="2104"/>
                  </a:cubicBezTo>
                  <a:cubicBezTo>
                    <a:pt x="8167" y="2014"/>
                    <a:pt x="8047" y="1805"/>
                    <a:pt x="7920" y="1902"/>
                  </a:cubicBezTo>
                  <a:close/>
                  <a:moveTo>
                    <a:pt x="4619" y="3669"/>
                  </a:moveTo>
                  <a:lnTo>
                    <a:pt x="4619" y="3669"/>
                  </a:lnTo>
                  <a:cubicBezTo>
                    <a:pt x="4185" y="3923"/>
                    <a:pt x="3691" y="4080"/>
                    <a:pt x="3182" y="3998"/>
                  </a:cubicBezTo>
                  <a:cubicBezTo>
                    <a:pt x="2950" y="3953"/>
                    <a:pt x="2733" y="3886"/>
                    <a:pt x="2523" y="3788"/>
                  </a:cubicBezTo>
                  <a:cubicBezTo>
                    <a:pt x="2590" y="3481"/>
                    <a:pt x="2695" y="3175"/>
                    <a:pt x="2837" y="2898"/>
                  </a:cubicBezTo>
                  <a:cubicBezTo>
                    <a:pt x="3040" y="2523"/>
                    <a:pt x="3339" y="2224"/>
                    <a:pt x="3706" y="2014"/>
                  </a:cubicBezTo>
                  <a:cubicBezTo>
                    <a:pt x="4335" y="1655"/>
                    <a:pt x="4971" y="1820"/>
                    <a:pt x="5607" y="2037"/>
                  </a:cubicBezTo>
                  <a:cubicBezTo>
                    <a:pt x="5435" y="2681"/>
                    <a:pt x="5278" y="3279"/>
                    <a:pt x="4619" y="3669"/>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9"/>
            <p:cNvSpPr/>
            <p:nvPr/>
          </p:nvSpPr>
          <p:spPr>
            <a:xfrm>
              <a:off x="4907696" y="2473522"/>
              <a:ext cx="71056" cy="119490"/>
            </a:xfrm>
            <a:custGeom>
              <a:avLst/>
              <a:gdLst/>
              <a:ahLst/>
              <a:cxnLst/>
              <a:rect l="l" t="t" r="r" b="b"/>
              <a:pathLst>
                <a:path w="757" h="1273" extrusionOk="0">
                  <a:moveTo>
                    <a:pt x="263" y="150"/>
                  </a:moveTo>
                  <a:cubicBezTo>
                    <a:pt x="225" y="0"/>
                    <a:pt x="1" y="67"/>
                    <a:pt x="31" y="217"/>
                  </a:cubicBezTo>
                  <a:cubicBezTo>
                    <a:pt x="105" y="561"/>
                    <a:pt x="308" y="846"/>
                    <a:pt x="480" y="1138"/>
                  </a:cubicBezTo>
                  <a:cubicBezTo>
                    <a:pt x="562" y="1273"/>
                    <a:pt x="757" y="1153"/>
                    <a:pt x="682" y="1018"/>
                  </a:cubicBezTo>
                  <a:cubicBezTo>
                    <a:pt x="525" y="741"/>
                    <a:pt x="330" y="472"/>
                    <a:pt x="263" y="15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9"/>
            <p:cNvSpPr/>
            <p:nvPr/>
          </p:nvSpPr>
          <p:spPr>
            <a:xfrm>
              <a:off x="4958290" y="2448178"/>
              <a:ext cx="69648" cy="109728"/>
            </a:xfrm>
            <a:custGeom>
              <a:avLst/>
              <a:gdLst/>
              <a:ahLst/>
              <a:cxnLst/>
              <a:rect l="l" t="t" r="r" b="b"/>
              <a:pathLst>
                <a:path w="742" h="1169" extrusionOk="0">
                  <a:moveTo>
                    <a:pt x="68" y="263"/>
                  </a:moveTo>
                  <a:cubicBezTo>
                    <a:pt x="195" y="517"/>
                    <a:pt x="390" y="742"/>
                    <a:pt x="472" y="1026"/>
                  </a:cubicBezTo>
                  <a:cubicBezTo>
                    <a:pt x="525" y="1168"/>
                    <a:pt x="742" y="1108"/>
                    <a:pt x="704" y="966"/>
                  </a:cubicBezTo>
                  <a:cubicBezTo>
                    <a:pt x="614" y="659"/>
                    <a:pt x="412" y="420"/>
                    <a:pt x="278" y="143"/>
                  </a:cubicBezTo>
                  <a:cubicBezTo>
                    <a:pt x="210" y="1"/>
                    <a:pt x="1" y="120"/>
                    <a:pt x="68" y="263"/>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9"/>
            <p:cNvSpPr/>
            <p:nvPr/>
          </p:nvSpPr>
          <p:spPr>
            <a:xfrm>
              <a:off x="5009634" y="2415889"/>
              <a:ext cx="65424" cy="110385"/>
            </a:xfrm>
            <a:custGeom>
              <a:avLst/>
              <a:gdLst/>
              <a:ahLst/>
              <a:cxnLst/>
              <a:rect l="l" t="t" r="r" b="b"/>
              <a:pathLst>
                <a:path w="697" h="1176" extrusionOk="0">
                  <a:moveTo>
                    <a:pt x="30" y="217"/>
                  </a:moveTo>
                  <a:cubicBezTo>
                    <a:pt x="82" y="517"/>
                    <a:pt x="299" y="749"/>
                    <a:pt x="404" y="1033"/>
                  </a:cubicBezTo>
                  <a:cubicBezTo>
                    <a:pt x="464" y="1175"/>
                    <a:pt x="696" y="1116"/>
                    <a:pt x="636" y="973"/>
                  </a:cubicBezTo>
                  <a:cubicBezTo>
                    <a:pt x="532" y="689"/>
                    <a:pt x="314" y="449"/>
                    <a:pt x="262" y="157"/>
                  </a:cubicBezTo>
                  <a:cubicBezTo>
                    <a:pt x="232" y="0"/>
                    <a:pt x="0" y="68"/>
                    <a:pt x="30" y="217"/>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9"/>
            <p:cNvSpPr/>
            <p:nvPr/>
          </p:nvSpPr>
          <p:spPr>
            <a:xfrm>
              <a:off x="5063701" y="2401809"/>
              <a:ext cx="61200" cy="93583"/>
            </a:xfrm>
            <a:custGeom>
              <a:avLst/>
              <a:gdLst/>
              <a:ahLst/>
              <a:cxnLst/>
              <a:rect l="l" t="t" r="r" b="b"/>
              <a:pathLst>
                <a:path w="652" h="997" extrusionOk="0">
                  <a:moveTo>
                    <a:pt x="45" y="240"/>
                  </a:moveTo>
                  <a:cubicBezTo>
                    <a:pt x="105" y="397"/>
                    <a:pt x="307" y="689"/>
                    <a:pt x="382" y="854"/>
                  </a:cubicBezTo>
                  <a:cubicBezTo>
                    <a:pt x="442" y="996"/>
                    <a:pt x="652" y="869"/>
                    <a:pt x="584" y="734"/>
                  </a:cubicBezTo>
                  <a:cubicBezTo>
                    <a:pt x="539" y="629"/>
                    <a:pt x="330" y="240"/>
                    <a:pt x="292" y="158"/>
                  </a:cubicBezTo>
                  <a:cubicBezTo>
                    <a:pt x="232" y="0"/>
                    <a:pt x="0" y="135"/>
                    <a:pt x="45" y="24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9"/>
            <p:cNvSpPr/>
            <p:nvPr/>
          </p:nvSpPr>
          <p:spPr>
            <a:xfrm>
              <a:off x="4742587" y="2581655"/>
              <a:ext cx="54160" cy="86544"/>
            </a:xfrm>
            <a:custGeom>
              <a:avLst/>
              <a:gdLst/>
              <a:ahLst/>
              <a:cxnLst/>
              <a:rect l="l" t="t" r="r" b="b"/>
              <a:pathLst>
                <a:path w="577" h="922" extrusionOk="0">
                  <a:moveTo>
                    <a:pt x="517" y="712"/>
                  </a:moveTo>
                  <a:cubicBezTo>
                    <a:pt x="457" y="555"/>
                    <a:pt x="315" y="315"/>
                    <a:pt x="270" y="151"/>
                  </a:cubicBezTo>
                  <a:cubicBezTo>
                    <a:pt x="225" y="1"/>
                    <a:pt x="0" y="61"/>
                    <a:pt x="38" y="210"/>
                  </a:cubicBezTo>
                  <a:cubicBezTo>
                    <a:pt x="83" y="383"/>
                    <a:pt x="225" y="615"/>
                    <a:pt x="292" y="779"/>
                  </a:cubicBezTo>
                  <a:cubicBezTo>
                    <a:pt x="345" y="922"/>
                    <a:pt x="577" y="862"/>
                    <a:pt x="517" y="712"/>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9"/>
            <p:cNvSpPr/>
            <p:nvPr/>
          </p:nvSpPr>
          <p:spPr>
            <a:xfrm>
              <a:off x="4688520" y="2587286"/>
              <a:ext cx="72464" cy="122400"/>
            </a:xfrm>
            <a:custGeom>
              <a:avLst/>
              <a:gdLst/>
              <a:ahLst/>
              <a:cxnLst/>
              <a:rect l="l" t="t" r="r" b="b"/>
              <a:pathLst>
                <a:path w="772" h="1304" extrusionOk="0">
                  <a:moveTo>
                    <a:pt x="502" y="682"/>
                  </a:moveTo>
                  <a:cubicBezTo>
                    <a:pt x="397" y="510"/>
                    <a:pt x="322" y="338"/>
                    <a:pt x="255" y="150"/>
                  </a:cubicBezTo>
                  <a:cubicBezTo>
                    <a:pt x="225" y="1"/>
                    <a:pt x="0" y="61"/>
                    <a:pt x="30" y="210"/>
                  </a:cubicBezTo>
                  <a:cubicBezTo>
                    <a:pt x="82" y="487"/>
                    <a:pt x="382" y="914"/>
                    <a:pt x="502" y="1161"/>
                  </a:cubicBezTo>
                  <a:cubicBezTo>
                    <a:pt x="569" y="1303"/>
                    <a:pt x="771" y="1183"/>
                    <a:pt x="704" y="1041"/>
                  </a:cubicBezTo>
                  <a:cubicBezTo>
                    <a:pt x="644" y="921"/>
                    <a:pt x="576" y="802"/>
                    <a:pt x="502" y="682"/>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9"/>
            <p:cNvSpPr/>
            <p:nvPr/>
          </p:nvSpPr>
          <p:spPr>
            <a:xfrm>
              <a:off x="5207691" y="2342768"/>
              <a:ext cx="50687" cy="73215"/>
            </a:xfrm>
            <a:custGeom>
              <a:avLst/>
              <a:gdLst/>
              <a:ahLst/>
              <a:cxnLst/>
              <a:rect l="l" t="t" r="r" b="b"/>
              <a:pathLst>
                <a:path w="540" h="780" extrusionOk="0">
                  <a:moveTo>
                    <a:pt x="16" y="150"/>
                  </a:moveTo>
                  <a:cubicBezTo>
                    <a:pt x="91" y="323"/>
                    <a:pt x="173" y="487"/>
                    <a:pt x="263" y="644"/>
                  </a:cubicBezTo>
                  <a:cubicBezTo>
                    <a:pt x="323" y="779"/>
                    <a:pt x="540" y="674"/>
                    <a:pt x="473" y="532"/>
                  </a:cubicBezTo>
                  <a:cubicBezTo>
                    <a:pt x="390" y="397"/>
                    <a:pt x="315" y="255"/>
                    <a:pt x="248" y="105"/>
                  </a:cubicBezTo>
                  <a:cubicBezTo>
                    <a:pt x="233" y="46"/>
                    <a:pt x="173" y="1"/>
                    <a:pt x="113" y="16"/>
                  </a:cubicBezTo>
                  <a:cubicBezTo>
                    <a:pt x="46" y="23"/>
                    <a:pt x="1" y="91"/>
                    <a:pt x="16" y="15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9"/>
            <p:cNvSpPr/>
            <p:nvPr/>
          </p:nvSpPr>
          <p:spPr>
            <a:xfrm>
              <a:off x="5247115" y="2307662"/>
              <a:ext cx="66832" cy="82320"/>
            </a:xfrm>
            <a:custGeom>
              <a:avLst/>
              <a:gdLst/>
              <a:ahLst/>
              <a:cxnLst/>
              <a:rect l="l" t="t" r="r" b="b"/>
              <a:pathLst>
                <a:path w="712" h="877" extrusionOk="0">
                  <a:moveTo>
                    <a:pt x="45" y="210"/>
                  </a:moveTo>
                  <a:cubicBezTo>
                    <a:pt x="120" y="427"/>
                    <a:pt x="292" y="569"/>
                    <a:pt x="419" y="749"/>
                  </a:cubicBezTo>
                  <a:cubicBezTo>
                    <a:pt x="502" y="876"/>
                    <a:pt x="711" y="756"/>
                    <a:pt x="622" y="629"/>
                  </a:cubicBezTo>
                  <a:cubicBezTo>
                    <a:pt x="509" y="472"/>
                    <a:pt x="337" y="330"/>
                    <a:pt x="277" y="143"/>
                  </a:cubicBezTo>
                  <a:cubicBezTo>
                    <a:pt x="225" y="0"/>
                    <a:pt x="0" y="60"/>
                    <a:pt x="45" y="21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9"/>
            <p:cNvSpPr/>
            <p:nvPr/>
          </p:nvSpPr>
          <p:spPr>
            <a:xfrm>
              <a:off x="5282877" y="2274621"/>
              <a:ext cx="73215" cy="97807"/>
            </a:xfrm>
            <a:custGeom>
              <a:avLst/>
              <a:gdLst/>
              <a:ahLst/>
              <a:cxnLst/>
              <a:rect l="l" t="t" r="r" b="b"/>
              <a:pathLst>
                <a:path w="780" h="1042" extrusionOk="0">
                  <a:moveTo>
                    <a:pt x="53" y="248"/>
                  </a:moveTo>
                  <a:cubicBezTo>
                    <a:pt x="136" y="510"/>
                    <a:pt x="323" y="674"/>
                    <a:pt x="465" y="891"/>
                  </a:cubicBezTo>
                  <a:cubicBezTo>
                    <a:pt x="562" y="1041"/>
                    <a:pt x="779" y="899"/>
                    <a:pt x="690" y="749"/>
                  </a:cubicBezTo>
                  <a:cubicBezTo>
                    <a:pt x="570" y="562"/>
                    <a:pt x="383" y="397"/>
                    <a:pt x="308" y="173"/>
                  </a:cubicBezTo>
                  <a:cubicBezTo>
                    <a:pt x="263" y="1"/>
                    <a:pt x="1" y="75"/>
                    <a:pt x="53" y="248"/>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2" name="Google Shape;2212;p29"/>
          <p:cNvSpPr/>
          <p:nvPr/>
        </p:nvSpPr>
        <p:spPr>
          <a:xfrm rot="20182092">
            <a:off x="2860447" y="2925220"/>
            <a:ext cx="647944" cy="295506"/>
          </a:xfrm>
          <a:custGeom>
            <a:avLst/>
            <a:gdLst/>
            <a:ahLst/>
            <a:cxnLst/>
            <a:rect l="l" t="t" r="r" b="b"/>
            <a:pathLst>
              <a:path w="28088" h="12810" extrusionOk="0">
                <a:moveTo>
                  <a:pt x="7573" y="0"/>
                </a:moveTo>
                <a:lnTo>
                  <a:pt x="1" y="6405"/>
                </a:lnTo>
                <a:lnTo>
                  <a:pt x="7573" y="12810"/>
                </a:lnTo>
                <a:lnTo>
                  <a:pt x="7573" y="8773"/>
                </a:lnTo>
                <a:lnTo>
                  <a:pt x="28087" y="6405"/>
                </a:lnTo>
                <a:lnTo>
                  <a:pt x="7573" y="4037"/>
                </a:lnTo>
                <a:lnTo>
                  <a:pt x="7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9"/>
          <p:cNvSpPr txBox="1"/>
          <p:nvPr/>
        </p:nvSpPr>
        <p:spPr>
          <a:xfrm>
            <a:off x="810437" y="3564696"/>
            <a:ext cx="1703400" cy="31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 sz="1500" b="1">
                <a:latin typeface="Fira Sans"/>
                <a:ea typeface="Fira Sans"/>
                <a:cs typeface="Fira Sans"/>
                <a:sym typeface="Fira Sans"/>
              </a:rPr>
              <a:t>Remove Outliers</a:t>
            </a:r>
            <a:endParaRPr sz="1500" b="1">
              <a:latin typeface="Fira Sans"/>
              <a:ea typeface="Fira Sans"/>
              <a:cs typeface="Fira Sans"/>
              <a:sym typeface="Fira Sans"/>
            </a:endParaRPr>
          </a:p>
        </p:txBody>
      </p:sp>
      <p:sp>
        <p:nvSpPr>
          <p:cNvPr id="2215" name="Google Shape;2215;p29"/>
          <p:cNvSpPr/>
          <p:nvPr/>
        </p:nvSpPr>
        <p:spPr>
          <a:xfrm rot="489516">
            <a:off x="3460154" y="3760529"/>
            <a:ext cx="2243255" cy="1278261"/>
          </a:xfrm>
          <a:custGeom>
            <a:avLst/>
            <a:gdLst/>
            <a:ahLst/>
            <a:cxnLst/>
            <a:rect l="l" t="t" r="r" b="b"/>
            <a:pathLst>
              <a:path w="78967" h="39902" extrusionOk="0">
                <a:moveTo>
                  <a:pt x="27881" y="3374"/>
                </a:moveTo>
                <a:cubicBezTo>
                  <a:pt x="19687" y="5442"/>
                  <a:pt x="7970" y="8199"/>
                  <a:pt x="3528" y="12564"/>
                </a:cubicBezTo>
                <a:cubicBezTo>
                  <a:pt x="-914" y="16929"/>
                  <a:pt x="-378" y="25124"/>
                  <a:pt x="1230" y="29566"/>
                </a:cubicBezTo>
                <a:cubicBezTo>
                  <a:pt x="2838" y="34008"/>
                  <a:pt x="5289" y="37837"/>
                  <a:pt x="13177" y="39215"/>
                </a:cubicBezTo>
                <a:cubicBezTo>
                  <a:pt x="21065" y="40594"/>
                  <a:pt x="38297" y="39598"/>
                  <a:pt x="48559" y="37837"/>
                </a:cubicBezTo>
                <a:cubicBezTo>
                  <a:pt x="58821" y="36076"/>
                  <a:pt x="70079" y="33778"/>
                  <a:pt x="74750" y="28647"/>
                </a:cubicBezTo>
                <a:cubicBezTo>
                  <a:pt x="79422" y="23516"/>
                  <a:pt x="80264" y="11798"/>
                  <a:pt x="76588" y="7050"/>
                </a:cubicBezTo>
                <a:cubicBezTo>
                  <a:pt x="72912" y="2302"/>
                  <a:pt x="60812" y="771"/>
                  <a:pt x="52694" y="158"/>
                </a:cubicBezTo>
                <a:cubicBezTo>
                  <a:pt x="44576" y="-455"/>
                  <a:pt x="36075" y="1306"/>
                  <a:pt x="27881" y="3374"/>
                </a:cubicBezTo>
                <a:close/>
              </a:path>
            </a:pathLst>
          </a:custGeom>
          <a:solidFill>
            <a:schemeClr val="accent5"/>
          </a:solidFill>
          <a:ln>
            <a:noFill/>
          </a:ln>
        </p:spPr>
      </p:sp>
      <p:sp>
        <p:nvSpPr>
          <p:cNvPr id="2217" name="Google Shape;2217;p29"/>
          <p:cNvSpPr txBox="1"/>
          <p:nvPr/>
        </p:nvSpPr>
        <p:spPr>
          <a:xfrm>
            <a:off x="3703381" y="4180346"/>
            <a:ext cx="1703400" cy="31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500" b="1">
                <a:latin typeface="Fira Sans"/>
                <a:ea typeface="Fira Sans"/>
                <a:cs typeface="Fira Sans"/>
                <a:sym typeface="Fira Sans"/>
              </a:rPr>
              <a:t>Scaling</a:t>
            </a:r>
            <a:endParaRPr sz="1500" b="1">
              <a:latin typeface="Fira Sans"/>
              <a:ea typeface="Fira Sans"/>
              <a:cs typeface="Fira Sans"/>
              <a:sym typeface="Fira Sans"/>
            </a:endParaRPr>
          </a:p>
        </p:txBody>
      </p:sp>
      <p:sp>
        <p:nvSpPr>
          <p:cNvPr id="2219" name="Google Shape;2219;p29"/>
          <p:cNvSpPr txBox="1"/>
          <p:nvPr/>
        </p:nvSpPr>
        <p:spPr>
          <a:xfrm>
            <a:off x="6665239" y="3432626"/>
            <a:ext cx="1735780" cy="97382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500" b="1">
                <a:latin typeface="Fira Sans"/>
                <a:ea typeface="Fira Sans"/>
                <a:cs typeface="Fira Sans"/>
                <a:sym typeface="Fira Sans"/>
              </a:rPr>
              <a:t>Remove Correlated Features</a:t>
            </a:r>
            <a:endParaRPr sz="1500" b="1">
              <a:latin typeface="Fira Sans"/>
              <a:ea typeface="Fira Sans"/>
              <a:cs typeface="Fira Sans"/>
              <a:sym typeface="Fira Sans"/>
            </a:endParaRPr>
          </a:p>
        </p:txBody>
      </p:sp>
      <p:sp>
        <p:nvSpPr>
          <p:cNvPr id="2220" name="Google Shape;2220;p29"/>
          <p:cNvSpPr/>
          <p:nvPr/>
        </p:nvSpPr>
        <p:spPr>
          <a:xfrm rot="9900083">
            <a:off x="5669180" y="1581186"/>
            <a:ext cx="647945" cy="295506"/>
          </a:xfrm>
          <a:custGeom>
            <a:avLst/>
            <a:gdLst/>
            <a:ahLst/>
            <a:cxnLst/>
            <a:rect l="l" t="t" r="r" b="b"/>
            <a:pathLst>
              <a:path w="28088" h="12810" extrusionOk="0">
                <a:moveTo>
                  <a:pt x="7573" y="0"/>
                </a:moveTo>
                <a:lnTo>
                  <a:pt x="1" y="6405"/>
                </a:lnTo>
                <a:lnTo>
                  <a:pt x="7573" y="12810"/>
                </a:lnTo>
                <a:lnTo>
                  <a:pt x="7573" y="8773"/>
                </a:lnTo>
                <a:lnTo>
                  <a:pt x="28087" y="6405"/>
                </a:lnTo>
                <a:lnTo>
                  <a:pt x="7573" y="4037"/>
                </a:lnTo>
                <a:lnTo>
                  <a:pt x="7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9"/>
          <p:cNvSpPr/>
          <p:nvPr/>
        </p:nvSpPr>
        <p:spPr>
          <a:xfrm rot="-9123781">
            <a:off x="5592849" y="2942306"/>
            <a:ext cx="647942" cy="295505"/>
          </a:xfrm>
          <a:custGeom>
            <a:avLst/>
            <a:gdLst/>
            <a:ahLst/>
            <a:cxnLst/>
            <a:rect l="l" t="t" r="r" b="b"/>
            <a:pathLst>
              <a:path w="28088" h="12810" extrusionOk="0">
                <a:moveTo>
                  <a:pt x="7573" y="0"/>
                </a:moveTo>
                <a:lnTo>
                  <a:pt x="1" y="6405"/>
                </a:lnTo>
                <a:lnTo>
                  <a:pt x="7573" y="12810"/>
                </a:lnTo>
                <a:lnTo>
                  <a:pt x="7573" y="8773"/>
                </a:lnTo>
                <a:lnTo>
                  <a:pt x="28087" y="6405"/>
                </a:lnTo>
                <a:lnTo>
                  <a:pt x="7573" y="4037"/>
                </a:lnTo>
                <a:lnTo>
                  <a:pt x="7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9"/>
          <p:cNvSpPr/>
          <p:nvPr/>
        </p:nvSpPr>
        <p:spPr>
          <a:xfrm flipH="1">
            <a:off x="532036" y="1120929"/>
            <a:ext cx="2243255" cy="1278261"/>
          </a:xfrm>
          <a:custGeom>
            <a:avLst/>
            <a:gdLst/>
            <a:ahLst/>
            <a:cxnLst/>
            <a:rect l="l" t="t" r="r" b="b"/>
            <a:pathLst>
              <a:path w="78967" h="39902" extrusionOk="0">
                <a:moveTo>
                  <a:pt x="27881" y="3374"/>
                </a:moveTo>
                <a:cubicBezTo>
                  <a:pt x="19687" y="5442"/>
                  <a:pt x="7970" y="8199"/>
                  <a:pt x="3528" y="12564"/>
                </a:cubicBezTo>
                <a:cubicBezTo>
                  <a:pt x="-914" y="16929"/>
                  <a:pt x="-378" y="25124"/>
                  <a:pt x="1230" y="29566"/>
                </a:cubicBezTo>
                <a:cubicBezTo>
                  <a:pt x="2838" y="34008"/>
                  <a:pt x="5289" y="37837"/>
                  <a:pt x="13177" y="39215"/>
                </a:cubicBezTo>
                <a:cubicBezTo>
                  <a:pt x="21065" y="40594"/>
                  <a:pt x="38297" y="39598"/>
                  <a:pt x="48559" y="37837"/>
                </a:cubicBezTo>
                <a:cubicBezTo>
                  <a:pt x="58821" y="36076"/>
                  <a:pt x="70079" y="33778"/>
                  <a:pt x="74750" y="28647"/>
                </a:cubicBezTo>
                <a:cubicBezTo>
                  <a:pt x="79422" y="23516"/>
                  <a:pt x="80264" y="11798"/>
                  <a:pt x="76588" y="7050"/>
                </a:cubicBezTo>
                <a:cubicBezTo>
                  <a:pt x="72912" y="2302"/>
                  <a:pt x="60812" y="771"/>
                  <a:pt x="52694" y="158"/>
                </a:cubicBezTo>
                <a:cubicBezTo>
                  <a:pt x="44576" y="-455"/>
                  <a:pt x="36075" y="1306"/>
                  <a:pt x="27881" y="3374"/>
                </a:cubicBezTo>
                <a:close/>
              </a:path>
            </a:pathLst>
          </a:custGeom>
          <a:solidFill>
            <a:schemeClr val="accent5"/>
          </a:solidFill>
          <a:ln>
            <a:noFill/>
          </a:ln>
        </p:spPr>
        <p:txBody>
          <a:bodyPr/>
          <a:lstStyle/>
          <a:p>
            <a:endParaRPr lang="en-US"/>
          </a:p>
        </p:txBody>
      </p:sp>
      <p:sp>
        <p:nvSpPr>
          <p:cNvPr id="2223" name="Google Shape;2223;p29"/>
          <p:cNvSpPr/>
          <p:nvPr/>
        </p:nvSpPr>
        <p:spPr>
          <a:xfrm>
            <a:off x="3158934" y="1679102"/>
            <a:ext cx="647927" cy="295498"/>
          </a:xfrm>
          <a:custGeom>
            <a:avLst/>
            <a:gdLst/>
            <a:ahLst/>
            <a:cxnLst/>
            <a:rect l="l" t="t" r="r" b="b"/>
            <a:pathLst>
              <a:path w="28088" h="12810" extrusionOk="0">
                <a:moveTo>
                  <a:pt x="7573" y="0"/>
                </a:moveTo>
                <a:lnTo>
                  <a:pt x="1" y="6405"/>
                </a:lnTo>
                <a:lnTo>
                  <a:pt x="7573" y="12810"/>
                </a:lnTo>
                <a:lnTo>
                  <a:pt x="7573" y="8773"/>
                </a:lnTo>
                <a:lnTo>
                  <a:pt x="28087" y="6405"/>
                </a:lnTo>
                <a:lnTo>
                  <a:pt x="7573" y="4037"/>
                </a:lnTo>
                <a:lnTo>
                  <a:pt x="7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9"/>
          <p:cNvSpPr txBox="1"/>
          <p:nvPr/>
        </p:nvSpPr>
        <p:spPr>
          <a:xfrm>
            <a:off x="872889" y="1354226"/>
            <a:ext cx="1701522" cy="97122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500" b="1">
                <a:latin typeface="Fira Sans"/>
                <a:ea typeface="Fira Sans"/>
                <a:cs typeface="Fira Sans"/>
                <a:sym typeface="Fira Sans"/>
              </a:rPr>
              <a:t>Check for “Not Available” or “Null” values</a:t>
            </a:r>
            <a:endParaRPr sz="1500" b="1">
              <a:latin typeface="Fira Sans"/>
              <a:ea typeface="Fira Sans"/>
              <a:cs typeface="Fira Sans"/>
              <a:sym typeface="Fira Sans"/>
            </a:endParaRPr>
          </a:p>
        </p:txBody>
      </p:sp>
      <p:grpSp>
        <p:nvGrpSpPr>
          <p:cNvPr id="2229" name="Google Shape;2229;p29"/>
          <p:cNvGrpSpPr/>
          <p:nvPr/>
        </p:nvGrpSpPr>
        <p:grpSpPr>
          <a:xfrm>
            <a:off x="7783140" y="2858725"/>
            <a:ext cx="654593" cy="736123"/>
            <a:chOff x="-1149818" y="2599467"/>
            <a:chExt cx="629235" cy="817914"/>
          </a:xfrm>
        </p:grpSpPr>
        <p:sp>
          <p:nvSpPr>
            <p:cNvPr id="2230" name="Google Shape;2230;p29"/>
            <p:cNvSpPr/>
            <p:nvPr/>
          </p:nvSpPr>
          <p:spPr>
            <a:xfrm>
              <a:off x="-782378" y="3281052"/>
              <a:ext cx="125009" cy="120755"/>
            </a:xfrm>
            <a:custGeom>
              <a:avLst/>
              <a:gdLst/>
              <a:ahLst/>
              <a:cxnLst/>
              <a:rect l="l" t="t" r="r" b="b"/>
              <a:pathLst>
                <a:path w="15075" h="14562" extrusionOk="0">
                  <a:moveTo>
                    <a:pt x="513" y="2446"/>
                  </a:moveTo>
                  <a:cubicBezTo>
                    <a:pt x="1" y="6599"/>
                    <a:pt x="1309" y="14448"/>
                    <a:pt x="7509" y="14505"/>
                  </a:cubicBezTo>
                  <a:cubicBezTo>
                    <a:pt x="13709" y="14562"/>
                    <a:pt x="15074" y="9784"/>
                    <a:pt x="14790" y="6656"/>
                  </a:cubicBezTo>
                  <a:cubicBezTo>
                    <a:pt x="14562" y="3470"/>
                    <a:pt x="12287" y="0"/>
                    <a:pt x="12287" y="0"/>
                  </a:cubicBezTo>
                  <a:cubicBezTo>
                    <a:pt x="12287" y="0"/>
                    <a:pt x="11093" y="512"/>
                    <a:pt x="9614" y="1309"/>
                  </a:cubicBezTo>
                  <a:cubicBezTo>
                    <a:pt x="8192" y="2105"/>
                    <a:pt x="4893" y="4380"/>
                    <a:pt x="513" y="2446"/>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9"/>
            <p:cNvSpPr/>
            <p:nvPr/>
          </p:nvSpPr>
          <p:spPr>
            <a:xfrm>
              <a:off x="-986614" y="2744743"/>
              <a:ext cx="341037" cy="519807"/>
            </a:xfrm>
            <a:custGeom>
              <a:avLst/>
              <a:gdLst/>
              <a:ahLst/>
              <a:cxnLst/>
              <a:rect l="l" t="t" r="r" b="b"/>
              <a:pathLst>
                <a:path w="41126" h="62684" extrusionOk="0">
                  <a:moveTo>
                    <a:pt x="15586" y="1878"/>
                  </a:moveTo>
                  <a:cubicBezTo>
                    <a:pt x="4266" y="6258"/>
                    <a:pt x="0" y="18658"/>
                    <a:pt x="2617" y="27759"/>
                  </a:cubicBezTo>
                  <a:cubicBezTo>
                    <a:pt x="5177" y="36860"/>
                    <a:pt x="11718" y="38623"/>
                    <a:pt x="14960" y="47041"/>
                  </a:cubicBezTo>
                  <a:cubicBezTo>
                    <a:pt x="18145" y="55403"/>
                    <a:pt x="20819" y="58929"/>
                    <a:pt x="24232" y="60807"/>
                  </a:cubicBezTo>
                  <a:cubicBezTo>
                    <a:pt x="27701" y="62684"/>
                    <a:pt x="31512" y="62684"/>
                    <a:pt x="34300" y="58702"/>
                  </a:cubicBezTo>
                  <a:cubicBezTo>
                    <a:pt x="37087" y="54777"/>
                    <a:pt x="35835" y="49715"/>
                    <a:pt x="35835" y="45449"/>
                  </a:cubicBezTo>
                  <a:cubicBezTo>
                    <a:pt x="35892" y="39249"/>
                    <a:pt x="36461" y="32992"/>
                    <a:pt x="37599" y="26849"/>
                  </a:cubicBezTo>
                  <a:cubicBezTo>
                    <a:pt x="38964" y="19681"/>
                    <a:pt x="41125" y="21445"/>
                    <a:pt x="38452" y="15472"/>
                  </a:cubicBezTo>
                  <a:cubicBezTo>
                    <a:pt x="35778" y="9443"/>
                    <a:pt x="26791" y="1"/>
                    <a:pt x="15586" y="1878"/>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9"/>
            <p:cNvSpPr/>
            <p:nvPr/>
          </p:nvSpPr>
          <p:spPr>
            <a:xfrm>
              <a:off x="-1149818" y="2599467"/>
              <a:ext cx="629235" cy="817914"/>
            </a:xfrm>
            <a:custGeom>
              <a:avLst/>
              <a:gdLst/>
              <a:ahLst/>
              <a:cxnLst/>
              <a:rect l="l" t="t" r="r" b="b"/>
              <a:pathLst>
                <a:path w="75880" h="98633" extrusionOk="0">
                  <a:moveTo>
                    <a:pt x="55516" y="18202"/>
                  </a:moveTo>
                  <a:cubicBezTo>
                    <a:pt x="56028" y="18316"/>
                    <a:pt x="56597" y="18202"/>
                    <a:pt x="56938" y="17804"/>
                  </a:cubicBezTo>
                  <a:lnTo>
                    <a:pt x="64048" y="7964"/>
                  </a:lnTo>
                  <a:cubicBezTo>
                    <a:pt x="64333" y="7622"/>
                    <a:pt x="64105" y="7110"/>
                    <a:pt x="63650" y="7053"/>
                  </a:cubicBezTo>
                  <a:cubicBezTo>
                    <a:pt x="63138" y="6883"/>
                    <a:pt x="62570" y="7053"/>
                    <a:pt x="62228" y="7452"/>
                  </a:cubicBezTo>
                  <a:lnTo>
                    <a:pt x="55118" y="17235"/>
                  </a:lnTo>
                  <a:cubicBezTo>
                    <a:pt x="54834" y="17577"/>
                    <a:pt x="55061" y="18145"/>
                    <a:pt x="55516" y="18202"/>
                  </a:cubicBezTo>
                  <a:close/>
                  <a:moveTo>
                    <a:pt x="47041" y="57052"/>
                  </a:moveTo>
                  <a:lnTo>
                    <a:pt x="47098" y="57052"/>
                  </a:lnTo>
                  <a:cubicBezTo>
                    <a:pt x="47212" y="58929"/>
                    <a:pt x="48065" y="63423"/>
                    <a:pt x="48918" y="67859"/>
                  </a:cubicBezTo>
                  <a:cubicBezTo>
                    <a:pt x="48691" y="67803"/>
                    <a:pt x="48463" y="67859"/>
                    <a:pt x="48292" y="67973"/>
                  </a:cubicBezTo>
                  <a:lnTo>
                    <a:pt x="45392" y="70703"/>
                  </a:lnTo>
                  <a:lnTo>
                    <a:pt x="45050" y="69680"/>
                  </a:lnTo>
                  <a:lnTo>
                    <a:pt x="48179" y="66779"/>
                  </a:lnTo>
                  <a:cubicBezTo>
                    <a:pt x="48406" y="66608"/>
                    <a:pt x="48349" y="66324"/>
                    <a:pt x="48122" y="66267"/>
                  </a:cubicBezTo>
                  <a:cubicBezTo>
                    <a:pt x="47894" y="66153"/>
                    <a:pt x="47610" y="66153"/>
                    <a:pt x="47439" y="66380"/>
                  </a:cubicBezTo>
                  <a:lnTo>
                    <a:pt x="44766" y="68826"/>
                  </a:lnTo>
                  <a:lnTo>
                    <a:pt x="44311" y="67461"/>
                  </a:lnTo>
                  <a:lnTo>
                    <a:pt x="46984" y="65015"/>
                  </a:lnTo>
                  <a:cubicBezTo>
                    <a:pt x="47155" y="64845"/>
                    <a:pt x="47155" y="64560"/>
                    <a:pt x="46927" y="64503"/>
                  </a:cubicBezTo>
                  <a:cubicBezTo>
                    <a:pt x="46700" y="64390"/>
                    <a:pt x="46415" y="64447"/>
                    <a:pt x="46245" y="64617"/>
                  </a:cubicBezTo>
                  <a:lnTo>
                    <a:pt x="44026" y="66608"/>
                  </a:lnTo>
                  <a:cubicBezTo>
                    <a:pt x="42946" y="63309"/>
                    <a:pt x="41979" y="60237"/>
                    <a:pt x="41524" y="58645"/>
                  </a:cubicBezTo>
                  <a:cubicBezTo>
                    <a:pt x="41467" y="58360"/>
                    <a:pt x="41353" y="58019"/>
                    <a:pt x="41239" y="57735"/>
                  </a:cubicBezTo>
                  <a:lnTo>
                    <a:pt x="41239" y="57678"/>
                  </a:lnTo>
                  <a:cubicBezTo>
                    <a:pt x="42377" y="57450"/>
                    <a:pt x="43401" y="56768"/>
                    <a:pt x="44026" y="55801"/>
                  </a:cubicBezTo>
                  <a:lnTo>
                    <a:pt x="44026" y="55801"/>
                  </a:lnTo>
                  <a:cubicBezTo>
                    <a:pt x="44140" y="55914"/>
                    <a:pt x="44254" y="56085"/>
                    <a:pt x="44368" y="56199"/>
                  </a:cubicBezTo>
                  <a:cubicBezTo>
                    <a:pt x="45164" y="56711"/>
                    <a:pt x="46074" y="56995"/>
                    <a:pt x="47041" y="57052"/>
                  </a:cubicBezTo>
                  <a:close/>
                  <a:moveTo>
                    <a:pt x="48122" y="57109"/>
                  </a:moveTo>
                  <a:cubicBezTo>
                    <a:pt x="48463" y="61375"/>
                    <a:pt x="49146" y="65641"/>
                    <a:pt x="50056" y="69793"/>
                  </a:cubicBezTo>
                  <a:cubicBezTo>
                    <a:pt x="50170" y="69793"/>
                    <a:pt x="50226" y="69793"/>
                    <a:pt x="50340" y="69850"/>
                  </a:cubicBezTo>
                  <a:cubicBezTo>
                    <a:pt x="50568" y="69964"/>
                    <a:pt x="50568" y="70248"/>
                    <a:pt x="50397" y="70362"/>
                  </a:cubicBezTo>
                  <a:lnTo>
                    <a:pt x="50226" y="70533"/>
                  </a:lnTo>
                  <a:cubicBezTo>
                    <a:pt x="50340" y="71102"/>
                    <a:pt x="50454" y="71614"/>
                    <a:pt x="50568" y="72182"/>
                  </a:cubicBezTo>
                  <a:lnTo>
                    <a:pt x="52217" y="70647"/>
                  </a:lnTo>
                  <a:cubicBezTo>
                    <a:pt x="52388" y="70476"/>
                    <a:pt x="52672" y="70419"/>
                    <a:pt x="52900" y="70533"/>
                  </a:cubicBezTo>
                  <a:cubicBezTo>
                    <a:pt x="53127" y="70590"/>
                    <a:pt x="53184" y="70874"/>
                    <a:pt x="52957" y="71045"/>
                  </a:cubicBezTo>
                  <a:lnTo>
                    <a:pt x="50795" y="73092"/>
                  </a:lnTo>
                  <a:cubicBezTo>
                    <a:pt x="50909" y="73604"/>
                    <a:pt x="51023" y="74116"/>
                    <a:pt x="51137" y="74628"/>
                  </a:cubicBezTo>
                  <a:lnTo>
                    <a:pt x="54379" y="71614"/>
                  </a:lnTo>
                  <a:cubicBezTo>
                    <a:pt x="54606" y="67746"/>
                    <a:pt x="53582" y="62058"/>
                    <a:pt x="53810" y="58474"/>
                  </a:cubicBezTo>
                  <a:lnTo>
                    <a:pt x="53810" y="58474"/>
                  </a:lnTo>
                  <a:cubicBezTo>
                    <a:pt x="54436" y="47382"/>
                    <a:pt x="59839" y="40386"/>
                    <a:pt x="53412" y="29863"/>
                  </a:cubicBezTo>
                  <a:cubicBezTo>
                    <a:pt x="51023" y="25824"/>
                    <a:pt x="47155" y="22866"/>
                    <a:pt x="42661" y="21558"/>
                  </a:cubicBezTo>
                  <a:cubicBezTo>
                    <a:pt x="38566" y="20534"/>
                    <a:pt x="34243" y="21388"/>
                    <a:pt x="30830" y="23890"/>
                  </a:cubicBezTo>
                  <a:cubicBezTo>
                    <a:pt x="27019" y="26791"/>
                    <a:pt x="24573" y="31114"/>
                    <a:pt x="23947" y="35892"/>
                  </a:cubicBezTo>
                  <a:cubicBezTo>
                    <a:pt x="23435" y="39646"/>
                    <a:pt x="23777" y="45448"/>
                    <a:pt x="26791" y="49771"/>
                  </a:cubicBezTo>
                  <a:cubicBezTo>
                    <a:pt x="29237" y="53355"/>
                    <a:pt x="33560" y="58702"/>
                    <a:pt x="35722" y="62854"/>
                  </a:cubicBezTo>
                  <a:cubicBezTo>
                    <a:pt x="36518" y="64390"/>
                    <a:pt x="37428" y="66551"/>
                    <a:pt x="38395" y="68713"/>
                  </a:cubicBezTo>
                  <a:lnTo>
                    <a:pt x="42206" y="65186"/>
                  </a:lnTo>
                  <a:cubicBezTo>
                    <a:pt x="42263" y="65129"/>
                    <a:pt x="42377" y="65072"/>
                    <a:pt x="42547" y="65015"/>
                  </a:cubicBezTo>
                  <a:cubicBezTo>
                    <a:pt x="41979" y="63138"/>
                    <a:pt x="41524" y="61375"/>
                    <a:pt x="41182" y="60180"/>
                  </a:cubicBezTo>
                  <a:cubicBezTo>
                    <a:pt x="41125" y="59839"/>
                    <a:pt x="40557" y="57791"/>
                    <a:pt x="40329" y="57791"/>
                  </a:cubicBezTo>
                  <a:cubicBezTo>
                    <a:pt x="38452" y="57735"/>
                    <a:pt x="34755" y="56824"/>
                    <a:pt x="35096" y="54435"/>
                  </a:cubicBezTo>
                  <a:cubicBezTo>
                    <a:pt x="35380" y="52672"/>
                    <a:pt x="37258" y="52274"/>
                    <a:pt x="38452" y="53525"/>
                  </a:cubicBezTo>
                  <a:cubicBezTo>
                    <a:pt x="39419" y="54549"/>
                    <a:pt x="40215" y="55687"/>
                    <a:pt x="40898" y="56938"/>
                  </a:cubicBezTo>
                  <a:cubicBezTo>
                    <a:pt x="40955" y="57052"/>
                    <a:pt x="40898" y="57052"/>
                    <a:pt x="41012" y="56995"/>
                  </a:cubicBezTo>
                  <a:cubicBezTo>
                    <a:pt x="41581" y="56881"/>
                    <a:pt x="42149" y="56654"/>
                    <a:pt x="42661" y="56256"/>
                  </a:cubicBezTo>
                  <a:cubicBezTo>
                    <a:pt x="43003" y="56028"/>
                    <a:pt x="43287" y="55744"/>
                    <a:pt x="43571" y="55402"/>
                  </a:cubicBezTo>
                  <a:lnTo>
                    <a:pt x="43571" y="55346"/>
                  </a:lnTo>
                  <a:cubicBezTo>
                    <a:pt x="42547" y="54322"/>
                    <a:pt x="41524" y="53127"/>
                    <a:pt x="41467" y="51762"/>
                  </a:cubicBezTo>
                  <a:cubicBezTo>
                    <a:pt x="41410" y="50624"/>
                    <a:pt x="41410" y="48975"/>
                    <a:pt x="42263" y="48122"/>
                  </a:cubicBezTo>
                  <a:cubicBezTo>
                    <a:pt x="44311" y="46188"/>
                    <a:pt x="45392" y="51023"/>
                    <a:pt x="45278" y="52331"/>
                  </a:cubicBezTo>
                  <a:cubicBezTo>
                    <a:pt x="45107" y="53355"/>
                    <a:pt x="44823" y="54379"/>
                    <a:pt x="44368" y="55289"/>
                  </a:cubicBezTo>
                  <a:lnTo>
                    <a:pt x="44368" y="55346"/>
                  </a:lnTo>
                  <a:cubicBezTo>
                    <a:pt x="45164" y="55857"/>
                    <a:pt x="46131" y="56142"/>
                    <a:pt x="47098" y="56199"/>
                  </a:cubicBezTo>
                  <a:lnTo>
                    <a:pt x="47098" y="56199"/>
                  </a:lnTo>
                  <a:cubicBezTo>
                    <a:pt x="47098" y="54435"/>
                    <a:pt x="47269" y="52445"/>
                    <a:pt x="48065" y="50909"/>
                  </a:cubicBezTo>
                  <a:cubicBezTo>
                    <a:pt x="50283" y="46700"/>
                    <a:pt x="54549" y="52843"/>
                    <a:pt x="51648" y="55744"/>
                  </a:cubicBezTo>
                  <a:cubicBezTo>
                    <a:pt x="50681" y="56426"/>
                    <a:pt x="49544" y="56881"/>
                    <a:pt x="48292" y="56995"/>
                  </a:cubicBezTo>
                  <a:cubicBezTo>
                    <a:pt x="48236" y="57052"/>
                    <a:pt x="48179" y="57109"/>
                    <a:pt x="48122" y="57109"/>
                  </a:cubicBezTo>
                  <a:close/>
                  <a:moveTo>
                    <a:pt x="48122" y="56256"/>
                  </a:moveTo>
                  <a:lnTo>
                    <a:pt x="48122" y="56199"/>
                  </a:lnTo>
                  <a:cubicBezTo>
                    <a:pt x="48463" y="56199"/>
                    <a:pt x="48804" y="56142"/>
                    <a:pt x="49146" y="56085"/>
                  </a:cubicBezTo>
                  <a:cubicBezTo>
                    <a:pt x="50511" y="55801"/>
                    <a:pt x="51819" y="55061"/>
                    <a:pt x="51933" y="53582"/>
                  </a:cubicBezTo>
                  <a:cubicBezTo>
                    <a:pt x="52331" y="49657"/>
                    <a:pt x="48975" y="48747"/>
                    <a:pt x="48292" y="51819"/>
                  </a:cubicBezTo>
                  <a:cubicBezTo>
                    <a:pt x="48065" y="53241"/>
                    <a:pt x="48008" y="54720"/>
                    <a:pt x="48122" y="56199"/>
                  </a:cubicBezTo>
                  <a:lnTo>
                    <a:pt x="48008" y="56256"/>
                  </a:lnTo>
                  <a:lnTo>
                    <a:pt x="48122" y="56256"/>
                  </a:lnTo>
                  <a:close/>
                  <a:moveTo>
                    <a:pt x="43856" y="55004"/>
                  </a:moveTo>
                  <a:lnTo>
                    <a:pt x="43856" y="55004"/>
                  </a:lnTo>
                  <a:lnTo>
                    <a:pt x="43856" y="55004"/>
                  </a:lnTo>
                  <a:cubicBezTo>
                    <a:pt x="43230" y="54435"/>
                    <a:pt x="42718" y="53753"/>
                    <a:pt x="42434" y="52957"/>
                  </a:cubicBezTo>
                  <a:cubicBezTo>
                    <a:pt x="42092" y="51876"/>
                    <a:pt x="42036" y="50738"/>
                    <a:pt x="42377" y="49601"/>
                  </a:cubicBezTo>
                  <a:cubicBezTo>
                    <a:pt x="42491" y="49089"/>
                    <a:pt x="42889" y="47837"/>
                    <a:pt x="43742" y="48861"/>
                  </a:cubicBezTo>
                  <a:cubicBezTo>
                    <a:pt x="44140" y="49544"/>
                    <a:pt x="44425" y="50283"/>
                    <a:pt x="44481" y="51079"/>
                  </a:cubicBezTo>
                  <a:cubicBezTo>
                    <a:pt x="44766" y="52388"/>
                    <a:pt x="44538" y="53810"/>
                    <a:pt x="43856" y="55004"/>
                  </a:cubicBezTo>
                  <a:lnTo>
                    <a:pt x="43856" y="55004"/>
                  </a:lnTo>
                  <a:close/>
                  <a:moveTo>
                    <a:pt x="40102" y="57109"/>
                  </a:moveTo>
                  <a:lnTo>
                    <a:pt x="40102" y="57166"/>
                  </a:lnTo>
                  <a:cubicBezTo>
                    <a:pt x="38680" y="57336"/>
                    <a:pt x="37258" y="56881"/>
                    <a:pt x="36234" y="55857"/>
                  </a:cubicBezTo>
                  <a:cubicBezTo>
                    <a:pt x="35267" y="54663"/>
                    <a:pt x="36177" y="52786"/>
                    <a:pt x="37713" y="53867"/>
                  </a:cubicBezTo>
                  <a:cubicBezTo>
                    <a:pt x="38736" y="54720"/>
                    <a:pt x="39590" y="55857"/>
                    <a:pt x="40102" y="57109"/>
                  </a:cubicBezTo>
                  <a:close/>
                  <a:moveTo>
                    <a:pt x="59043" y="82819"/>
                  </a:moveTo>
                  <a:cubicBezTo>
                    <a:pt x="58702" y="82193"/>
                    <a:pt x="58247" y="81511"/>
                    <a:pt x="57735" y="80942"/>
                  </a:cubicBezTo>
                  <a:cubicBezTo>
                    <a:pt x="57621" y="80828"/>
                    <a:pt x="57450" y="80715"/>
                    <a:pt x="57280" y="80658"/>
                  </a:cubicBezTo>
                  <a:cubicBezTo>
                    <a:pt x="56540" y="80373"/>
                    <a:pt x="55687" y="80544"/>
                    <a:pt x="55118" y="81113"/>
                  </a:cubicBezTo>
                  <a:cubicBezTo>
                    <a:pt x="54037" y="82421"/>
                    <a:pt x="52559" y="83274"/>
                    <a:pt x="50909" y="83672"/>
                  </a:cubicBezTo>
                  <a:cubicBezTo>
                    <a:pt x="49146" y="84014"/>
                    <a:pt x="47269" y="83786"/>
                    <a:pt x="45619" y="83047"/>
                  </a:cubicBezTo>
                  <a:lnTo>
                    <a:pt x="45448" y="82990"/>
                  </a:lnTo>
                  <a:lnTo>
                    <a:pt x="45278" y="82876"/>
                  </a:lnTo>
                  <a:cubicBezTo>
                    <a:pt x="45050" y="82762"/>
                    <a:pt x="44766" y="82705"/>
                    <a:pt x="44538" y="82705"/>
                  </a:cubicBezTo>
                  <a:cubicBezTo>
                    <a:pt x="43799" y="82648"/>
                    <a:pt x="43059" y="83104"/>
                    <a:pt x="42775" y="83786"/>
                  </a:cubicBezTo>
                  <a:cubicBezTo>
                    <a:pt x="42491" y="84924"/>
                    <a:pt x="42377" y="86061"/>
                    <a:pt x="42434" y="87199"/>
                  </a:cubicBezTo>
                  <a:cubicBezTo>
                    <a:pt x="42547" y="88337"/>
                    <a:pt x="42775" y="89474"/>
                    <a:pt x="43116" y="90612"/>
                  </a:cubicBezTo>
                  <a:cubicBezTo>
                    <a:pt x="43970" y="93115"/>
                    <a:pt x="45562" y="95219"/>
                    <a:pt x="47724" y="96698"/>
                  </a:cubicBezTo>
                  <a:cubicBezTo>
                    <a:pt x="49942" y="98234"/>
                    <a:pt x="52672" y="98632"/>
                    <a:pt x="55175" y="97779"/>
                  </a:cubicBezTo>
                  <a:cubicBezTo>
                    <a:pt x="57564" y="96926"/>
                    <a:pt x="59441" y="94992"/>
                    <a:pt x="60181" y="92546"/>
                  </a:cubicBezTo>
                  <a:cubicBezTo>
                    <a:pt x="60977" y="90100"/>
                    <a:pt x="60920" y="87427"/>
                    <a:pt x="60010" y="84981"/>
                  </a:cubicBezTo>
                  <a:cubicBezTo>
                    <a:pt x="59782" y="84241"/>
                    <a:pt x="59441" y="83502"/>
                    <a:pt x="59043" y="82819"/>
                  </a:cubicBezTo>
                  <a:close/>
                  <a:moveTo>
                    <a:pt x="45505" y="86744"/>
                  </a:moveTo>
                  <a:lnTo>
                    <a:pt x="45505" y="86744"/>
                  </a:lnTo>
                  <a:cubicBezTo>
                    <a:pt x="45505" y="86346"/>
                    <a:pt x="45505" y="85948"/>
                    <a:pt x="45505" y="85606"/>
                  </a:cubicBezTo>
                  <a:cubicBezTo>
                    <a:pt x="47439" y="86118"/>
                    <a:pt x="49430" y="86175"/>
                    <a:pt x="51364" y="85777"/>
                  </a:cubicBezTo>
                  <a:cubicBezTo>
                    <a:pt x="53070" y="85436"/>
                    <a:pt x="54663" y="84696"/>
                    <a:pt x="56028" y="83672"/>
                  </a:cubicBezTo>
                  <a:lnTo>
                    <a:pt x="56199" y="83900"/>
                  </a:lnTo>
                  <a:cubicBezTo>
                    <a:pt x="56426" y="84412"/>
                    <a:pt x="56654" y="84867"/>
                    <a:pt x="56881" y="85379"/>
                  </a:cubicBezTo>
                  <a:lnTo>
                    <a:pt x="56825" y="85379"/>
                  </a:lnTo>
                  <a:cubicBezTo>
                    <a:pt x="50852" y="89702"/>
                    <a:pt x="46302" y="87882"/>
                    <a:pt x="45562" y="87540"/>
                  </a:cubicBezTo>
                  <a:cubicBezTo>
                    <a:pt x="45562" y="87256"/>
                    <a:pt x="45505" y="87028"/>
                    <a:pt x="45505" y="86744"/>
                  </a:cubicBezTo>
                  <a:close/>
                  <a:moveTo>
                    <a:pt x="57223" y="92318"/>
                  </a:moveTo>
                  <a:lnTo>
                    <a:pt x="57223" y="92318"/>
                  </a:lnTo>
                  <a:cubicBezTo>
                    <a:pt x="56768" y="93911"/>
                    <a:pt x="55687" y="95162"/>
                    <a:pt x="54208" y="95788"/>
                  </a:cubicBezTo>
                  <a:cubicBezTo>
                    <a:pt x="52729" y="96186"/>
                    <a:pt x="51193" y="95902"/>
                    <a:pt x="49999" y="94992"/>
                  </a:cubicBezTo>
                  <a:cubicBezTo>
                    <a:pt x="49089" y="94366"/>
                    <a:pt x="48349" y="93683"/>
                    <a:pt x="47724" y="92830"/>
                  </a:cubicBezTo>
                  <a:cubicBezTo>
                    <a:pt x="49885" y="93228"/>
                    <a:pt x="53412" y="93228"/>
                    <a:pt x="57564" y="90839"/>
                  </a:cubicBezTo>
                  <a:cubicBezTo>
                    <a:pt x="57507" y="91351"/>
                    <a:pt x="57393" y="91863"/>
                    <a:pt x="57223" y="92318"/>
                  </a:cubicBezTo>
                  <a:close/>
                  <a:moveTo>
                    <a:pt x="46643" y="90782"/>
                  </a:moveTo>
                  <a:lnTo>
                    <a:pt x="46643" y="90782"/>
                  </a:lnTo>
                  <a:cubicBezTo>
                    <a:pt x="46586" y="90782"/>
                    <a:pt x="46529" y="90782"/>
                    <a:pt x="46529" y="90726"/>
                  </a:cubicBezTo>
                  <a:cubicBezTo>
                    <a:pt x="46359" y="90441"/>
                    <a:pt x="46245" y="90100"/>
                    <a:pt x="46131" y="89816"/>
                  </a:cubicBezTo>
                  <a:cubicBezTo>
                    <a:pt x="46074" y="89645"/>
                    <a:pt x="46017" y="89474"/>
                    <a:pt x="45960" y="89360"/>
                  </a:cubicBezTo>
                  <a:cubicBezTo>
                    <a:pt x="48236" y="89872"/>
                    <a:pt x="52388" y="90157"/>
                    <a:pt x="57337" y="86915"/>
                  </a:cubicBezTo>
                  <a:cubicBezTo>
                    <a:pt x="57507" y="87597"/>
                    <a:pt x="57621" y="88280"/>
                    <a:pt x="57621" y="88962"/>
                  </a:cubicBezTo>
                  <a:cubicBezTo>
                    <a:pt x="51307" y="93285"/>
                    <a:pt x="46643" y="90839"/>
                    <a:pt x="46643" y="90782"/>
                  </a:cubicBezTo>
                  <a:close/>
                  <a:moveTo>
                    <a:pt x="75595" y="20989"/>
                  </a:moveTo>
                  <a:cubicBezTo>
                    <a:pt x="75197" y="20648"/>
                    <a:pt x="74628" y="20591"/>
                    <a:pt x="74173" y="20876"/>
                  </a:cubicBezTo>
                  <a:lnTo>
                    <a:pt x="63423" y="26450"/>
                  </a:lnTo>
                  <a:cubicBezTo>
                    <a:pt x="62968" y="26677"/>
                    <a:pt x="62797" y="27133"/>
                    <a:pt x="63082" y="27474"/>
                  </a:cubicBezTo>
                  <a:cubicBezTo>
                    <a:pt x="63480" y="27815"/>
                    <a:pt x="64048" y="27815"/>
                    <a:pt x="64447" y="27588"/>
                  </a:cubicBezTo>
                  <a:lnTo>
                    <a:pt x="75197" y="22013"/>
                  </a:lnTo>
                  <a:cubicBezTo>
                    <a:pt x="75709" y="21786"/>
                    <a:pt x="75880" y="21274"/>
                    <a:pt x="75595" y="20989"/>
                  </a:cubicBezTo>
                  <a:close/>
                  <a:moveTo>
                    <a:pt x="43742" y="18487"/>
                  </a:moveTo>
                  <a:cubicBezTo>
                    <a:pt x="49316" y="19966"/>
                    <a:pt x="54151" y="23606"/>
                    <a:pt x="57109" y="28611"/>
                  </a:cubicBezTo>
                  <a:cubicBezTo>
                    <a:pt x="60181" y="33560"/>
                    <a:pt x="61375" y="39419"/>
                    <a:pt x="60579" y="45221"/>
                  </a:cubicBezTo>
                  <a:cubicBezTo>
                    <a:pt x="59441" y="52729"/>
                    <a:pt x="57450" y="52445"/>
                    <a:pt x="57052" y="59270"/>
                  </a:cubicBezTo>
                  <a:cubicBezTo>
                    <a:pt x="56711" y="65129"/>
                    <a:pt x="58645" y="75140"/>
                    <a:pt x="55573" y="77870"/>
                  </a:cubicBezTo>
                  <a:cubicBezTo>
                    <a:pt x="52388" y="80771"/>
                    <a:pt x="48122" y="81682"/>
                    <a:pt x="43514" y="79861"/>
                  </a:cubicBezTo>
                  <a:cubicBezTo>
                    <a:pt x="39021" y="78098"/>
                    <a:pt x="35551" y="68883"/>
                    <a:pt x="32878" y="63878"/>
                  </a:cubicBezTo>
                  <a:cubicBezTo>
                    <a:pt x="29408" y="57166"/>
                    <a:pt x="26564" y="57280"/>
                    <a:pt x="23265" y="51933"/>
                  </a:cubicBezTo>
                  <a:cubicBezTo>
                    <a:pt x="20193" y="46984"/>
                    <a:pt x="18999" y="41125"/>
                    <a:pt x="19795" y="35323"/>
                  </a:cubicBezTo>
                  <a:cubicBezTo>
                    <a:pt x="20535" y="29806"/>
                    <a:pt x="23435" y="24800"/>
                    <a:pt x="27929" y="21444"/>
                  </a:cubicBezTo>
                  <a:cubicBezTo>
                    <a:pt x="32480" y="18088"/>
                    <a:pt x="38281" y="17008"/>
                    <a:pt x="43742" y="18487"/>
                  </a:cubicBezTo>
                  <a:close/>
                  <a:moveTo>
                    <a:pt x="38736" y="69509"/>
                  </a:moveTo>
                  <a:cubicBezTo>
                    <a:pt x="38964" y="69964"/>
                    <a:pt x="39192" y="70476"/>
                    <a:pt x="39419" y="70931"/>
                  </a:cubicBezTo>
                  <a:lnTo>
                    <a:pt x="43230" y="67404"/>
                  </a:lnTo>
                  <a:cubicBezTo>
                    <a:pt x="43059" y="66836"/>
                    <a:pt x="42889" y="66324"/>
                    <a:pt x="42718" y="65812"/>
                  </a:cubicBezTo>
                  <a:lnTo>
                    <a:pt x="38736" y="69509"/>
                  </a:lnTo>
                  <a:close/>
                  <a:moveTo>
                    <a:pt x="39817" y="71670"/>
                  </a:moveTo>
                  <a:cubicBezTo>
                    <a:pt x="40045" y="72069"/>
                    <a:pt x="40272" y="72467"/>
                    <a:pt x="40443" y="72865"/>
                  </a:cubicBezTo>
                  <a:lnTo>
                    <a:pt x="43856" y="69680"/>
                  </a:lnTo>
                  <a:cubicBezTo>
                    <a:pt x="43742" y="69225"/>
                    <a:pt x="43628" y="68770"/>
                    <a:pt x="43458" y="68314"/>
                  </a:cubicBezTo>
                  <a:lnTo>
                    <a:pt x="39817" y="71670"/>
                  </a:lnTo>
                  <a:close/>
                  <a:moveTo>
                    <a:pt x="40898" y="73548"/>
                  </a:moveTo>
                  <a:cubicBezTo>
                    <a:pt x="41069" y="73832"/>
                    <a:pt x="41239" y="74116"/>
                    <a:pt x="41467" y="74401"/>
                  </a:cubicBezTo>
                  <a:lnTo>
                    <a:pt x="44481" y="71557"/>
                  </a:lnTo>
                  <a:cubicBezTo>
                    <a:pt x="44368" y="71215"/>
                    <a:pt x="44254" y="70874"/>
                    <a:pt x="44140" y="70533"/>
                  </a:cubicBezTo>
                  <a:close/>
                  <a:moveTo>
                    <a:pt x="43003" y="76164"/>
                  </a:moveTo>
                  <a:lnTo>
                    <a:pt x="43003" y="76164"/>
                  </a:lnTo>
                  <a:cubicBezTo>
                    <a:pt x="42604" y="75823"/>
                    <a:pt x="42263" y="75481"/>
                    <a:pt x="41922" y="75083"/>
                  </a:cubicBezTo>
                  <a:lnTo>
                    <a:pt x="44766" y="72410"/>
                  </a:lnTo>
                  <a:cubicBezTo>
                    <a:pt x="44936" y="72979"/>
                    <a:pt x="45107" y="73491"/>
                    <a:pt x="45278" y="74003"/>
                  </a:cubicBezTo>
                  <a:lnTo>
                    <a:pt x="43003" y="76164"/>
                  </a:lnTo>
                  <a:close/>
                  <a:moveTo>
                    <a:pt x="45164" y="77188"/>
                  </a:moveTo>
                  <a:lnTo>
                    <a:pt x="46074" y="76335"/>
                  </a:lnTo>
                  <a:cubicBezTo>
                    <a:pt x="45903" y="75880"/>
                    <a:pt x="45733" y="75368"/>
                    <a:pt x="45562" y="74856"/>
                  </a:cubicBezTo>
                  <a:lnTo>
                    <a:pt x="43685" y="76619"/>
                  </a:lnTo>
                  <a:cubicBezTo>
                    <a:pt x="43799" y="76733"/>
                    <a:pt x="43970" y="76790"/>
                    <a:pt x="44140" y="76847"/>
                  </a:cubicBezTo>
                  <a:cubicBezTo>
                    <a:pt x="44481" y="77017"/>
                    <a:pt x="44823" y="77131"/>
                    <a:pt x="45164" y="77188"/>
                  </a:cubicBezTo>
                  <a:close/>
                  <a:moveTo>
                    <a:pt x="45676" y="71557"/>
                  </a:moveTo>
                  <a:lnTo>
                    <a:pt x="46188" y="73149"/>
                  </a:lnTo>
                  <a:lnTo>
                    <a:pt x="49373" y="70192"/>
                  </a:lnTo>
                  <a:lnTo>
                    <a:pt x="49032" y="68428"/>
                  </a:lnTo>
                  <a:close/>
                  <a:moveTo>
                    <a:pt x="46131" y="77415"/>
                  </a:moveTo>
                  <a:cubicBezTo>
                    <a:pt x="46245" y="77472"/>
                    <a:pt x="46415" y="77472"/>
                    <a:pt x="46529" y="77472"/>
                  </a:cubicBezTo>
                  <a:cubicBezTo>
                    <a:pt x="46529" y="77359"/>
                    <a:pt x="46472" y="77245"/>
                    <a:pt x="46415" y="77131"/>
                  </a:cubicBezTo>
                  <a:lnTo>
                    <a:pt x="46131" y="77415"/>
                  </a:lnTo>
                  <a:close/>
                  <a:moveTo>
                    <a:pt x="46472" y="74003"/>
                  </a:moveTo>
                  <a:lnTo>
                    <a:pt x="46472" y="74003"/>
                  </a:lnTo>
                  <a:lnTo>
                    <a:pt x="49601" y="71159"/>
                  </a:lnTo>
                  <a:cubicBezTo>
                    <a:pt x="49658" y="71727"/>
                    <a:pt x="49771" y="72239"/>
                    <a:pt x="49885" y="72808"/>
                  </a:cubicBezTo>
                  <a:lnTo>
                    <a:pt x="46984" y="75481"/>
                  </a:lnTo>
                  <a:cubicBezTo>
                    <a:pt x="46814" y="75026"/>
                    <a:pt x="46643" y="74514"/>
                    <a:pt x="46472" y="74003"/>
                  </a:cubicBezTo>
                  <a:close/>
                  <a:moveTo>
                    <a:pt x="48008" y="77529"/>
                  </a:moveTo>
                  <a:lnTo>
                    <a:pt x="48008" y="77529"/>
                  </a:lnTo>
                  <a:cubicBezTo>
                    <a:pt x="47894" y="77529"/>
                    <a:pt x="47781" y="77529"/>
                    <a:pt x="47610" y="77529"/>
                  </a:cubicBezTo>
                  <a:cubicBezTo>
                    <a:pt x="47496" y="77188"/>
                    <a:pt x="47382" y="76790"/>
                    <a:pt x="47269" y="76392"/>
                  </a:cubicBezTo>
                  <a:lnTo>
                    <a:pt x="50056" y="73718"/>
                  </a:lnTo>
                  <a:cubicBezTo>
                    <a:pt x="50170" y="74287"/>
                    <a:pt x="50283" y="74856"/>
                    <a:pt x="50397" y="75368"/>
                  </a:cubicBezTo>
                  <a:close/>
                  <a:moveTo>
                    <a:pt x="49487" y="77302"/>
                  </a:moveTo>
                  <a:cubicBezTo>
                    <a:pt x="49885" y="77188"/>
                    <a:pt x="50283" y="77074"/>
                    <a:pt x="50625" y="76903"/>
                  </a:cubicBezTo>
                  <a:cubicBezTo>
                    <a:pt x="50625" y="76733"/>
                    <a:pt x="50568" y="76505"/>
                    <a:pt x="50568" y="76278"/>
                  </a:cubicBezTo>
                  <a:close/>
                  <a:moveTo>
                    <a:pt x="53127" y="75311"/>
                  </a:moveTo>
                  <a:lnTo>
                    <a:pt x="53127" y="75311"/>
                  </a:lnTo>
                  <a:cubicBezTo>
                    <a:pt x="52672" y="75709"/>
                    <a:pt x="52160" y="76107"/>
                    <a:pt x="51592" y="76448"/>
                  </a:cubicBezTo>
                  <a:cubicBezTo>
                    <a:pt x="51478" y="76164"/>
                    <a:pt x="51421" y="75880"/>
                    <a:pt x="51364" y="75538"/>
                  </a:cubicBezTo>
                  <a:lnTo>
                    <a:pt x="54208" y="72865"/>
                  </a:lnTo>
                  <a:cubicBezTo>
                    <a:pt x="54151" y="73775"/>
                    <a:pt x="53753" y="74628"/>
                    <a:pt x="53127" y="75311"/>
                  </a:cubicBezTo>
                  <a:close/>
                  <a:moveTo>
                    <a:pt x="21558" y="18999"/>
                  </a:moveTo>
                  <a:cubicBezTo>
                    <a:pt x="21957" y="19340"/>
                    <a:pt x="22525" y="19397"/>
                    <a:pt x="22980" y="19169"/>
                  </a:cubicBezTo>
                  <a:cubicBezTo>
                    <a:pt x="23435" y="18885"/>
                    <a:pt x="23606" y="18430"/>
                    <a:pt x="23322" y="18088"/>
                  </a:cubicBezTo>
                  <a:lnTo>
                    <a:pt x="15358" y="8987"/>
                  </a:lnTo>
                  <a:cubicBezTo>
                    <a:pt x="14960" y="8703"/>
                    <a:pt x="14448" y="8646"/>
                    <a:pt x="13993" y="8874"/>
                  </a:cubicBezTo>
                  <a:cubicBezTo>
                    <a:pt x="13481" y="9158"/>
                    <a:pt x="13311" y="9613"/>
                    <a:pt x="13595" y="9898"/>
                  </a:cubicBezTo>
                  <a:lnTo>
                    <a:pt x="21558" y="18999"/>
                  </a:lnTo>
                  <a:close/>
                  <a:moveTo>
                    <a:pt x="15870" y="27644"/>
                  </a:moveTo>
                  <a:lnTo>
                    <a:pt x="4722" y="22923"/>
                  </a:lnTo>
                  <a:cubicBezTo>
                    <a:pt x="4210" y="22753"/>
                    <a:pt x="3641" y="22866"/>
                    <a:pt x="3300" y="23208"/>
                  </a:cubicBezTo>
                  <a:cubicBezTo>
                    <a:pt x="2901" y="23549"/>
                    <a:pt x="3072" y="24118"/>
                    <a:pt x="3470" y="24232"/>
                  </a:cubicBezTo>
                  <a:lnTo>
                    <a:pt x="14619" y="28896"/>
                  </a:lnTo>
                  <a:cubicBezTo>
                    <a:pt x="15131" y="29123"/>
                    <a:pt x="15700" y="29010"/>
                    <a:pt x="16098" y="28611"/>
                  </a:cubicBezTo>
                  <a:cubicBezTo>
                    <a:pt x="16439" y="28327"/>
                    <a:pt x="16325" y="27758"/>
                    <a:pt x="15870" y="27644"/>
                  </a:cubicBezTo>
                  <a:close/>
                  <a:moveTo>
                    <a:pt x="13083" y="40329"/>
                  </a:moveTo>
                  <a:lnTo>
                    <a:pt x="1024" y="41410"/>
                  </a:lnTo>
                  <a:cubicBezTo>
                    <a:pt x="456" y="41467"/>
                    <a:pt x="1" y="41865"/>
                    <a:pt x="1" y="42263"/>
                  </a:cubicBezTo>
                  <a:cubicBezTo>
                    <a:pt x="1" y="42661"/>
                    <a:pt x="456" y="42945"/>
                    <a:pt x="1024" y="42889"/>
                  </a:cubicBezTo>
                  <a:lnTo>
                    <a:pt x="13083" y="41808"/>
                  </a:lnTo>
                  <a:cubicBezTo>
                    <a:pt x="13595" y="41751"/>
                    <a:pt x="14107" y="41410"/>
                    <a:pt x="14107" y="41012"/>
                  </a:cubicBezTo>
                  <a:cubicBezTo>
                    <a:pt x="14107" y="40556"/>
                    <a:pt x="13652" y="40272"/>
                    <a:pt x="13083" y="40329"/>
                  </a:cubicBezTo>
                  <a:close/>
                  <a:moveTo>
                    <a:pt x="33560" y="12912"/>
                  </a:moveTo>
                  <a:cubicBezTo>
                    <a:pt x="33674" y="13310"/>
                    <a:pt x="34186" y="13481"/>
                    <a:pt x="34755" y="13367"/>
                  </a:cubicBezTo>
                  <a:cubicBezTo>
                    <a:pt x="35267" y="13254"/>
                    <a:pt x="35665" y="12855"/>
                    <a:pt x="35608" y="12457"/>
                  </a:cubicBezTo>
                  <a:lnTo>
                    <a:pt x="33048" y="626"/>
                  </a:lnTo>
                  <a:cubicBezTo>
                    <a:pt x="32935" y="228"/>
                    <a:pt x="32423" y="0"/>
                    <a:pt x="31854" y="171"/>
                  </a:cubicBezTo>
                  <a:cubicBezTo>
                    <a:pt x="31285" y="285"/>
                    <a:pt x="30944" y="683"/>
                    <a:pt x="31001" y="1081"/>
                  </a:cubicBezTo>
                  <a:lnTo>
                    <a:pt x="33560" y="12912"/>
                  </a:lnTo>
                  <a:close/>
                  <a:moveTo>
                    <a:pt x="46870" y="13822"/>
                  </a:moveTo>
                  <a:cubicBezTo>
                    <a:pt x="47382" y="13879"/>
                    <a:pt x="47837" y="13595"/>
                    <a:pt x="48065" y="13140"/>
                  </a:cubicBezTo>
                  <a:lnTo>
                    <a:pt x="51080" y="1422"/>
                  </a:lnTo>
                  <a:cubicBezTo>
                    <a:pt x="51193" y="1024"/>
                    <a:pt x="50852" y="683"/>
                    <a:pt x="50283" y="683"/>
                  </a:cubicBezTo>
                  <a:cubicBezTo>
                    <a:pt x="49771" y="626"/>
                    <a:pt x="49316" y="910"/>
                    <a:pt x="49089" y="1365"/>
                  </a:cubicBezTo>
                  <a:lnTo>
                    <a:pt x="46017" y="13083"/>
                  </a:lnTo>
                  <a:cubicBezTo>
                    <a:pt x="45960" y="13481"/>
                    <a:pt x="46302" y="13822"/>
                    <a:pt x="46870" y="1382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9"/>
            <p:cNvSpPr/>
            <p:nvPr/>
          </p:nvSpPr>
          <p:spPr>
            <a:xfrm>
              <a:off x="-876713" y="2782482"/>
              <a:ext cx="206135" cy="236792"/>
            </a:xfrm>
            <a:custGeom>
              <a:avLst/>
              <a:gdLst/>
              <a:ahLst/>
              <a:cxnLst/>
              <a:rect l="l" t="t" r="r" b="b"/>
              <a:pathLst>
                <a:path w="24858" h="28555" extrusionOk="0">
                  <a:moveTo>
                    <a:pt x="11832" y="3072"/>
                  </a:moveTo>
                  <a:cubicBezTo>
                    <a:pt x="2105" y="0"/>
                    <a:pt x="1" y="9954"/>
                    <a:pt x="12458" y="19226"/>
                  </a:cubicBezTo>
                  <a:cubicBezTo>
                    <a:pt x="24858" y="28554"/>
                    <a:pt x="23606" y="7053"/>
                    <a:pt x="11832" y="3072"/>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5525;p41">
            <a:extLst>
              <a:ext uri="{FF2B5EF4-FFF2-40B4-BE49-F238E27FC236}">
                <a16:creationId xmlns:a16="http://schemas.microsoft.com/office/drawing/2014/main" id="{C45BD602-5D7B-FBEF-B607-D36D9DDC4DBB}"/>
              </a:ext>
            </a:extLst>
          </p:cNvPr>
          <p:cNvSpPr/>
          <p:nvPr/>
        </p:nvSpPr>
        <p:spPr>
          <a:xfrm>
            <a:off x="556549" y="880238"/>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1</a:t>
            </a:r>
            <a:endParaRPr>
              <a:solidFill>
                <a:srgbClr val="FFFFFF"/>
              </a:solidFill>
            </a:endParaRPr>
          </a:p>
        </p:txBody>
      </p:sp>
      <p:sp>
        <p:nvSpPr>
          <p:cNvPr id="4" name="Google Shape;15525;p41">
            <a:extLst>
              <a:ext uri="{FF2B5EF4-FFF2-40B4-BE49-F238E27FC236}">
                <a16:creationId xmlns:a16="http://schemas.microsoft.com/office/drawing/2014/main" id="{3DD01EAE-89E2-0D16-2CEC-226F9204B2A7}"/>
              </a:ext>
            </a:extLst>
          </p:cNvPr>
          <p:cNvSpPr/>
          <p:nvPr/>
        </p:nvSpPr>
        <p:spPr>
          <a:xfrm>
            <a:off x="463450" y="2912797"/>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2</a:t>
            </a:r>
            <a:endParaRPr>
              <a:solidFill>
                <a:srgbClr val="FFFFFF"/>
              </a:solidFill>
            </a:endParaRPr>
          </a:p>
        </p:txBody>
      </p:sp>
      <p:sp>
        <p:nvSpPr>
          <p:cNvPr id="5" name="Google Shape;15525;p41">
            <a:extLst>
              <a:ext uri="{FF2B5EF4-FFF2-40B4-BE49-F238E27FC236}">
                <a16:creationId xmlns:a16="http://schemas.microsoft.com/office/drawing/2014/main" id="{CB01E421-5421-031F-FD9E-9C6E5BC93F86}"/>
              </a:ext>
            </a:extLst>
          </p:cNvPr>
          <p:cNvSpPr/>
          <p:nvPr/>
        </p:nvSpPr>
        <p:spPr>
          <a:xfrm>
            <a:off x="3442359" y="3704568"/>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3</a:t>
            </a:r>
            <a:endParaRPr>
              <a:solidFill>
                <a:srgbClr val="FFFFFF"/>
              </a:solidFill>
            </a:endParaRPr>
          </a:p>
        </p:txBody>
      </p:sp>
      <p:sp>
        <p:nvSpPr>
          <p:cNvPr id="6" name="Google Shape;15525;p41">
            <a:extLst>
              <a:ext uri="{FF2B5EF4-FFF2-40B4-BE49-F238E27FC236}">
                <a16:creationId xmlns:a16="http://schemas.microsoft.com/office/drawing/2014/main" id="{71DC74FE-027C-DD76-BEB7-60BBC732495C}"/>
              </a:ext>
            </a:extLst>
          </p:cNvPr>
          <p:cNvSpPr/>
          <p:nvPr/>
        </p:nvSpPr>
        <p:spPr>
          <a:xfrm>
            <a:off x="6348817" y="3167304"/>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4</a:t>
            </a:r>
            <a:endParaRPr>
              <a:solidFill>
                <a:srgbClr val="FFFFFF"/>
              </a:solidFill>
            </a:endParaRPr>
          </a:p>
        </p:txBody>
      </p:sp>
      <p:pic>
        <p:nvPicPr>
          <p:cNvPr id="11" name="Elemento grafico 10" descr="Germe con riempimento a tinta unita">
            <a:extLst>
              <a:ext uri="{FF2B5EF4-FFF2-40B4-BE49-F238E27FC236}">
                <a16:creationId xmlns:a16="http://schemas.microsoft.com/office/drawing/2014/main" id="{E03E6E9A-E4EA-4F18-CB6D-36EE3E649B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406" y="2726719"/>
            <a:ext cx="948743" cy="948743"/>
          </a:xfrm>
          <a:prstGeom prst="rect">
            <a:avLst/>
          </a:prstGeom>
        </p:spPr>
      </p:pic>
      <p:pic>
        <p:nvPicPr>
          <p:cNvPr id="12" name="Elemento grafico 11" descr="Grafico a barre contorno">
            <a:extLst>
              <a:ext uri="{FF2B5EF4-FFF2-40B4-BE49-F238E27FC236}">
                <a16:creationId xmlns:a16="http://schemas.microsoft.com/office/drawing/2014/main" id="{633A0399-7AD6-A24F-16DD-2DE700109E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4610" y="3485259"/>
            <a:ext cx="914400" cy="914400"/>
          </a:xfrm>
          <a:prstGeom prst="rect">
            <a:avLst/>
          </a:prstGeom>
        </p:spPr>
      </p:pic>
      <p:sp>
        <p:nvSpPr>
          <p:cNvPr id="14" name="Google Shape;2190;p29">
            <a:extLst>
              <a:ext uri="{FF2B5EF4-FFF2-40B4-BE49-F238E27FC236}">
                <a16:creationId xmlns:a16="http://schemas.microsoft.com/office/drawing/2014/main" id="{8B6E64C3-30B2-8F91-3012-48B38FF1BE72}"/>
              </a:ext>
            </a:extLst>
          </p:cNvPr>
          <p:cNvSpPr/>
          <p:nvPr/>
        </p:nvSpPr>
        <p:spPr>
          <a:xfrm flipH="1">
            <a:off x="6434069" y="910304"/>
            <a:ext cx="2243255" cy="1278261"/>
          </a:xfrm>
          <a:custGeom>
            <a:avLst/>
            <a:gdLst/>
            <a:ahLst/>
            <a:cxnLst/>
            <a:rect l="l" t="t" r="r" b="b"/>
            <a:pathLst>
              <a:path w="78967" h="39902" extrusionOk="0">
                <a:moveTo>
                  <a:pt x="27881" y="3374"/>
                </a:moveTo>
                <a:cubicBezTo>
                  <a:pt x="19687" y="5442"/>
                  <a:pt x="7970" y="8199"/>
                  <a:pt x="3528" y="12564"/>
                </a:cubicBezTo>
                <a:cubicBezTo>
                  <a:pt x="-914" y="16929"/>
                  <a:pt x="-378" y="25124"/>
                  <a:pt x="1230" y="29566"/>
                </a:cubicBezTo>
                <a:cubicBezTo>
                  <a:pt x="2838" y="34008"/>
                  <a:pt x="5289" y="37837"/>
                  <a:pt x="13177" y="39215"/>
                </a:cubicBezTo>
                <a:cubicBezTo>
                  <a:pt x="21065" y="40594"/>
                  <a:pt x="38297" y="39598"/>
                  <a:pt x="48559" y="37837"/>
                </a:cubicBezTo>
                <a:cubicBezTo>
                  <a:pt x="58821" y="36076"/>
                  <a:pt x="70079" y="33778"/>
                  <a:pt x="74750" y="28647"/>
                </a:cubicBezTo>
                <a:cubicBezTo>
                  <a:pt x="79422" y="23516"/>
                  <a:pt x="80264" y="11798"/>
                  <a:pt x="76588" y="7050"/>
                </a:cubicBezTo>
                <a:cubicBezTo>
                  <a:pt x="72912" y="2302"/>
                  <a:pt x="60812" y="771"/>
                  <a:pt x="52694" y="158"/>
                </a:cubicBezTo>
                <a:cubicBezTo>
                  <a:pt x="44576" y="-455"/>
                  <a:pt x="36075" y="1306"/>
                  <a:pt x="27881" y="3374"/>
                </a:cubicBezTo>
                <a:close/>
              </a:path>
            </a:pathLst>
          </a:custGeom>
          <a:solidFill>
            <a:schemeClr val="accent5"/>
          </a:solidFill>
          <a:ln>
            <a:noFill/>
          </a:ln>
        </p:spPr>
      </p:sp>
      <p:sp>
        <p:nvSpPr>
          <p:cNvPr id="16" name="Google Shape;2214;p29">
            <a:extLst>
              <a:ext uri="{FF2B5EF4-FFF2-40B4-BE49-F238E27FC236}">
                <a16:creationId xmlns:a16="http://schemas.microsoft.com/office/drawing/2014/main" id="{323D179D-FA2F-D79B-7D87-1719240D3EDB}"/>
              </a:ext>
            </a:extLst>
          </p:cNvPr>
          <p:cNvSpPr txBox="1"/>
          <p:nvPr/>
        </p:nvSpPr>
        <p:spPr>
          <a:xfrm>
            <a:off x="6687744" y="1239591"/>
            <a:ext cx="1703400" cy="72475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500" b="1">
                <a:latin typeface="Fira Sans"/>
                <a:ea typeface="Fira Sans"/>
                <a:cs typeface="Fira Sans"/>
                <a:sym typeface="Fira Sans"/>
              </a:rPr>
              <a:t>Variance Threshold</a:t>
            </a:r>
            <a:endParaRPr sz="1500" b="1">
              <a:latin typeface="Fira Sans"/>
              <a:ea typeface="Fira Sans"/>
              <a:cs typeface="Fira Sans"/>
              <a:sym typeface="Fira Sans"/>
            </a:endParaRPr>
          </a:p>
        </p:txBody>
      </p:sp>
      <p:sp>
        <p:nvSpPr>
          <p:cNvPr id="18" name="Google Shape;15525;p41">
            <a:extLst>
              <a:ext uri="{FF2B5EF4-FFF2-40B4-BE49-F238E27FC236}">
                <a16:creationId xmlns:a16="http://schemas.microsoft.com/office/drawing/2014/main" id="{9E1D7423-4C07-8385-7297-8D5AC316B215}"/>
              </a:ext>
            </a:extLst>
          </p:cNvPr>
          <p:cNvSpPr/>
          <p:nvPr/>
        </p:nvSpPr>
        <p:spPr>
          <a:xfrm>
            <a:off x="6385780" y="79864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5</a:t>
            </a:r>
            <a:endParaRPr>
              <a:solidFill>
                <a:srgbClr val="FFFFFF"/>
              </a:solidFill>
            </a:endParaRPr>
          </a:p>
        </p:txBody>
      </p:sp>
      <p:pic>
        <p:nvPicPr>
          <p:cNvPr id="21" name="Elemento grafico 20" descr="Grafico a barre con andamento discendente con riempimento a tinta unita">
            <a:extLst>
              <a:ext uri="{FF2B5EF4-FFF2-40B4-BE49-F238E27FC236}">
                <a16:creationId xmlns:a16="http://schemas.microsoft.com/office/drawing/2014/main" id="{861550E7-F032-720C-B0BC-FF360B5D12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69562" y="609328"/>
            <a:ext cx="735957" cy="735957"/>
          </a:xfrm>
          <a:prstGeom prst="rect">
            <a:avLst/>
          </a:prstGeom>
        </p:spPr>
      </p:pic>
      <p:grpSp>
        <p:nvGrpSpPr>
          <p:cNvPr id="2241" name="Google Shape;2241;p29"/>
          <p:cNvGrpSpPr/>
          <p:nvPr/>
        </p:nvGrpSpPr>
        <p:grpSpPr>
          <a:xfrm rot="899883">
            <a:off x="1040925" y="784935"/>
            <a:ext cx="547068" cy="756328"/>
            <a:chOff x="-336631" y="3413599"/>
            <a:chExt cx="658483" cy="910359"/>
          </a:xfrm>
        </p:grpSpPr>
        <p:sp>
          <p:nvSpPr>
            <p:cNvPr id="2242" name="Google Shape;2242;p29"/>
            <p:cNvSpPr/>
            <p:nvPr/>
          </p:nvSpPr>
          <p:spPr>
            <a:xfrm>
              <a:off x="-326257" y="3413599"/>
              <a:ext cx="634426" cy="895267"/>
            </a:xfrm>
            <a:custGeom>
              <a:avLst/>
              <a:gdLst/>
              <a:ahLst/>
              <a:cxnLst/>
              <a:rect l="l" t="t" r="r" b="b"/>
              <a:pathLst>
                <a:path w="76506" h="107961" extrusionOk="0">
                  <a:moveTo>
                    <a:pt x="33162" y="8589"/>
                  </a:moveTo>
                  <a:cubicBezTo>
                    <a:pt x="29067" y="9954"/>
                    <a:pt x="17292" y="19226"/>
                    <a:pt x="16041" y="32309"/>
                  </a:cubicBezTo>
                  <a:cubicBezTo>
                    <a:pt x="14733" y="45448"/>
                    <a:pt x="26223" y="59441"/>
                    <a:pt x="26223" y="59441"/>
                  </a:cubicBezTo>
                  <a:lnTo>
                    <a:pt x="24744" y="68940"/>
                  </a:lnTo>
                  <a:cubicBezTo>
                    <a:pt x="24744" y="68940"/>
                    <a:pt x="2219" y="97039"/>
                    <a:pt x="1138" y="100054"/>
                  </a:cubicBezTo>
                  <a:cubicBezTo>
                    <a:pt x="1" y="103125"/>
                    <a:pt x="2333" y="107335"/>
                    <a:pt x="7281" y="107619"/>
                  </a:cubicBezTo>
                  <a:cubicBezTo>
                    <a:pt x="12230" y="107960"/>
                    <a:pt x="15984" y="100225"/>
                    <a:pt x="16382" y="97267"/>
                  </a:cubicBezTo>
                  <a:cubicBezTo>
                    <a:pt x="16837" y="94309"/>
                    <a:pt x="29408" y="71215"/>
                    <a:pt x="29408" y="71215"/>
                  </a:cubicBezTo>
                  <a:lnTo>
                    <a:pt x="36063" y="65641"/>
                  </a:lnTo>
                  <a:cubicBezTo>
                    <a:pt x="36063" y="65641"/>
                    <a:pt x="49715" y="68542"/>
                    <a:pt x="56427" y="65641"/>
                  </a:cubicBezTo>
                  <a:cubicBezTo>
                    <a:pt x="63195" y="62797"/>
                    <a:pt x="74856" y="52331"/>
                    <a:pt x="75482" y="40386"/>
                  </a:cubicBezTo>
                  <a:cubicBezTo>
                    <a:pt x="75652" y="37200"/>
                    <a:pt x="76506" y="31228"/>
                    <a:pt x="74685" y="26450"/>
                  </a:cubicBezTo>
                  <a:cubicBezTo>
                    <a:pt x="69737" y="13310"/>
                    <a:pt x="55289" y="0"/>
                    <a:pt x="33162" y="8589"/>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9"/>
            <p:cNvSpPr/>
            <p:nvPr/>
          </p:nvSpPr>
          <p:spPr>
            <a:xfrm>
              <a:off x="-160697" y="3499443"/>
              <a:ext cx="424054" cy="430182"/>
            </a:xfrm>
            <a:custGeom>
              <a:avLst/>
              <a:gdLst/>
              <a:ahLst/>
              <a:cxnLst/>
              <a:rect l="l" t="t" r="r" b="b"/>
              <a:pathLst>
                <a:path w="51137" h="51876" extrusionOk="0">
                  <a:moveTo>
                    <a:pt x="32821" y="1934"/>
                  </a:moveTo>
                  <a:cubicBezTo>
                    <a:pt x="26621" y="0"/>
                    <a:pt x="19909" y="569"/>
                    <a:pt x="14164" y="3641"/>
                  </a:cubicBezTo>
                  <a:cubicBezTo>
                    <a:pt x="14050" y="3698"/>
                    <a:pt x="13937" y="3755"/>
                    <a:pt x="13880" y="3811"/>
                  </a:cubicBezTo>
                  <a:cubicBezTo>
                    <a:pt x="7964" y="6997"/>
                    <a:pt x="3641" y="12457"/>
                    <a:pt x="1821" y="18942"/>
                  </a:cubicBezTo>
                  <a:cubicBezTo>
                    <a:pt x="1" y="25256"/>
                    <a:pt x="740" y="31968"/>
                    <a:pt x="3812" y="37769"/>
                  </a:cubicBezTo>
                  <a:cubicBezTo>
                    <a:pt x="3869" y="37826"/>
                    <a:pt x="3869" y="37883"/>
                    <a:pt x="3926" y="37940"/>
                  </a:cubicBezTo>
                  <a:cubicBezTo>
                    <a:pt x="6997" y="43628"/>
                    <a:pt x="12173" y="47894"/>
                    <a:pt x="18317" y="49885"/>
                  </a:cubicBezTo>
                  <a:cubicBezTo>
                    <a:pt x="24573" y="51876"/>
                    <a:pt x="31342" y="51250"/>
                    <a:pt x="37144" y="48122"/>
                  </a:cubicBezTo>
                  <a:cubicBezTo>
                    <a:pt x="43117" y="44880"/>
                    <a:pt x="47496" y="39419"/>
                    <a:pt x="49317" y="32878"/>
                  </a:cubicBezTo>
                  <a:cubicBezTo>
                    <a:pt x="51137" y="26564"/>
                    <a:pt x="50397" y="19795"/>
                    <a:pt x="47269" y="13993"/>
                  </a:cubicBezTo>
                  <a:cubicBezTo>
                    <a:pt x="44197" y="8248"/>
                    <a:pt x="39021" y="3925"/>
                    <a:pt x="32821" y="1934"/>
                  </a:cubicBezTo>
                  <a:close/>
                  <a:moveTo>
                    <a:pt x="46530" y="33105"/>
                  </a:moveTo>
                  <a:lnTo>
                    <a:pt x="46530" y="33105"/>
                  </a:lnTo>
                  <a:cubicBezTo>
                    <a:pt x="45051" y="38452"/>
                    <a:pt x="41410" y="42946"/>
                    <a:pt x="36518" y="45619"/>
                  </a:cubicBezTo>
                  <a:cubicBezTo>
                    <a:pt x="31456" y="48292"/>
                    <a:pt x="25484" y="48861"/>
                    <a:pt x="20023" y="47041"/>
                  </a:cubicBezTo>
                  <a:cubicBezTo>
                    <a:pt x="14221" y="45221"/>
                    <a:pt x="9443" y="41182"/>
                    <a:pt x="6599" y="35835"/>
                  </a:cubicBezTo>
                  <a:cubicBezTo>
                    <a:pt x="3755" y="30602"/>
                    <a:pt x="3016" y="24459"/>
                    <a:pt x="4665" y="18771"/>
                  </a:cubicBezTo>
                  <a:cubicBezTo>
                    <a:pt x="6144" y="13367"/>
                    <a:pt x="9728" y="8874"/>
                    <a:pt x="14619" y="6200"/>
                  </a:cubicBezTo>
                  <a:cubicBezTo>
                    <a:pt x="19682" y="3527"/>
                    <a:pt x="25654" y="3015"/>
                    <a:pt x="31172" y="4778"/>
                  </a:cubicBezTo>
                  <a:cubicBezTo>
                    <a:pt x="36917" y="6655"/>
                    <a:pt x="41752" y="10637"/>
                    <a:pt x="44596" y="15984"/>
                  </a:cubicBezTo>
                  <a:cubicBezTo>
                    <a:pt x="47440" y="21217"/>
                    <a:pt x="48122" y="27360"/>
                    <a:pt x="46530" y="3310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9"/>
            <p:cNvSpPr/>
            <p:nvPr/>
          </p:nvSpPr>
          <p:spPr>
            <a:xfrm>
              <a:off x="-336631" y="3441429"/>
              <a:ext cx="658483" cy="882529"/>
            </a:xfrm>
            <a:custGeom>
              <a:avLst/>
              <a:gdLst/>
              <a:ahLst/>
              <a:cxnLst/>
              <a:rect l="l" t="t" r="r" b="b"/>
              <a:pathLst>
                <a:path w="79407" h="106425" extrusionOk="0">
                  <a:moveTo>
                    <a:pt x="74457" y="17918"/>
                  </a:moveTo>
                  <a:cubicBezTo>
                    <a:pt x="70533" y="10580"/>
                    <a:pt x="63934" y="5062"/>
                    <a:pt x="55971" y="2560"/>
                  </a:cubicBezTo>
                  <a:cubicBezTo>
                    <a:pt x="48008" y="0"/>
                    <a:pt x="39362" y="796"/>
                    <a:pt x="32024" y="4778"/>
                  </a:cubicBezTo>
                  <a:cubicBezTo>
                    <a:pt x="24516" y="8817"/>
                    <a:pt x="18942" y="15756"/>
                    <a:pt x="16610" y="24004"/>
                  </a:cubicBezTo>
                  <a:cubicBezTo>
                    <a:pt x="13140" y="36290"/>
                    <a:pt x="17235" y="49487"/>
                    <a:pt x="27019" y="57677"/>
                  </a:cubicBezTo>
                  <a:lnTo>
                    <a:pt x="24459" y="65527"/>
                  </a:lnTo>
                  <a:lnTo>
                    <a:pt x="24402" y="65527"/>
                  </a:lnTo>
                  <a:cubicBezTo>
                    <a:pt x="22411" y="67347"/>
                    <a:pt x="18657" y="72012"/>
                    <a:pt x="14732" y="77188"/>
                  </a:cubicBezTo>
                  <a:cubicBezTo>
                    <a:pt x="9272" y="84468"/>
                    <a:pt x="3299" y="92944"/>
                    <a:pt x="1365" y="96072"/>
                  </a:cubicBezTo>
                  <a:cubicBezTo>
                    <a:pt x="0" y="98120"/>
                    <a:pt x="171" y="100850"/>
                    <a:pt x="1877" y="102727"/>
                  </a:cubicBezTo>
                  <a:cubicBezTo>
                    <a:pt x="2446" y="103410"/>
                    <a:pt x="3129" y="104036"/>
                    <a:pt x="3925" y="104491"/>
                  </a:cubicBezTo>
                  <a:cubicBezTo>
                    <a:pt x="4721" y="105003"/>
                    <a:pt x="5575" y="105401"/>
                    <a:pt x="6485" y="105571"/>
                  </a:cubicBezTo>
                  <a:cubicBezTo>
                    <a:pt x="9443" y="106425"/>
                    <a:pt x="12571" y="105173"/>
                    <a:pt x="14164" y="102614"/>
                  </a:cubicBezTo>
                  <a:cubicBezTo>
                    <a:pt x="14164" y="102557"/>
                    <a:pt x="14221" y="102500"/>
                    <a:pt x="14221" y="102443"/>
                  </a:cubicBezTo>
                  <a:lnTo>
                    <a:pt x="17008" y="97324"/>
                  </a:lnTo>
                  <a:cubicBezTo>
                    <a:pt x="17406" y="97665"/>
                    <a:pt x="17918" y="97324"/>
                    <a:pt x="17633" y="96698"/>
                  </a:cubicBezTo>
                  <a:cubicBezTo>
                    <a:pt x="17577" y="96641"/>
                    <a:pt x="17520" y="96527"/>
                    <a:pt x="17520" y="96413"/>
                  </a:cubicBezTo>
                  <a:lnTo>
                    <a:pt x="31399" y="70760"/>
                  </a:lnTo>
                  <a:cubicBezTo>
                    <a:pt x="31911" y="70646"/>
                    <a:pt x="32366" y="70419"/>
                    <a:pt x="32650" y="70021"/>
                  </a:cubicBezTo>
                  <a:lnTo>
                    <a:pt x="38395" y="63707"/>
                  </a:lnTo>
                  <a:cubicBezTo>
                    <a:pt x="46188" y="66039"/>
                    <a:pt x="54549" y="65129"/>
                    <a:pt x="61659" y="61318"/>
                  </a:cubicBezTo>
                  <a:cubicBezTo>
                    <a:pt x="69224" y="57222"/>
                    <a:pt x="74799" y="50340"/>
                    <a:pt x="77074" y="42092"/>
                  </a:cubicBezTo>
                  <a:cubicBezTo>
                    <a:pt x="79406" y="34015"/>
                    <a:pt x="78439" y="25312"/>
                    <a:pt x="74457" y="17918"/>
                  </a:cubicBezTo>
                  <a:close/>
                  <a:moveTo>
                    <a:pt x="25142" y="77131"/>
                  </a:moveTo>
                  <a:lnTo>
                    <a:pt x="25142" y="77131"/>
                  </a:lnTo>
                  <a:cubicBezTo>
                    <a:pt x="24744" y="75936"/>
                    <a:pt x="24402" y="74685"/>
                    <a:pt x="23947" y="73490"/>
                  </a:cubicBezTo>
                  <a:cubicBezTo>
                    <a:pt x="23720" y="72922"/>
                    <a:pt x="22866" y="73263"/>
                    <a:pt x="23094" y="73832"/>
                  </a:cubicBezTo>
                  <a:cubicBezTo>
                    <a:pt x="23606" y="75254"/>
                    <a:pt x="24004" y="76790"/>
                    <a:pt x="24573" y="78212"/>
                  </a:cubicBezTo>
                  <a:lnTo>
                    <a:pt x="23492" y="80146"/>
                  </a:lnTo>
                  <a:cubicBezTo>
                    <a:pt x="22810" y="78780"/>
                    <a:pt x="22184" y="77415"/>
                    <a:pt x="21444" y="76050"/>
                  </a:cubicBezTo>
                  <a:cubicBezTo>
                    <a:pt x="21160" y="75538"/>
                    <a:pt x="20250" y="75879"/>
                    <a:pt x="20591" y="76391"/>
                  </a:cubicBezTo>
                  <a:cubicBezTo>
                    <a:pt x="21444" y="77984"/>
                    <a:pt x="22127" y="79577"/>
                    <a:pt x="22980" y="81169"/>
                  </a:cubicBezTo>
                  <a:lnTo>
                    <a:pt x="21558" y="83786"/>
                  </a:lnTo>
                  <a:cubicBezTo>
                    <a:pt x="20762" y="81909"/>
                    <a:pt x="19966" y="80089"/>
                    <a:pt x="19055" y="78325"/>
                  </a:cubicBezTo>
                  <a:cubicBezTo>
                    <a:pt x="18771" y="77756"/>
                    <a:pt x="17918" y="78155"/>
                    <a:pt x="18202" y="78667"/>
                  </a:cubicBezTo>
                  <a:cubicBezTo>
                    <a:pt x="19226" y="80714"/>
                    <a:pt x="20136" y="82762"/>
                    <a:pt x="20989" y="84810"/>
                  </a:cubicBezTo>
                  <a:lnTo>
                    <a:pt x="19283" y="87938"/>
                  </a:lnTo>
                  <a:cubicBezTo>
                    <a:pt x="18487" y="86175"/>
                    <a:pt x="17577" y="84412"/>
                    <a:pt x="16894" y="82591"/>
                  </a:cubicBezTo>
                  <a:cubicBezTo>
                    <a:pt x="16723" y="82023"/>
                    <a:pt x="15870" y="82421"/>
                    <a:pt x="16041" y="82933"/>
                  </a:cubicBezTo>
                  <a:cubicBezTo>
                    <a:pt x="16780" y="85037"/>
                    <a:pt x="17861" y="86971"/>
                    <a:pt x="18714" y="88962"/>
                  </a:cubicBezTo>
                  <a:lnTo>
                    <a:pt x="17577" y="91067"/>
                  </a:lnTo>
                  <a:cubicBezTo>
                    <a:pt x="17178" y="89986"/>
                    <a:pt x="16666" y="88962"/>
                    <a:pt x="16154" y="87938"/>
                  </a:cubicBezTo>
                  <a:cubicBezTo>
                    <a:pt x="15927" y="87369"/>
                    <a:pt x="15074" y="87768"/>
                    <a:pt x="15301" y="88280"/>
                  </a:cubicBezTo>
                  <a:cubicBezTo>
                    <a:pt x="15870" y="89417"/>
                    <a:pt x="16439" y="90612"/>
                    <a:pt x="16894" y="91806"/>
                  </a:cubicBezTo>
                  <a:cubicBezTo>
                    <a:pt x="16894" y="91863"/>
                    <a:pt x="16951" y="91977"/>
                    <a:pt x="17065" y="92034"/>
                  </a:cubicBezTo>
                  <a:lnTo>
                    <a:pt x="16154" y="93683"/>
                  </a:lnTo>
                  <a:cubicBezTo>
                    <a:pt x="15472" y="92318"/>
                    <a:pt x="14676" y="90953"/>
                    <a:pt x="13936" y="89645"/>
                  </a:cubicBezTo>
                  <a:cubicBezTo>
                    <a:pt x="13481" y="88848"/>
                    <a:pt x="12571" y="89190"/>
                    <a:pt x="13026" y="89929"/>
                  </a:cubicBezTo>
                  <a:cubicBezTo>
                    <a:pt x="13936" y="91465"/>
                    <a:pt x="14789" y="93058"/>
                    <a:pt x="15643" y="94650"/>
                  </a:cubicBezTo>
                  <a:lnTo>
                    <a:pt x="14619" y="96470"/>
                  </a:lnTo>
                  <a:cubicBezTo>
                    <a:pt x="13765" y="94991"/>
                    <a:pt x="13026" y="93456"/>
                    <a:pt x="12287" y="91863"/>
                  </a:cubicBezTo>
                  <a:cubicBezTo>
                    <a:pt x="11945" y="91124"/>
                    <a:pt x="11035" y="91408"/>
                    <a:pt x="11376" y="92204"/>
                  </a:cubicBezTo>
                  <a:cubicBezTo>
                    <a:pt x="12230" y="93968"/>
                    <a:pt x="13140" y="95731"/>
                    <a:pt x="14107" y="97437"/>
                  </a:cubicBezTo>
                  <a:lnTo>
                    <a:pt x="13424" y="98689"/>
                  </a:lnTo>
                  <a:cubicBezTo>
                    <a:pt x="12912" y="97380"/>
                    <a:pt x="12287" y="96129"/>
                    <a:pt x="11490" y="94991"/>
                  </a:cubicBezTo>
                  <a:cubicBezTo>
                    <a:pt x="11035" y="94252"/>
                    <a:pt x="10296" y="94878"/>
                    <a:pt x="10808" y="95560"/>
                  </a:cubicBezTo>
                  <a:cubicBezTo>
                    <a:pt x="11604" y="96869"/>
                    <a:pt x="12287" y="98291"/>
                    <a:pt x="12855" y="99713"/>
                  </a:cubicBezTo>
                  <a:lnTo>
                    <a:pt x="12287" y="100793"/>
                  </a:lnTo>
                  <a:cubicBezTo>
                    <a:pt x="12287" y="100736"/>
                    <a:pt x="12287" y="100736"/>
                    <a:pt x="12287" y="100736"/>
                  </a:cubicBezTo>
                  <a:cubicBezTo>
                    <a:pt x="11433" y="99258"/>
                    <a:pt x="10694" y="97722"/>
                    <a:pt x="10068" y="96129"/>
                  </a:cubicBezTo>
                  <a:cubicBezTo>
                    <a:pt x="9670" y="95390"/>
                    <a:pt x="8760" y="95674"/>
                    <a:pt x="9158" y="96470"/>
                  </a:cubicBezTo>
                  <a:cubicBezTo>
                    <a:pt x="9841" y="98006"/>
                    <a:pt x="10580" y="99542"/>
                    <a:pt x="11376" y="101021"/>
                  </a:cubicBezTo>
                  <a:cubicBezTo>
                    <a:pt x="11490" y="101248"/>
                    <a:pt x="11718" y="101362"/>
                    <a:pt x="11945" y="101419"/>
                  </a:cubicBezTo>
                  <a:lnTo>
                    <a:pt x="11775" y="101760"/>
                  </a:lnTo>
                  <a:cubicBezTo>
                    <a:pt x="10978" y="102898"/>
                    <a:pt x="9499" y="103069"/>
                    <a:pt x="8077" y="102727"/>
                  </a:cubicBezTo>
                  <a:cubicBezTo>
                    <a:pt x="7338" y="102557"/>
                    <a:pt x="6655" y="102272"/>
                    <a:pt x="6030" y="101874"/>
                  </a:cubicBezTo>
                  <a:cubicBezTo>
                    <a:pt x="5404" y="101476"/>
                    <a:pt x="4835" y="101021"/>
                    <a:pt x="4380" y="100452"/>
                  </a:cubicBezTo>
                  <a:cubicBezTo>
                    <a:pt x="3470" y="99314"/>
                    <a:pt x="3072" y="98006"/>
                    <a:pt x="3754" y="96925"/>
                  </a:cubicBezTo>
                  <a:cubicBezTo>
                    <a:pt x="5632" y="93911"/>
                    <a:pt x="11433" y="85549"/>
                    <a:pt x="16894" y="78382"/>
                  </a:cubicBezTo>
                  <a:cubicBezTo>
                    <a:pt x="20022" y="74173"/>
                    <a:pt x="23037" y="70362"/>
                    <a:pt x="24971" y="68314"/>
                  </a:cubicBezTo>
                  <a:lnTo>
                    <a:pt x="28668" y="70646"/>
                  </a:lnTo>
                  <a:lnTo>
                    <a:pt x="25142" y="77131"/>
                  </a:lnTo>
                  <a:close/>
                  <a:moveTo>
                    <a:pt x="31854" y="67404"/>
                  </a:moveTo>
                  <a:lnTo>
                    <a:pt x="31854" y="67404"/>
                  </a:lnTo>
                  <a:lnTo>
                    <a:pt x="27417" y="64901"/>
                  </a:lnTo>
                  <a:lnTo>
                    <a:pt x="29237" y="59384"/>
                  </a:lnTo>
                  <a:cubicBezTo>
                    <a:pt x="31114" y="60635"/>
                    <a:pt x="33105" y="61716"/>
                    <a:pt x="35210" y="62626"/>
                  </a:cubicBezTo>
                  <a:lnTo>
                    <a:pt x="35835" y="62967"/>
                  </a:lnTo>
                  <a:close/>
                  <a:moveTo>
                    <a:pt x="74287" y="42263"/>
                  </a:moveTo>
                  <a:lnTo>
                    <a:pt x="74287" y="42263"/>
                  </a:lnTo>
                  <a:cubicBezTo>
                    <a:pt x="72296" y="49316"/>
                    <a:pt x="67518" y="55345"/>
                    <a:pt x="61090" y="58815"/>
                  </a:cubicBezTo>
                  <a:cubicBezTo>
                    <a:pt x="54435" y="62342"/>
                    <a:pt x="46586" y="63024"/>
                    <a:pt x="39419" y="60692"/>
                  </a:cubicBezTo>
                  <a:cubicBezTo>
                    <a:pt x="38622" y="60465"/>
                    <a:pt x="37826" y="60180"/>
                    <a:pt x="37087" y="59839"/>
                  </a:cubicBezTo>
                  <a:lnTo>
                    <a:pt x="31228" y="56597"/>
                  </a:lnTo>
                  <a:cubicBezTo>
                    <a:pt x="27360" y="53866"/>
                    <a:pt x="24175" y="50283"/>
                    <a:pt x="21956" y="46131"/>
                  </a:cubicBezTo>
                  <a:cubicBezTo>
                    <a:pt x="18259" y="39305"/>
                    <a:pt x="17349" y="31285"/>
                    <a:pt x="19454" y="23833"/>
                  </a:cubicBezTo>
                  <a:cubicBezTo>
                    <a:pt x="21388" y="16723"/>
                    <a:pt x="26166" y="10751"/>
                    <a:pt x="32650" y="7281"/>
                  </a:cubicBezTo>
                  <a:cubicBezTo>
                    <a:pt x="39305" y="3697"/>
                    <a:pt x="47098" y="3015"/>
                    <a:pt x="54322" y="5347"/>
                  </a:cubicBezTo>
                  <a:cubicBezTo>
                    <a:pt x="61773" y="7793"/>
                    <a:pt x="68030" y="12969"/>
                    <a:pt x="71727" y="19908"/>
                  </a:cubicBezTo>
                  <a:cubicBezTo>
                    <a:pt x="75481" y="26734"/>
                    <a:pt x="76391" y="34754"/>
                    <a:pt x="74287" y="422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9"/>
            <p:cNvSpPr/>
            <p:nvPr/>
          </p:nvSpPr>
          <p:spPr>
            <a:xfrm>
              <a:off x="-113057" y="3574441"/>
              <a:ext cx="111799" cy="194816"/>
            </a:xfrm>
            <a:custGeom>
              <a:avLst/>
              <a:gdLst/>
              <a:ahLst/>
              <a:cxnLst/>
              <a:rect l="l" t="t" r="r" b="b"/>
              <a:pathLst>
                <a:path w="13482" h="23493" extrusionOk="0">
                  <a:moveTo>
                    <a:pt x="12287" y="1309"/>
                  </a:moveTo>
                  <a:cubicBezTo>
                    <a:pt x="10751" y="0"/>
                    <a:pt x="8874" y="911"/>
                    <a:pt x="7282" y="1764"/>
                  </a:cubicBezTo>
                  <a:cubicBezTo>
                    <a:pt x="3755" y="3641"/>
                    <a:pt x="1" y="14278"/>
                    <a:pt x="1594" y="19852"/>
                  </a:cubicBezTo>
                  <a:cubicBezTo>
                    <a:pt x="1594" y="20136"/>
                    <a:pt x="1650" y="20421"/>
                    <a:pt x="1707" y="20705"/>
                  </a:cubicBezTo>
                  <a:cubicBezTo>
                    <a:pt x="1707" y="20762"/>
                    <a:pt x="1707" y="20819"/>
                    <a:pt x="1764" y="20876"/>
                  </a:cubicBezTo>
                  <a:cubicBezTo>
                    <a:pt x="1821" y="21217"/>
                    <a:pt x="1878" y="21502"/>
                    <a:pt x="1935" y="21843"/>
                  </a:cubicBezTo>
                  <a:cubicBezTo>
                    <a:pt x="2390" y="23492"/>
                    <a:pt x="5120" y="22867"/>
                    <a:pt x="4665" y="21217"/>
                  </a:cubicBezTo>
                  <a:cubicBezTo>
                    <a:pt x="4665" y="21160"/>
                    <a:pt x="4665" y="21160"/>
                    <a:pt x="4665" y="21160"/>
                  </a:cubicBezTo>
                  <a:cubicBezTo>
                    <a:pt x="4665" y="20876"/>
                    <a:pt x="4608" y="20648"/>
                    <a:pt x="4494" y="20421"/>
                  </a:cubicBezTo>
                  <a:cubicBezTo>
                    <a:pt x="4494" y="20364"/>
                    <a:pt x="4494" y="20364"/>
                    <a:pt x="4494" y="20364"/>
                  </a:cubicBezTo>
                  <a:cubicBezTo>
                    <a:pt x="3641" y="14790"/>
                    <a:pt x="9898" y="10637"/>
                    <a:pt x="12060" y="5859"/>
                  </a:cubicBezTo>
                  <a:cubicBezTo>
                    <a:pt x="12572" y="4608"/>
                    <a:pt x="13482" y="2389"/>
                    <a:pt x="12287" y="1309"/>
                  </a:cubicBezTo>
                  <a:close/>
                  <a:moveTo>
                    <a:pt x="9784" y="4210"/>
                  </a:moveTo>
                  <a:lnTo>
                    <a:pt x="9784" y="4210"/>
                  </a:lnTo>
                  <a:cubicBezTo>
                    <a:pt x="9443" y="5063"/>
                    <a:pt x="9045" y="5859"/>
                    <a:pt x="8476" y="6656"/>
                  </a:cubicBezTo>
                  <a:cubicBezTo>
                    <a:pt x="7452" y="8248"/>
                    <a:pt x="6144" y="9727"/>
                    <a:pt x="5006" y="11263"/>
                  </a:cubicBezTo>
                  <a:cubicBezTo>
                    <a:pt x="4494" y="11946"/>
                    <a:pt x="4039" y="12628"/>
                    <a:pt x="3641" y="13311"/>
                  </a:cubicBezTo>
                  <a:lnTo>
                    <a:pt x="3641" y="13311"/>
                  </a:lnTo>
                  <a:cubicBezTo>
                    <a:pt x="3812" y="12287"/>
                    <a:pt x="4039" y="11263"/>
                    <a:pt x="4324" y="10239"/>
                  </a:cubicBezTo>
                  <a:cubicBezTo>
                    <a:pt x="5291" y="7907"/>
                    <a:pt x="6997" y="4096"/>
                    <a:pt x="9898" y="3413"/>
                  </a:cubicBezTo>
                  <a:cubicBezTo>
                    <a:pt x="9898" y="3470"/>
                    <a:pt x="9955" y="3470"/>
                    <a:pt x="10012" y="3527"/>
                  </a:cubicBezTo>
                  <a:cubicBezTo>
                    <a:pt x="9955" y="3755"/>
                    <a:pt x="9898" y="3982"/>
                    <a:pt x="9784" y="421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9"/>
            <p:cNvSpPr/>
            <p:nvPr/>
          </p:nvSpPr>
          <p:spPr>
            <a:xfrm>
              <a:off x="-73435" y="3776322"/>
              <a:ext cx="32084" cy="32084"/>
            </a:xfrm>
            <a:custGeom>
              <a:avLst/>
              <a:gdLst/>
              <a:ahLst/>
              <a:cxnLst/>
              <a:rect l="l" t="t" r="r" b="b"/>
              <a:pathLst>
                <a:path w="3869" h="3869" extrusionOk="0">
                  <a:moveTo>
                    <a:pt x="2390" y="57"/>
                  </a:moveTo>
                  <a:cubicBezTo>
                    <a:pt x="1195" y="399"/>
                    <a:pt x="1" y="1024"/>
                    <a:pt x="570" y="2333"/>
                  </a:cubicBezTo>
                  <a:cubicBezTo>
                    <a:pt x="911" y="3186"/>
                    <a:pt x="1707" y="3869"/>
                    <a:pt x="2731" y="3470"/>
                  </a:cubicBezTo>
                  <a:cubicBezTo>
                    <a:pt x="3414" y="3129"/>
                    <a:pt x="3869" y="2390"/>
                    <a:pt x="3812" y="1593"/>
                  </a:cubicBezTo>
                  <a:cubicBezTo>
                    <a:pt x="3755" y="1138"/>
                    <a:pt x="3584" y="683"/>
                    <a:pt x="3300" y="342"/>
                  </a:cubicBezTo>
                  <a:cubicBezTo>
                    <a:pt x="3072" y="57"/>
                    <a:pt x="2674" y="1"/>
                    <a:pt x="2390" y="5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9"/>
            <p:cNvSpPr/>
            <p:nvPr/>
          </p:nvSpPr>
          <p:spPr>
            <a:xfrm>
              <a:off x="-135695" y="3524445"/>
              <a:ext cx="374058" cy="380186"/>
            </a:xfrm>
            <a:custGeom>
              <a:avLst/>
              <a:gdLst/>
              <a:ahLst/>
              <a:cxnLst/>
              <a:rect l="l" t="t" r="r" b="b"/>
              <a:pathLst>
                <a:path w="45108" h="45847" extrusionOk="0">
                  <a:moveTo>
                    <a:pt x="28157" y="1763"/>
                  </a:moveTo>
                  <a:cubicBezTo>
                    <a:pt x="22639" y="0"/>
                    <a:pt x="16667" y="512"/>
                    <a:pt x="11604" y="3185"/>
                  </a:cubicBezTo>
                  <a:cubicBezTo>
                    <a:pt x="6713" y="5859"/>
                    <a:pt x="3129" y="10352"/>
                    <a:pt x="1650" y="15756"/>
                  </a:cubicBezTo>
                  <a:cubicBezTo>
                    <a:pt x="1" y="21444"/>
                    <a:pt x="740" y="27587"/>
                    <a:pt x="3584" y="32820"/>
                  </a:cubicBezTo>
                  <a:cubicBezTo>
                    <a:pt x="6428" y="38167"/>
                    <a:pt x="11206" y="42206"/>
                    <a:pt x="17008" y="44026"/>
                  </a:cubicBezTo>
                  <a:cubicBezTo>
                    <a:pt x="22469" y="45846"/>
                    <a:pt x="28441" y="45334"/>
                    <a:pt x="33503" y="42604"/>
                  </a:cubicBezTo>
                  <a:cubicBezTo>
                    <a:pt x="38395" y="39931"/>
                    <a:pt x="42036" y="35437"/>
                    <a:pt x="43515" y="30090"/>
                  </a:cubicBezTo>
                  <a:cubicBezTo>
                    <a:pt x="45107" y="24345"/>
                    <a:pt x="44425" y="18202"/>
                    <a:pt x="41581" y="12969"/>
                  </a:cubicBezTo>
                  <a:cubicBezTo>
                    <a:pt x="38737" y="7622"/>
                    <a:pt x="33902" y="3640"/>
                    <a:pt x="28157" y="1763"/>
                  </a:cubicBezTo>
                  <a:close/>
                  <a:moveTo>
                    <a:pt x="7224" y="26450"/>
                  </a:moveTo>
                  <a:lnTo>
                    <a:pt x="7395" y="27246"/>
                  </a:lnTo>
                  <a:cubicBezTo>
                    <a:pt x="7850" y="28896"/>
                    <a:pt x="5120" y="29521"/>
                    <a:pt x="4665" y="27872"/>
                  </a:cubicBezTo>
                  <a:cubicBezTo>
                    <a:pt x="4608" y="27587"/>
                    <a:pt x="4551" y="27246"/>
                    <a:pt x="4494" y="26905"/>
                  </a:cubicBezTo>
                  <a:cubicBezTo>
                    <a:pt x="4437" y="26848"/>
                    <a:pt x="4437" y="26791"/>
                    <a:pt x="4437" y="26734"/>
                  </a:cubicBezTo>
                  <a:cubicBezTo>
                    <a:pt x="4380" y="26450"/>
                    <a:pt x="4324" y="26165"/>
                    <a:pt x="4324" y="25881"/>
                  </a:cubicBezTo>
                  <a:cubicBezTo>
                    <a:pt x="2731" y="20307"/>
                    <a:pt x="6485" y="9670"/>
                    <a:pt x="10012" y="7793"/>
                  </a:cubicBezTo>
                  <a:cubicBezTo>
                    <a:pt x="11604" y="6940"/>
                    <a:pt x="13481" y="6029"/>
                    <a:pt x="15017" y="7338"/>
                  </a:cubicBezTo>
                  <a:cubicBezTo>
                    <a:pt x="16212" y="8418"/>
                    <a:pt x="15302" y="10694"/>
                    <a:pt x="14790" y="11888"/>
                  </a:cubicBezTo>
                  <a:cubicBezTo>
                    <a:pt x="12628" y="16666"/>
                    <a:pt x="6371" y="20819"/>
                    <a:pt x="7224" y="26393"/>
                  </a:cubicBezTo>
                  <a:cubicBezTo>
                    <a:pt x="7224" y="26393"/>
                    <a:pt x="7224" y="26450"/>
                    <a:pt x="7224" y="26450"/>
                  </a:cubicBezTo>
                  <a:close/>
                  <a:moveTo>
                    <a:pt x="8078" y="32707"/>
                  </a:moveTo>
                  <a:cubicBezTo>
                    <a:pt x="7509" y="31342"/>
                    <a:pt x="8703" y="30773"/>
                    <a:pt x="9898" y="30431"/>
                  </a:cubicBezTo>
                  <a:cubicBezTo>
                    <a:pt x="10182" y="30375"/>
                    <a:pt x="10580" y="30431"/>
                    <a:pt x="10808" y="30716"/>
                  </a:cubicBezTo>
                  <a:cubicBezTo>
                    <a:pt x="11092" y="31057"/>
                    <a:pt x="11263" y="31512"/>
                    <a:pt x="11320" y="31967"/>
                  </a:cubicBezTo>
                  <a:cubicBezTo>
                    <a:pt x="11377" y="32764"/>
                    <a:pt x="10922" y="33503"/>
                    <a:pt x="10239" y="33844"/>
                  </a:cubicBezTo>
                  <a:cubicBezTo>
                    <a:pt x="9215" y="34243"/>
                    <a:pt x="8419" y="33560"/>
                    <a:pt x="8078" y="32707"/>
                  </a:cubicBezTo>
                  <a:close/>
                </a:path>
              </a:pathLst>
            </a:custGeom>
            <a:solidFill>
              <a:srgbClr val="EB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9"/>
            <p:cNvSpPr/>
            <p:nvPr/>
          </p:nvSpPr>
          <p:spPr>
            <a:xfrm>
              <a:off x="-311165" y="4007923"/>
              <a:ext cx="212271" cy="288206"/>
            </a:xfrm>
            <a:custGeom>
              <a:avLst/>
              <a:gdLst/>
              <a:ahLst/>
              <a:cxnLst/>
              <a:rect l="l" t="t" r="r" b="b"/>
              <a:pathLst>
                <a:path w="25598" h="34755" extrusionOk="0">
                  <a:moveTo>
                    <a:pt x="25597" y="2332"/>
                  </a:moveTo>
                  <a:lnTo>
                    <a:pt x="21900" y="0"/>
                  </a:lnTo>
                  <a:cubicBezTo>
                    <a:pt x="19966" y="2048"/>
                    <a:pt x="16951" y="5859"/>
                    <a:pt x="13823" y="10068"/>
                  </a:cubicBezTo>
                  <a:cubicBezTo>
                    <a:pt x="8362" y="17235"/>
                    <a:pt x="2561" y="25597"/>
                    <a:pt x="683" y="28611"/>
                  </a:cubicBezTo>
                  <a:cubicBezTo>
                    <a:pt x="1" y="29692"/>
                    <a:pt x="399" y="31000"/>
                    <a:pt x="1309" y="32138"/>
                  </a:cubicBezTo>
                  <a:cubicBezTo>
                    <a:pt x="1764" y="32707"/>
                    <a:pt x="2333" y="33162"/>
                    <a:pt x="2959" y="33560"/>
                  </a:cubicBezTo>
                  <a:cubicBezTo>
                    <a:pt x="3584" y="33958"/>
                    <a:pt x="4267" y="34243"/>
                    <a:pt x="5006" y="34413"/>
                  </a:cubicBezTo>
                  <a:cubicBezTo>
                    <a:pt x="6428" y="34755"/>
                    <a:pt x="7907" y="34584"/>
                    <a:pt x="8704" y="33446"/>
                  </a:cubicBezTo>
                  <a:lnTo>
                    <a:pt x="8874" y="33105"/>
                  </a:lnTo>
                  <a:cubicBezTo>
                    <a:pt x="8647" y="33048"/>
                    <a:pt x="8419" y="32934"/>
                    <a:pt x="8305" y="32707"/>
                  </a:cubicBezTo>
                  <a:cubicBezTo>
                    <a:pt x="7509" y="31228"/>
                    <a:pt x="6770" y="29692"/>
                    <a:pt x="6087" y="28156"/>
                  </a:cubicBezTo>
                  <a:cubicBezTo>
                    <a:pt x="5689" y="27360"/>
                    <a:pt x="6599" y="27076"/>
                    <a:pt x="6997" y="27872"/>
                  </a:cubicBezTo>
                  <a:cubicBezTo>
                    <a:pt x="7623" y="29408"/>
                    <a:pt x="8362" y="30944"/>
                    <a:pt x="9216" y="32422"/>
                  </a:cubicBezTo>
                  <a:cubicBezTo>
                    <a:pt x="9216" y="32422"/>
                    <a:pt x="9216" y="32422"/>
                    <a:pt x="9216" y="32479"/>
                  </a:cubicBezTo>
                  <a:lnTo>
                    <a:pt x="9784" y="31399"/>
                  </a:lnTo>
                  <a:cubicBezTo>
                    <a:pt x="9216" y="29977"/>
                    <a:pt x="8533" y="28555"/>
                    <a:pt x="7737" y="27246"/>
                  </a:cubicBezTo>
                  <a:cubicBezTo>
                    <a:pt x="7225" y="26564"/>
                    <a:pt x="7964" y="25938"/>
                    <a:pt x="8419" y="26677"/>
                  </a:cubicBezTo>
                  <a:cubicBezTo>
                    <a:pt x="9216" y="27815"/>
                    <a:pt x="9841" y="29066"/>
                    <a:pt x="10353" y="30375"/>
                  </a:cubicBezTo>
                  <a:lnTo>
                    <a:pt x="11036" y="29123"/>
                  </a:lnTo>
                  <a:cubicBezTo>
                    <a:pt x="10069" y="27417"/>
                    <a:pt x="9159" y="25654"/>
                    <a:pt x="8305" y="23890"/>
                  </a:cubicBezTo>
                  <a:cubicBezTo>
                    <a:pt x="7964" y="23094"/>
                    <a:pt x="8874" y="22810"/>
                    <a:pt x="9216" y="23549"/>
                  </a:cubicBezTo>
                  <a:cubicBezTo>
                    <a:pt x="9955" y="25142"/>
                    <a:pt x="10694" y="26677"/>
                    <a:pt x="11548" y="28156"/>
                  </a:cubicBezTo>
                  <a:lnTo>
                    <a:pt x="12572" y="26336"/>
                  </a:lnTo>
                  <a:cubicBezTo>
                    <a:pt x="11718" y="24744"/>
                    <a:pt x="10865" y="23151"/>
                    <a:pt x="9955" y="21615"/>
                  </a:cubicBezTo>
                  <a:cubicBezTo>
                    <a:pt x="9500" y="20876"/>
                    <a:pt x="10410" y="20534"/>
                    <a:pt x="10865" y="21331"/>
                  </a:cubicBezTo>
                  <a:cubicBezTo>
                    <a:pt x="11605" y="22639"/>
                    <a:pt x="12401" y="24004"/>
                    <a:pt x="13083" y="25369"/>
                  </a:cubicBezTo>
                  <a:lnTo>
                    <a:pt x="13994" y="23720"/>
                  </a:lnTo>
                  <a:cubicBezTo>
                    <a:pt x="13880" y="23663"/>
                    <a:pt x="13823" y="23549"/>
                    <a:pt x="13823" y="23492"/>
                  </a:cubicBezTo>
                  <a:cubicBezTo>
                    <a:pt x="13368" y="22298"/>
                    <a:pt x="12799" y="21103"/>
                    <a:pt x="12230" y="19966"/>
                  </a:cubicBezTo>
                  <a:cubicBezTo>
                    <a:pt x="12003" y="19454"/>
                    <a:pt x="12856" y="19055"/>
                    <a:pt x="13083" y="19624"/>
                  </a:cubicBezTo>
                  <a:cubicBezTo>
                    <a:pt x="13595" y="20648"/>
                    <a:pt x="14107" y="21672"/>
                    <a:pt x="14506" y="22753"/>
                  </a:cubicBezTo>
                  <a:lnTo>
                    <a:pt x="15643" y="20648"/>
                  </a:lnTo>
                  <a:cubicBezTo>
                    <a:pt x="14790" y="18657"/>
                    <a:pt x="13709" y="16723"/>
                    <a:pt x="12970" y="14619"/>
                  </a:cubicBezTo>
                  <a:cubicBezTo>
                    <a:pt x="12799" y="14107"/>
                    <a:pt x="13652" y="13709"/>
                    <a:pt x="13823" y="14277"/>
                  </a:cubicBezTo>
                  <a:cubicBezTo>
                    <a:pt x="14506" y="16154"/>
                    <a:pt x="15416" y="17861"/>
                    <a:pt x="16212" y="19624"/>
                  </a:cubicBezTo>
                  <a:lnTo>
                    <a:pt x="17918" y="16496"/>
                  </a:lnTo>
                  <a:cubicBezTo>
                    <a:pt x="17065" y="14448"/>
                    <a:pt x="16155" y="12400"/>
                    <a:pt x="15131" y="10353"/>
                  </a:cubicBezTo>
                  <a:cubicBezTo>
                    <a:pt x="14847" y="9841"/>
                    <a:pt x="15700" y="9499"/>
                    <a:pt x="15984" y="10011"/>
                  </a:cubicBezTo>
                  <a:cubicBezTo>
                    <a:pt x="16895" y="11775"/>
                    <a:pt x="17691" y="13595"/>
                    <a:pt x="18487" y="15472"/>
                  </a:cubicBezTo>
                  <a:lnTo>
                    <a:pt x="19909" y="12855"/>
                  </a:lnTo>
                  <a:cubicBezTo>
                    <a:pt x="19056" y="11263"/>
                    <a:pt x="18373" y="9670"/>
                    <a:pt x="17520" y="8077"/>
                  </a:cubicBezTo>
                  <a:cubicBezTo>
                    <a:pt x="17179" y="7565"/>
                    <a:pt x="18089" y="7224"/>
                    <a:pt x="18373" y="7736"/>
                  </a:cubicBezTo>
                  <a:cubicBezTo>
                    <a:pt x="19113" y="9101"/>
                    <a:pt x="19739" y="10466"/>
                    <a:pt x="20421" y="11832"/>
                  </a:cubicBezTo>
                  <a:lnTo>
                    <a:pt x="21502" y="9898"/>
                  </a:lnTo>
                  <a:cubicBezTo>
                    <a:pt x="20933" y="8476"/>
                    <a:pt x="20535" y="6940"/>
                    <a:pt x="20023" y="5518"/>
                  </a:cubicBezTo>
                  <a:cubicBezTo>
                    <a:pt x="19795" y="4949"/>
                    <a:pt x="20649" y="4608"/>
                    <a:pt x="20876" y="5176"/>
                  </a:cubicBezTo>
                  <a:cubicBezTo>
                    <a:pt x="21331" y="6371"/>
                    <a:pt x="21673" y="7622"/>
                    <a:pt x="22071" y="8817"/>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9"/>
            <p:cNvSpPr/>
            <p:nvPr/>
          </p:nvSpPr>
          <p:spPr>
            <a:xfrm>
              <a:off x="-130977" y="3549439"/>
              <a:ext cx="276414" cy="267458"/>
            </a:xfrm>
            <a:custGeom>
              <a:avLst/>
              <a:gdLst/>
              <a:ahLst/>
              <a:cxnLst/>
              <a:rect l="l" t="t" r="r" b="b"/>
              <a:pathLst>
                <a:path w="33333" h="32253" extrusionOk="0">
                  <a:moveTo>
                    <a:pt x="10865" y="2959"/>
                  </a:moveTo>
                  <a:cubicBezTo>
                    <a:pt x="3413" y="6144"/>
                    <a:pt x="0" y="14847"/>
                    <a:pt x="3243" y="22469"/>
                  </a:cubicBezTo>
                  <a:cubicBezTo>
                    <a:pt x="3413" y="22924"/>
                    <a:pt x="3641" y="23322"/>
                    <a:pt x="3868" y="23720"/>
                  </a:cubicBezTo>
                  <a:lnTo>
                    <a:pt x="3868" y="23720"/>
                  </a:lnTo>
                  <a:cubicBezTo>
                    <a:pt x="3811" y="23436"/>
                    <a:pt x="3755" y="23151"/>
                    <a:pt x="3755" y="22867"/>
                  </a:cubicBezTo>
                  <a:cubicBezTo>
                    <a:pt x="2162" y="17293"/>
                    <a:pt x="5916" y="6656"/>
                    <a:pt x="9443" y="4779"/>
                  </a:cubicBezTo>
                  <a:cubicBezTo>
                    <a:pt x="11035" y="3926"/>
                    <a:pt x="12912" y="3015"/>
                    <a:pt x="14448" y="4324"/>
                  </a:cubicBezTo>
                  <a:cubicBezTo>
                    <a:pt x="15643" y="5404"/>
                    <a:pt x="14733" y="7680"/>
                    <a:pt x="14221" y="8874"/>
                  </a:cubicBezTo>
                  <a:cubicBezTo>
                    <a:pt x="12059" y="13652"/>
                    <a:pt x="5802" y="17805"/>
                    <a:pt x="6655" y="23379"/>
                  </a:cubicBezTo>
                  <a:cubicBezTo>
                    <a:pt x="6655" y="23379"/>
                    <a:pt x="6655" y="23436"/>
                    <a:pt x="6655" y="23436"/>
                  </a:cubicBezTo>
                  <a:lnTo>
                    <a:pt x="6826" y="24232"/>
                  </a:lnTo>
                  <a:cubicBezTo>
                    <a:pt x="7054" y="25199"/>
                    <a:pt x="6200" y="26052"/>
                    <a:pt x="5233" y="25825"/>
                  </a:cubicBezTo>
                  <a:cubicBezTo>
                    <a:pt x="5916" y="26735"/>
                    <a:pt x="6712" y="27588"/>
                    <a:pt x="7622" y="28328"/>
                  </a:cubicBezTo>
                  <a:cubicBezTo>
                    <a:pt x="8077" y="27873"/>
                    <a:pt x="8646" y="27588"/>
                    <a:pt x="9329" y="27417"/>
                  </a:cubicBezTo>
                  <a:cubicBezTo>
                    <a:pt x="9613" y="27361"/>
                    <a:pt x="10011" y="27417"/>
                    <a:pt x="10239" y="27702"/>
                  </a:cubicBezTo>
                  <a:cubicBezTo>
                    <a:pt x="10808" y="28384"/>
                    <a:pt x="10922" y="29351"/>
                    <a:pt x="10410" y="30148"/>
                  </a:cubicBezTo>
                  <a:cubicBezTo>
                    <a:pt x="14221" y="32082"/>
                    <a:pt x="18657" y="32252"/>
                    <a:pt x="22582" y="30546"/>
                  </a:cubicBezTo>
                  <a:cubicBezTo>
                    <a:pt x="29977" y="27190"/>
                    <a:pt x="33333" y="18544"/>
                    <a:pt x="30204" y="11036"/>
                  </a:cubicBezTo>
                  <a:cubicBezTo>
                    <a:pt x="27019" y="3584"/>
                    <a:pt x="18430" y="1"/>
                    <a:pt x="10865" y="2959"/>
                  </a:cubicBezTo>
                  <a:close/>
                </a:path>
              </a:pathLst>
            </a:custGeom>
            <a:solidFill>
              <a:srgbClr val="EB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20;p29">
            <a:extLst>
              <a:ext uri="{FF2B5EF4-FFF2-40B4-BE49-F238E27FC236}">
                <a16:creationId xmlns:a16="http://schemas.microsoft.com/office/drawing/2014/main" id="{7185C18B-05D4-87A1-FDD2-2423411DEA56}"/>
              </a:ext>
            </a:extLst>
          </p:cNvPr>
          <p:cNvSpPr/>
          <p:nvPr/>
        </p:nvSpPr>
        <p:spPr>
          <a:xfrm rot="15299694">
            <a:off x="4266831" y="3483593"/>
            <a:ext cx="647945" cy="295506"/>
          </a:xfrm>
          <a:custGeom>
            <a:avLst/>
            <a:gdLst/>
            <a:ahLst/>
            <a:cxnLst/>
            <a:rect l="l" t="t" r="r" b="b"/>
            <a:pathLst>
              <a:path w="28088" h="12810" extrusionOk="0">
                <a:moveTo>
                  <a:pt x="7573" y="0"/>
                </a:moveTo>
                <a:lnTo>
                  <a:pt x="1" y="6405"/>
                </a:lnTo>
                <a:lnTo>
                  <a:pt x="7573" y="12810"/>
                </a:lnTo>
                <a:lnTo>
                  <a:pt x="7573" y="8773"/>
                </a:lnTo>
                <a:lnTo>
                  <a:pt x="28087" y="6405"/>
                </a:lnTo>
                <a:lnTo>
                  <a:pt x="7573" y="4037"/>
                </a:lnTo>
                <a:lnTo>
                  <a:pt x="7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89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63D484-07B4-0E7B-C15F-A3D88C5836D9}"/>
              </a:ext>
            </a:extLst>
          </p:cNvPr>
          <p:cNvSpPr>
            <a:spLocks noGrp="1"/>
          </p:cNvSpPr>
          <p:nvPr>
            <p:ph type="title"/>
          </p:nvPr>
        </p:nvSpPr>
        <p:spPr>
          <a:xfrm>
            <a:off x="365944" y="2657960"/>
            <a:ext cx="8520600" cy="838386"/>
          </a:xfrm>
          <a:solidFill>
            <a:srgbClr val="FFFFFF"/>
          </a:solidFill>
        </p:spPr>
        <p:txBody>
          <a:bodyPr/>
          <a:lstStyle/>
          <a:p>
            <a:r>
              <a:rPr lang="en-US">
                <a:solidFill>
                  <a:schemeClr val="accent3"/>
                </a:solidFill>
              </a:rPr>
              <a:t>NearMiss</a:t>
            </a:r>
            <a:br>
              <a:rPr lang="en-US" sz="3600" b="1">
                <a:solidFill>
                  <a:schemeClr val="accent4"/>
                </a:solidFill>
                <a:latin typeface="Fira Sans"/>
                <a:ea typeface="Fira Sans"/>
                <a:cs typeface="Fira Sans"/>
                <a:sym typeface="Fira Sans"/>
              </a:rPr>
            </a:br>
            <a:endParaRPr lang="en-US"/>
          </a:p>
        </p:txBody>
      </p:sp>
      <p:sp>
        <p:nvSpPr>
          <p:cNvPr id="4" name="CasellaDiTesto 3">
            <a:extLst>
              <a:ext uri="{FF2B5EF4-FFF2-40B4-BE49-F238E27FC236}">
                <a16:creationId xmlns:a16="http://schemas.microsoft.com/office/drawing/2014/main" id="{53AEFBF2-8606-D1AF-E43F-6A7090EA4159}"/>
              </a:ext>
            </a:extLst>
          </p:cNvPr>
          <p:cNvSpPr txBox="1"/>
          <p:nvPr/>
        </p:nvSpPr>
        <p:spPr>
          <a:xfrm>
            <a:off x="7942880" y="4220170"/>
            <a:ext cx="1298557" cy="923330"/>
          </a:xfrm>
          <a:prstGeom prst="rect">
            <a:avLst/>
          </a:prstGeom>
          <a:noFill/>
        </p:spPr>
        <p:txBody>
          <a:bodyPr wrap="square">
            <a:spAutoFit/>
          </a:bodyPr>
          <a:lstStyle/>
          <a:p>
            <a:pPr algn="ctr"/>
            <a:r>
              <a:rPr lang="en" sz="5400" b="1">
                <a:solidFill>
                  <a:schemeClr val="accent3"/>
                </a:solidFill>
                <a:latin typeface="Fira Sans"/>
                <a:ea typeface="Fira Sans"/>
                <a:cs typeface="Fira Sans"/>
                <a:sym typeface="Fira Sans"/>
              </a:rPr>
              <a:t>05</a:t>
            </a:r>
            <a:endParaRPr lang="en-US" sz="5400">
              <a:solidFill>
                <a:schemeClr val="accent3"/>
              </a:solidFill>
            </a:endParaRPr>
          </a:p>
        </p:txBody>
      </p:sp>
    </p:spTree>
    <p:extLst>
      <p:ext uri="{BB962C8B-B14F-4D97-AF65-F5344CB8AC3E}">
        <p14:creationId xmlns:p14="http://schemas.microsoft.com/office/powerpoint/2010/main" val="3169641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1390E4-66E5-24F3-0D89-CFA560EC1564}"/>
              </a:ext>
            </a:extLst>
          </p:cNvPr>
          <p:cNvSpPr>
            <a:spLocks noGrp="1"/>
          </p:cNvSpPr>
          <p:nvPr>
            <p:ph type="title"/>
          </p:nvPr>
        </p:nvSpPr>
        <p:spPr/>
        <p:txBody>
          <a:bodyPr/>
          <a:lstStyle/>
          <a:p>
            <a:r>
              <a:rPr lang="it-IT" sz="2800" err="1"/>
              <a:t>Near</a:t>
            </a:r>
            <a:r>
              <a:rPr lang="it-IT" sz="2800"/>
              <a:t> Miss</a:t>
            </a:r>
            <a:endParaRPr lang="it-IT"/>
          </a:p>
        </p:txBody>
      </p:sp>
      <p:sp>
        <p:nvSpPr>
          <p:cNvPr id="4" name="CasellaDiTesto 3">
            <a:extLst>
              <a:ext uri="{FF2B5EF4-FFF2-40B4-BE49-F238E27FC236}">
                <a16:creationId xmlns:a16="http://schemas.microsoft.com/office/drawing/2014/main" id="{268A4C24-D26C-113F-E38D-5788441241A2}"/>
              </a:ext>
            </a:extLst>
          </p:cNvPr>
          <p:cNvSpPr txBox="1"/>
          <p:nvPr/>
        </p:nvSpPr>
        <p:spPr>
          <a:xfrm>
            <a:off x="1563922" y="1003208"/>
            <a:ext cx="6167898" cy="307777"/>
          </a:xfrm>
          <a:prstGeom prst="rect">
            <a:avLst/>
          </a:prstGeom>
          <a:noFill/>
        </p:spPr>
        <p:txBody>
          <a:bodyPr wrap="square" rtlCol="0">
            <a:spAutoFit/>
          </a:bodyPr>
          <a:lstStyle/>
          <a:p>
            <a:r>
              <a:rPr lang="en-US">
                <a:latin typeface="Fira Sans" panose="020B0503050000020004" pitchFamily="34" charset="0"/>
              </a:rPr>
              <a:t>The experiments have been repeated after a balance of the given dataset.</a:t>
            </a:r>
          </a:p>
        </p:txBody>
      </p:sp>
      <p:sp>
        <p:nvSpPr>
          <p:cNvPr id="9" name="CasellaDiTesto 8">
            <a:extLst>
              <a:ext uri="{FF2B5EF4-FFF2-40B4-BE49-F238E27FC236}">
                <a16:creationId xmlns:a16="http://schemas.microsoft.com/office/drawing/2014/main" id="{4FB092EB-674B-99C7-CB6A-875EE5CE19C9}"/>
              </a:ext>
            </a:extLst>
          </p:cNvPr>
          <p:cNvSpPr txBox="1"/>
          <p:nvPr/>
        </p:nvSpPr>
        <p:spPr>
          <a:xfrm>
            <a:off x="269180" y="1398492"/>
            <a:ext cx="8605640" cy="1846659"/>
          </a:xfrm>
          <a:prstGeom prst="rect">
            <a:avLst/>
          </a:prstGeom>
          <a:noFill/>
        </p:spPr>
        <p:txBody>
          <a:bodyPr wrap="square">
            <a:spAutoFit/>
          </a:bodyPr>
          <a:lstStyle/>
          <a:p>
            <a:pPr algn="ctr"/>
            <a:r>
              <a:rPr lang="en-US" sz="1600" b="1">
                <a:solidFill>
                  <a:srgbClr val="C00000"/>
                </a:solidFill>
                <a:latin typeface="Fira Sans" panose="020B0503050000020004" pitchFamily="34" charset="0"/>
              </a:rPr>
              <a:t>Under Sampling</a:t>
            </a:r>
          </a:p>
          <a:p>
            <a:pPr algn="ctr"/>
            <a:endParaRPr lang="en-US" b="1">
              <a:solidFill>
                <a:srgbClr val="C00000"/>
              </a:solidFill>
              <a:latin typeface="Fira Sans" panose="020B0503050000020004" pitchFamily="34" charset="0"/>
            </a:endParaRPr>
          </a:p>
          <a:p>
            <a:pPr marL="285750" indent="-285750">
              <a:buFont typeface="Arial" panose="020B0604020202020204" pitchFamily="34" charset="0"/>
              <a:buChar char="•"/>
            </a:pPr>
            <a:r>
              <a:rPr lang="en-US">
                <a:solidFill>
                  <a:schemeClr val="accent6"/>
                </a:solidFill>
                <a:latin typeface="Fira Sans" panose="020B0503050000020004" pitchFamily="34" charset="0"/>
              </a:rPr>
              <a:t>Sampling information to resample the data set: </a:t>
            </a:r>
            <a:r>
              <a:rPr lang="en-US" err="1">
                <a:solidFill>
                  <a:schemeClr val="accent6"/>
                </a:solidFill>
                <a:latin typeface="Fira Sans" panose="020B0503050000020004" pitchFamily="34" charset="0"/>
              </a:rPr>
              <a:t>sampling_strategy</a:t>
            </a:r>
            <a:r>
              <a:rPr lang="en-US">
                <a:solidFill>
                  <a:schemeClr val="accent6"/>
                </a:solidFill>
                <a:latin typeface="Fira Sans" panose="020B0503050000020004" pitchFamily="34" charset="0"/>
              </a:rPr>
              <a:t>: “</a:t>
            </a:r>
            <a:r>
              <a:rPr lang="en-US" b="1">
                <a:solidFill>
                  <a:schemeClr val="accent6"/>
                </a:solidFill>
                <a:latin typeface="Fira Sans" panose="020B0503050000020004" pitchFamily="34" charset="0"/>
              </a:rPr>
              <a:t>auto</a:t>
            </a:r>
            <a:r>
              <a:rPr lang="en-US">
                <a:solidFill>
                  <a:schemeClr val="accent6"/>
                </a:solidFill>
                <a:latin typeface="Fira Sans" panose="020B0503050000020004" pitchFamily="34" charset="0"/>
              </a:rPr>
              <a:t>” </a:t>
            </a:r>
            <a:r>
              <a:rPr lang="en-US" sz="1600" baseline="9000">
                <a:solidFill>
                  <a:schemeClr val="accent6"/>
                </a:solidFill>
                <a:latin typeface="Fira Sans" panose="020B0503050000020004" pitchFamily="34" charset="0"/>
                <a:sym typeface="Wingdings" panose="05000000000000000000" pitchFamily="2" charset="2"/>
              </a:rPr>
              <a:t> </a:t>
            </a:r>
            <a:r>
              <a:rPr lang="en-US" sz="1800" baseline="9000">
                <a:solidFill>
                  <a:schemeClr val="accent6"/>
                </a:solidFill>
                <a:latin typeface="Fira Sans" panose="020B0503050000020004" pitchFamily="34" charset="0"/>
                <a:sym typeface="Wingdings" panose="05000000000000000000" pitchFamily="2" charset="2"/>
              </a:rPr>
              <a:t>“</a:t>
            </a:r>
            <a:r>
              <a:rPr lang="en-US" b="1">
                <a:solidFill>
                  <a:schemeClr val="accent6"/>
                </a:solidFill>
                <a:latin typeface="Fira Sans" panose="020B0503050000020004" pitchFamily="34" charset="0"/>
              </a:rPr>
              <a:t>not minority</a:t>
            </a:r>
            <a:r>
              <a:rPr lang="en-US">
                <a:solidFill>
                  <a:schemeClr val="accent6"/>
                </a:solidFill>
                <a:latin typeface="Fira Sans" panose="020B0503050000020004" pitchFamily="34" charset="0"/>
              </a:rPr>
              <a:t>”, to resample all classes but the minority class;</a:t>
            </a:r>
          </a:p>
          <a:p>
            <a:pPr marL="285750" indent="-285750">
              <a:buFont typeface="Arial" panose="020B0604020202020204" pitchFamily="34" charset="0"/>
              <a:buChar char="•"/>
            </a:pPr>
            <a:r>
              <a:rPr lang="en-US" b="0" i="0">
                <a:solidFill>
                  <a:schemeClr val="accent3"/>
                </a:solidFill>
                <a:effectLst/>
                <a:latin typeface="Fira Sans" panose="020B0503050000020004" pitchFamily="34" charset="0"/>
              </a:rPr>
              <a:t>The nearest neighbors used to define the size of the </a:t>
            </a:r>
            <a:r>
              <a:rPr lang="en-US" b="0" i="0" err="1">
                <a:solidFill>
                  <a:schemeClr val="accent3"/>
                </a:solidFill>
                <a:effectLst/>
                <a:latin typeface="Fira Sans" panose="020B0503050000020004" pitchFamily="34" charset="0"/>
              </a:rPr>
              <a:t>neighbourhood</a:t>
            </a:r>
            <a:r>
              <a:rPr lang="en-US" b="0" i="0">
                <a:solidFill>
                  <a:schemeClr val="accent3"/>
                </a:solidFill>
                <a:effectLst/>
                <a:latin typeface="Fira Sans" panose="020B0503050000020004" pitchFamily="34" charset="0"/>
              </a:rPr>
              <a:t> to consider to compute the average distance to the minority point samples, </a:t>
            </a:r>
            <a:r>
              <a:rPr lang="en-US" b="0" i="0" err="1">
                <a:solidFill>
                  <a:schemeClr val="accent3"/>
                </a:solidFill>
                <a:effectLst/>
                <a:latin typeface="Fira Sans" panose="020B0503050000020004" pitchFamily="34" charset="0"/>
              </a:rPr>
              <a:t>n_neighbours</a:t>
            </a:r>
            <a:r>
              <a:rPr lang="en-US" b="0" i="0">
                <a:solidFill>
                  <a:schemeClr val="accent3"/>
                </a:solidFill>
                <a:effectLst/>
                <a:latin typeface="Fira Sans" panose="020B0503050000020004" pitchFamily="34" charset="0"/>
              </a:rPr>
              <a:t> = </a:t>
            </a:r>
            <a:r>
              <a:rPr lang="en-US" b="1">
                <a:solidFill>
                  <a:schemeClr val="accent3"/>
                </a:solidFill>
                <a:latin typeface="Fira Sans" panose="020B0503050000020004" pitchFamily="34" charset="0"/>
              </a:rPr>
              <a:t>3</a:t>
            </a:r>
            <a:r>
              <a:rPr lang="en-US" b="0" i="0">
                <a:solidFill>
                  <a:schemeClr val="accent3"/>
                </a:solidFill>
                <a:effectLst/>
                <a:latin typeface="Fira Sans" panose="020B0503050000020004" pitchFamily="34" charset="0"/>
              </a:rPr>
              <a:t>;</a:t>
            </a:r>
          </a:p>
          <a:p>
            <a:pPr marL="285750" indent="-285750">
              <a:buFont typeface="Arial" panose="020B0604020202020204" pitchFamily="34" charset="0"/>
              <a:buChar char="•"/>
            </a:pPr>
            <a:r>
              <a:rPr lang="en-US">
                <a:solidFill>
                  <a:schemeClr val="accent2"/>
                </a:solidFill>
                <a:latin typeface="Fira Sans" panose="020B0503050000020004" pitchFamily="34" charset="0"/>
              </a:rPr>
              <a:t>Version of the </a:t>
            </a:r>
            <a:r>
              <a:rPr lang="en-US" err="1">
                <a:solidFill>
                  <a:schemeClr val="accent2"/>
                </a:solidFill>
                <a:latin typeface="Fira Sans" panose="020B0503050000020004" pitchFamily="34" charset="0"/>
              </a:rPr>
              <a:t>NearMiss</a:t>
            </a:r>
            <a:r>
              <a:rPr lang="en-US">
                <a:solidFill>
                  <a:schemeClr val="accent2"/>
                </a:solidFill>
                <a:latin typeface="Fira Sans" panose="020B0503050000020004" pitchFamily="34" charset="0"/>
              </a:rPr>
              <a:t> to use: </a:t>
            </a:r>
            <a:r>
              <a:rPr lang="en-US" b="1">
                <a:solidFill>
                  <a:schemeClr val="accent2"/>
                </a:solidFill>
                <a:latin typeface="Fira Sans" panose="020B0503050000020004" pitchFamily="34" charset="0"/>
              </a:rPr>
              <a:t>2</a:t>
            </a:r>
            <a:r>
              <a:rPr lang="en-US">
                <a:solidFill>
                  <a:schemeClr val="accent2"/>
                </a:solidFill>
                <a:latin typeface="Fira Sans" panose="020B0503050000020004" pitchFamily="34" charset="0"/>
              </a:rPr>
              <a:t>, selects samples from the majority class for which the average distance to the farthest neighbors is the smallest.</a:t>
            </a:r>
          </a:p>
        </p:txBody>
      </p:sp>
      <p:pic>
        <p:nvPicPr>
          <p:cNvPr id="21" name="Immagine 20">
            <a:extLst>
              <a:ext uri="{FF2B5EF4-FFF2-40B4-BE49-F238E27FC236}">
                <a16:creationId xmlns:a16="http://schemas.microsoft.com/office/drawing/2014/main" id="{83806A5B-B116-F310-BF33-01D1B7D3AE3F}"/>
              </a:ext>
            </a:extLst>
          </p:cNvPr>
          <p:cNvPicPr>
            <a:picLocks noChangeAspect="1"/>
          </p:cNvPicPr>
          <p:nvPr/>
        </p:nvPicPr>
        <p:blipFill>
          <a:blip r:embed="rId3"/>
          <a:stretch>
            <a:fillRect/>
          </a:stretch>
        </p:blipFill>
        <p:spPr>
          <a:xfrm>
            <a:off x="1563922" y="3386510"/>
            <a:ext cx="6450642" cy="425888"/>
          </a:xfrm>
          <a:prstGeom prst="rect">
            <a:avLst/>
          </a:prstGeom>
        </p:spPr>
      </p:pic>
      <p:pic>
        <p:nvPicPr>
          <p:cNvPr id="23" name="Immagine 22">
            <a:extLst>
              <a:ext uri="{FF2B5EF4-FFF2-40B4-BE49-F238E27FC236}">
                <a16:creationId xmlns:a16="http://schemas.microsoft.com/office/drawing/2014/main" id="{A61A206C-46EB-E97B-3822-36E695038785}"/>
              </a:ext>
            </a:extLst>
          </p:cNvPr>
          <p:cNvPicPr>
            <a:picLocks noChangeAspect="1"/>
          </p:cNvPicPr>
          <p:nvPr/>
        </p:nvPicPr>
        <p:blipFill>
          <a:blip r:embed="rId4"/>
          <a:stretch>
            <a:fillRect/>
          </a:stretch>
        </p:blipFill>
        <p:spPr>
          <a:xfrm>
            <a:off x="1563922" y="4241654"/>
            <a:ext cx="5706271" cy="209579"/>
          </a:xfrm>
          <a:prstGeom prst="rect">
            <a:avLst/>
          </a:prstGeom>
        </p:spPr>
      </p:pic>
    </p:spTree>
    <p:extLst>
      <p:ext uri="{BB962C8B-B14F-4D97-AF65-F5344CB8AC3E}">
        <p14:creationId xmlns:p14="http://schemas.microsoft.com/office/powerpoint/2010/main" val="2911847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DB6611-D665-CFF9-70B3-318EF02C9DFA}"/>
              </a:ext>
            </a:extLst>
          </p:cNvPr>
          <p:cNvSpPr>
            <a:spLocks noGrp="1"/>
          </p:cNvSpPr>
          <p:nvPr>
            <p:ph type="title"/>
          </p:nvPr>
        </p:nvSpPr>
        <p:spPr/>
        <p:txBody>
          <a:bodyPr/>
          <a:lstStyle/>
          <a:p>
            <a:r>
              <a:rPr lang="en-US" sz="2800"/>
              <a:t>Random Forest</a:t>
            </a:r>
          </a:p>
        </p:txBody>
      </p:sp>
      <p:sp>
        <p:nvSpPr>
          <p:cNvPr id="3" name="Elaborazione alternativa 2">
            <a:extLst>
              <a:ext uri="{FF2B5EF4-FFF2-40B4-BE49-F238E27FC236}">
                <a16:creationId xmlns:a16="http://schemas.microsoft.com/office/drawing/2014/main" id="{C270E017-2353-2708-49C0-640D2970A265}"/>
              </a:ext>
            </a:extLst>
          </p:cNvPr>
          <p:cNvSpPr/>
          <p:nvPr/>
        </p:nvSpPr>
        <p:spPr>
          <a:xfrm>
            <a:off x="495075" y="1032727"/>
            <a:ext cx="7965502" cy="1092011"/>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24F7B3A4-D35E-C17B-BDB2-C00FE18F2829}"/>
              </a:ext>
            </a:extLst>
          </p:cNvPr>
          <p:cNvSpPr txBox="1"/>
          <p:nvPr/>
        </p:nvSpPr>
        <p:spPr>
          <a:xfrm>
            <a:off x="641995" y="1101678"/>
            <a:ext cx="7671661" cy="954107"/>
          </a:xfrm>
          <a:prstGeom prst="rect">
            <a:avLst/>
          </a:prstGeom>
          <a:noFill/>
        </p:spPr>
        <p:txBody>
          <a:bodyPr wrap="square" rtlCol="0">
            <a:spAutoFit/>
          </a:bodyPr>
          <a:lstStyle/>
          <a:p>
            <a:pPr algn="ctr"/>
            <a:r>
              <a:rPr lang="en-US">
                <a:latin typeface="Fira Sans" panose="020B0503050000020004" pitchFamily="34" charset="0"/>
              </a:rPr>
              <a:t>Best random forest with params:</a:t>
            </a:r>
          </a:p>
          <a:p>
            <a:pPr algn="ctr"/>
            <a:r>
              <a:rPr lang="en-US">
                <a:latin typeface="Fira Sans" panose="020B0503050000020004" pitchFamily="34" charset="0"/>
              </a:rPr>
              <a:t>{'criterion’: ‘</a:t>
            </a:r>
            <a:r>
              <a:rPr lang="en-US" err="1">
                <a:latin typeface="Fira Sans" panose="020B0503050000020004" pitchFamily="34" charset="0"/>
              </a:rPr>
              <a:t>gini</a:t>
            </a:r>
            <a:r>
              <a:rPr lang="en-US">
                <a:latin typeface="Fira Sans" panose="020B0503050000020004" pitchFamily="34" charset="0"/>
              </a:rPr>
              <a:t>', '</a:t>
            </a:r>
            <a:r>
              <a:rPr lang="en-US" err="1">
                <a:latin typeface="Fira Sans" panose="020B0503050000020004" pitchFamily="34" charset="0"/>
              </a:rPr>
              <a:t>max_depth</a:t>
            </a:r>
            <a:r>
              <a:rPr lang="en-US">
                <a:latin typeface="Fira Sans" panose="020B0503050000020004" pitchFamily="34" charset="0"/>
              </a:rPr>
              <a:t>’: 3, '</a:t>
            </a:r>
            <a:r>
              <a:rPr lang="en-US" err="1">
                <a:latin typeface="Fira Sans" panose="020B0503050000020004" pitchFamily="34" charset="0"/>
              </a:rPr>
              <a:t>max_features</a:t>
            </a:r>
            <a:r>
              <a:rPr lang="en-US">
                <a:latin typeface="Fira Sans" panose="020B0503050000020004" pitchFamily="34" charset="0"/>
              </a:rPr>
              <a:t>': 'sqrt, '</a:t>
            </a:r>
            <a:r>
              <a:rPr lang="en-US" err="1">
                <a:latin typeface="Fira Sans" panose="020B0503050000020004" pitchFamily="34" charset="0"/>
              </a:rPr>
              <a:t>min_samples_leaf</a:t>
            </a:r>
            <a:r>
              <a:rPr lang="en-US">
                <a:latin typeface="Fira Sans" panose="020B0503050000020004" pitchFamily="34" charset="0"/>
              </a:rPr>
              <a:t>’: 0.1, '</a:t>
            </a:r>
            <a:r>
              <a:rPr lang="en-US" err="1">
                <a:latin typeface="Fira Sans" panose="020B0503050000020004" pitchFamily="34" charset="0"/>
              </a:rPr>
              <a:t>min_samples_split</a:t>
            </a:r>
            <a:r>
              <a:rPr lang="en-US">
                <a:latin typeface="Fira Sans" panose="020B0503050000020004" pitchFamily="34" charset="0"/>
              </a:rPr>
              <a:t>’: 0.1, '</a:t>
            </a:r>
            <a:r>
              <a:rPr lang="en-US" err="1">
                <a:latin typeface="Fira Sans" panose="020B0503050000020004" pitchFamily="34" charset="0"/>
              </a:rPr>
              <a:t>n_estimators</a:t>
            </a:r>
            <a:r>
              <a:rPr lang="en-US">
                <a:latin typeface="Fira Sans" panose="020B0503050000020004" pitchFamily="34" charset="0"/>
              </a:rPr>
              <a:t>’: 50} </a:t>
            </a:r>
          </a:p>
          <a:p>
            <a:pPr algn="ctr"/>
            <a:r>
              <a:rPr lang="en-US">
                <a:latin typeface="Fira Sans" panose="020B0503050000020004" pitchFamily="34" charset="0"/>
              </a:rPr>
              <a:t>and score: 1.0</a:t>
            </a:r>
          </a:p>
        </p:txBody>
      </p:sp>
      <p:sp>
        <p:nvSpPr>
          <p:cNvPr id="8" name="CasellaDiTesto 7">
            <a:extLst>
              <a:ext uri="{FF2B5EF4-FFF2-40B4-BE49-F238E27FC236}">
                <a16:creationId xmlns:a16="http://schemas.microsoft.com/office/drawing/2014/main" id="{94C71508-8877-D7A4-70A7-3F9A260C6BF4}"/>
              </a:ext>
            </a:extLst>
          </p:cNvPr>
          <p:cNvSpPr txBox="1"/>
          <p:nvPr/>
        </p:nvSpPr>
        <p:spPr>
          <a:xfrm>
            <a:off x="976623" y="2164960"/>
            <a:ext cx="1782810" cy="307777"/>
          </a:xfrm>
          <a:prstGeom prst="rect">
            <a:avLst/>
          </a:prstGeom>
          <a:noFill/>
        </p:spPr>
        <p:txBody>
          <a:bodyPr wrap="square">
            <a:spAutoFit/>
          </a:bodyPr>
          <a:lstStyle/>
          <a:p>
            <a:pPr algn="ctr"/>
            <a:r>
              <a:rPr lang="en-US">
                <a:latin typeface="-apple-system"/>
              </a:rPr>
              <a:t>Accuracy Score: 0.991</a:t>
            </a:r>
          </a:p>
        </p:txBody>
      </p:sp>
      <p:pic>
        <p:nvPicPr>
          <p:cNvPr id="10" name="Immagine 9">
            <a:extLst>
              <a:ext uri="{FF2B5EF4-FFF2-40B4-BE49-F238E27FC236}">
                <a16:creationId xmlns:a16="http://schemas.microsoft.com/office/drawing/2014/main" id="{800E715A-7D37-8A0E-D138-A18B4837CC72}"/>
              </a:ext>
            </a:extLst>
          </p:cNvPr>
          <p:cNvPicPr>
            <a:picLocks noChangeAspect="1"/>
          </p:cNvPicPr>
          <p:nvPr/>
        </p:nvPicPr>
        <p:blipFill>
          <a:blip r:embed="rId2"/>
          <a:stretch>
            <a:fillRect/>
          </a:stretch>
        </p:blipFill>
        <p:spPr>
          <a:xfrm>
            <a:off x="457200" y="2512959"/>
            <a:ext cx="2921780" cy="2299595"/>
          </a:xfrm>
          <a:prstGeom prst="rect">
            <a:avLst/>
          </a:prstGeom>
        </p:spPr>
      </p:pic>
      <p:pic>
        <p:nvPicPr>
          <p:cNvPr id="12" name="Immagine 11">
            <a:extLst>
              <a:ext uri="{FF2B5EF4-FFF2-40B4-BE49-F238E27FC236}">
                <a16:creationId xmlns:a16="http://schemas.microsoft.com/office/drawing/2014/main" id="{0DFA4B5D-021D-CF30-7312-E795AD6AF35B}"/>
              </a:ext>
            </a:extLst>
          </p:cNvPr>
          <p:cNvPicPr>
            <a:picLocks noChangeAspect="1"/>
          </p:cNvPicPr>
          <p:nvPr/>
        </p:nvPicPr>
        <p:blipFill>
          <a:blip r:embed="rId3"/>
          <a:stretch>
            <a:fillRect/>
          </a:stretch>
        </p:blipFill>
        <p:spPr>
          <a:xfrm>
            <a:off x="6108625" y="2274846"/>
            <a:ext cx="5156350" cy="2696223"/>
          </a:xfrm>
          <a:prstGeom prst="rect">
            <a:avLst/>
          </a:prstGeom>
        </p:spPr>
      </p:pic>
      <p:pic>
        <p:nvPicPr>
          <p:cNvPr id="14" name="Immagine 13">
            <a:extLst>
              <a:ext uri="{FF2B5EF4-FFF2-40B4-BE49-F238E27FC236}">
                <a16:creationId xmlns:a16="http://schemas.microsoft.com/office/drawing/2014/main" id="{30A51D11-2208-E623-9BDB-FC1A07042037}"/>
              </a:ext>
            </a:extLst>
          </p:cNvPr>
          <p:cNvPicPr>
            <a:picLocks noChangeAspect="1"/>
          </p:cNvPicPr>
          <p:nvPr/>
        </p:nvPicPr>
        <p:blipFill>
          <a:blip r:embed="rId4"/>
          <a:stretch>
            <a:fillRect/>
          </a:stretch>
        </p:blipFill>
        <p:spPr>
          <a:xfrm>
            <a:off x="3175379" y="2290763"/>
            <a:ext cx="3030637" cy="2852737"/>
          </a:xfrm>
          <a:prstGeom prst="rect">
            <a:avLst/>
          </a:prstGeom>
        </p:spPr>
      </p:pic>
    </p:spTree>
    <p:extLst>
      <p:ext uri="{BB962C8B-B14F-4D97-AF65-F5344CB8AC3E}">
        <p14:creationId xmlns:p14="http://schemas.microsoft.com/office/powerpoint/2010/main" val="2537446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D09E13E-D22A-E74C-DE71-A48537FF0577}"/>
              </a:ext>
            </a:extLst>
          </p:cNvPr>
          <p:cNvSpPr txBox="1"/>
          <p:nvPr/>
        </p:nvSpPr>
        <p:spPr>
          <a:xfrm>
            <a:off x="3639811" y="1099859"/>
            <a:ext cx="2075450" cy="338554"/>
          </a:xfrm>
          <a:prstGeom prst="rect">
            <a:avLst/>
          </a:prstGeom>
          <a:noFill/>
        </p:spPr>
        <p:txBody>
          <a:bodyPr wrap="square">
            <a:spAutoFit/>
          </a:bodyPr>
          <a:lstStyle/>
          <a:p>
            <a:r>
              <a:rPr lang="en-US" sz="1600">
                <a:latin typeface="-apple-system"/>
              </a:rPr>
              <a:t>Accuracy score: 0.974</a:t>
            </a:r>
          </a:p>
        </p:txBody>
      </p:sp>
      <p:pic>
        <p:nvPicPr>
          <p:cNvPr id="6" name="Immagine 5">
            <a:extLst>
              <a:ext uri="{FF2B5EF4-FFF2-40B4-BE49-F238E27FC236}">
                <a16:creationId xmlns:a16="http://schemas.microsoft.com/office/drawing/2014/main" id="{AF84FC14-6311-F16F-B7F5-ECF874016E87}"/>
              </a:ext>
            </a:extLst>
          </p:cNvPr>
          <p:cNvPicPr>
            <a:picLocks noChangeAspect="1"/>
          </p:cNvPicPr>
          <p:nvPr/>
        </p:nvPicPr>
        <p:blipFill>
          <a:blip r:embed="rId2"/>
          <a:stretch>
            <a:fillRect/>
          </a:stretch>
        </p:blipFill>
        <p:spPr>
          <a:xfrm>
            <a:off x="2695515" y="1599943"/>
            <a:ext cx="3752970" cy="3113032"/>
          </a:xfrm>
          <a:prstGeom prst="rect">
            <a:avLst/>
          </a:prstGeom>
        </p:spPr>
      </p:pic>
      <p:sp>
        <p:nvSpPr>
          <p:cNvPr id="3" name="Google Shape;2160;p28">
            <a:extLst>
              <a:ext uri="{FF2B5EF4-FFF2-40B4-BE49-F238E27FC236}">
                <a16:creationId xmlns:a16="http://schemas.microsoft.com/office/drawing/2014/main" id="{D98D4725-6068-B783-B655-AFC9C59AE52E}"/>
              </a:ext>
            </a:extLst>
          </p:cNvPr>
          <p:cNvSpPr/>
          <p:nvPr/>
        </p:nvSpPr>
        <p:spPr>
          <a:xfrm rot="19522662">
            <a:off x="603947" y="728540"/>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60;p28">
            <a:extLst>
              <a:ext uri="{FF2B5EF4-FFF2-40B4-BE49-F238E27FC236}">
                <a16:creationId xmlns:a16="http://schemas.microsoft.com/office/drawing/2014/main" id="{99CF6BC6-82EC-46FF-505C-CA0EEE0CDBE1}"/>
              </a:ext>
            </a:extLst>
          </p:cNvPr>
          <p:cNvSpPr/>
          <p:nvPr/>
        </p:nvSpPr>
        <p:spPr>
          <a:xfrm rot="1927115">
            <a:off x="7470486" y="814245"/>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olo 1">
            <a:extLst>
              <a:ext uri="{FF2B5EF4-FFF2-40B4-BE49-F238E27FC236}">
                <a16:creationId xmlns:a16="http://schemas.microsoft.com/office/drawing/2014/main" id="{178AADA4-0788-74CB-0A7D-4FDA5E5443D6}"/>
              </a:ext>
            </a:extLst>
          </p:cNvPr>
          <p:cNvSpPr txBox="1">
            <a:spLocks/>
          </p:cNvSpPr>
          <p:nvPr/>
        </p:nvSpPr>
        <p:spPr>
          <a:xfrm>
            <a:off x="574361" y="337735"/>
            <a:ext cx="8229600" cy="3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2800"/>
              <a:t>Random Forest -  Re-trained</a:t>
            </a:r>
          </a:p>
        </p:txBody>
      </p:sp>
    </p:spTree>
    <p:extLst>
      <p:ext uri="{BB962C8B-B14F-4D97-AF65-F5344CB8AC3E}">
        <p14:creationId xmlns:p14="http://schemas.microsoft.com/office/powerpoint/2010/main" val="2418839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D1571D-7593-05B2-7CE2-598BD8509163}"/>
              </a:ext>
            </a:extLst>
          </p:cNvPr>
          <p:cNvSpPr>
            <a:spLocks noGrp="1"/>
          </p:cNvSpPr>
          <p:nvPr>
            <p:ph type="title"/>
          </p:nvPr>
        </p:nvSpPr>
        <p:spPr>
          <a:xfrm>
            <a:off x="386861" y="173141"/>
            <a:ext cx="8229600" cy="340200"/>
          </a:xfrm>
        </p:spPr>
        <p:txBody>
          <a:bodyPr/>
          <a:lstStyle/>
          <a:p>
            <a:r>
              <a:rPr lang="en-US" err="1"/>
              <a:t>ONEvsREST</a:t>
            </a:r>
            <a:endParaRPr lang="en-US"/>
          </a:p>
        </p:txBody>
      </p:sp>
      <p:pic>
        <p:nvPicPr>
          <p:cNvPr id="5" name="Immagine 4">
            <a:extLst>
              <a:ext uri="{FF2B5EF4-FFF2-40B4-BE49-F238E27FC236}">
                <a16:creationId xmlns:a16="http://schemas.microsoft.com/office/drawing/2014/main" id="{9CCEC6AF-7B0E-294A-2BD2-CF4E69726C1B}"/>
              </a:ext>
            </a:extLst>
          </p:cNvPr>
          <p:cNvPicPr>
            <a:picLocks noChangeAspect="1"/>
          </p:cNvPicPr>
          <p:nvPr/>
        </p:nvPicPr>
        <p:blipFill>
          <a:blip r:embed="rId2"/>
          <a:stretch>
            <a:fillRect/>
          </a:stretch>
        </p:blipFill>
        <p:spPr>
          <a:xfrm>
            <a:off x="216878" y="188014"/>
            <a:ext cx="2657262" cy="2467258"/>
          </a:xfrm>
          <a:prstGeom prst="rect">
            <a:avLst/>
          </a:prstGeom>
        </p:spPr>
      </p:pic>
      <p:pic>
        <p:nvPicPr>
          <p:cNvPr id="8" name="Immagine 7">
            <a:extLst>
              <a:ext uri="{FF2B5EF4-FFF2-40B4-BE49-F238E27FC236}">
                <a16:creationId xmlns:a16="http://schemas.microsoft.com/office/drawing/2014/main" id="{F878F614-1A8D-013D-504D-70DEDED59166}"/>
              </a:ext>
            </a:extLst>
          </p:cNvPr>
          <p:cNvPicPr>
            <a:picLocks noChangeAspect="1"/>
          </p:cNvPicPr>
          <p:nvPr/>
        </p:nvPicPr>
        <p:blipFill>
          <a:blip r:embed="rId3"/>
          <a:stretch>
            <a:fillRect/>
          </a:stretch>
        </p:blipFill>
        <p:spPr>
          <a:xfrm>
            <a:off x="6160557" y="66788"/>
            <a:ext cx="2796626" cy="2681654"/>
          </a:xfrm>
          <a:prstGeom prst="rect">
            <a:avLst/>
          </a:prstGeom>
        </p:spPr>
      </p:pic>
      <p:pic>
        <p:nvPicPr>
          <p:cNvPr id="10" name="Immagine 9">
            <a:extLst>
              <a:ext uri="{FF2B5EF4-FFF2-40B4-BE49-F238E27FC236}">
                <a16:creationId xmlns:a16="http://schemas.microsoft.com/office/drawing/2014/main" id="{E292EB5B-3774-7BFF-D59B-E3659CC6B34D}"/>
              </a:ext>
            </a:extLst>
          </p:cNvPr>
          <p:cNvPicPr>
            <a:picLocks noChangeAspect="1"/>
          </p:cNvPicPr>
          <p:nvPr/>
        </p:nvPicPr>
        <p:blipFill>
          <a:blip r:embed="rId4"/>
          <a:stretch>
            <a:fillRect/>
          </a:stretch>
        </p:blipFill>
        <p:spPr>
          <a:xfrm>
            <a:off x="2923140" y="930142"/>
            <a:ext cx="3181555" cy="3038524"/>
          </a:xfrm>
          <a:prstGeom prst="rect">
            <a:avLst/>
          </a:prstGeom>
        </p:spPr>
      </p:pic>
      <p:pic>
        <p:nvPicPr>
          <p:cNvPr id="12" name="Immagine 11">
            <a:extLst>
              <a:ext uri="{FF2B5EF4-FFF2-40B4-BE49-F238E27FC236}">
                <a16:creationId xmlns:a16="http://schemas.microsoft.com/office/drawing/2014/main" id="{222205FA-8258-1EE0-3C15-5D1D7F4F9D20}"/>
              </a:ext>
            </a:extLst>
          </p:cNvPr>
          <p:cNvPicPr>
            <a:picLocks noChangeAspect="1"/>
          </p:cNvPicPr>
          <p:nvPr/>
        </p:nvPicPr>
        <p:blipFill>
          <a:blip r:embed="rId5"/>
          <a:stretch>
            <a:fillRect/>
          </a:stretch>
        </p:blipFill>
        <p:spPr>
          <a:xfrm>
            <a:off x="191077" y="2571750"/>
            <a:ext cx="2652446" cy="2467259"/>
          </a:xfrm>
          <a:prstGeom prst="rect">
            <a:avLst/>
          </a:prstGeom>
        </p:spPr>
      </p:pic>
      <p:pic>
        <p:nvPicPr>
          <p:cNvPr id="14" name="Immagine 13">
            <a:extLst>
              <a:ext uri="{FF2B5EF4-FFF2-40B4-BE49-F238E27FC236}">
                <a16:creationId xmlns:a16="http://schemas.microsoft.com/office/drawing/2014/main" id="{0E1CF200-5DC8-3B3C-9843-55C6569DBC86}"/>
              </a:ext>
            </a:extLst>
          </p:cNvPr>
          <p:cNvPicPr>
            <a:picLocks noChangeAspect="1"/>
          </p:cNvPicPr>
          <p:nvPr/>
        </p:nvPicPr>
        <p:blipFill>
          <a:blip r:embed="rId6"/>
          <a:stretch>
            <a:fillRect/>
          </a:stretch>
        </p:blipFill>
        <p:spPr>
          <a:xfrm>
            <a:off x="6184312" y="2789941"/>
            <a:ext cx="2796626" cy="2482630"/>
          </a:xfrm>
          <a:prstGeom prst="rect">
            <a:avLst/>
          </a:prstGeom>
        </p:spPr>
      </p:pic>
      <p:sp>
        <p:nvSpPr>
          <p:cNvPr id="3" name="Ovale 2">
            <a:extLst>
              <a:ext uri="{FF2B5EF4-FFF2-40B4-BE49-F238E27FC236}">
                <a16:creationId xmlns:a16="http://schemas.microsoft.com/office/drawing/2014/main" id="{3BB9085D-7232-9275-217E-3026B3EF07FB}"/>
              </a:ext>
            </a:extLst>
          </p:cNvPr>
          <p:cNvSpPr/>
          <p:nvPr/>
        </p:nvSpPr>
        <p:spPr>
          <a:xfrm>
            <a:off x="7385077" y="2748442"/>
            <a:ext cx="1595861" cy="629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e 3">
            <a:extLst>
              <a:ext uri="{FF2B5EF4-FFF2-40B4-BE49-F238E27FC236}">
                <a16:creationId xmlns:a16="http://schemas.microsoft.com/office/drawing/2014/main" id="{5F7FCD4D-D293-C225-E31F-3BDF53B619CB}"/>
              </a:ext>
            </a:extLst>
          </p:cNvPr>
          <p:cNvSpPr/>
          <p:nvPr/>
        </p:nvSpPr>
        <p:spPr>
          <a:xfrm>
            <a:off x="7445499" y="0"/>
            <a:ext cx="1595861" cy="629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e 5">
            <a:extLst>
              <a:ext uri="{FF2B5EF4-FFF2-40B4-BE49-F238E27FC236}">
                <a16:creationId xmlns:a16="http://schemas.microsoft.com/office/drawing/2014/main" id="{43F28C2D-1684-541D-0726-7B54513F300B}"/>
              </a:ext>
            </a:extLst>
          </p:cNvPr>
          <p:cNvSpPr/>
          <p:nvPr/>
        </p:nvSpPr>
        <p:spPr>
          <a:xfrm>
            <a:off x="4351095" y="1001205"/>
            <a:ext cx="1595861" cy="629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e 6">
            <a:extLst>
              <a:ext uri="{FF2B5EF4-FFF2-40B4-BE49-F238E27FC236}">
                <a16:creationId xmlns:a16="http://schemas.microsoft.com/office/drawing/2014/main" id="{92984BA2-E1AF-6EC3-4934-48CDFF3265B4}"/>
              </a:ext>
            </a:extLst>
          </p:cNvPr>
          <p:cNvSpPr/>
          <p:nvPr/>
        </p:nvSpPr>
        <p:spPr>
          <a:xfrm>
            <a:off x="747578" y="2571750"/>
            <a:ext cx="2015942" cy="6667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e 8">
            <a:extLst>
              <a:ext uri="{FF2B5EF4-FFF2-40B4-BE49-F238E27FC236}">
                <a16:creationId xmlns:a16="http://schemas.microsoft.com/office/drawing/2014/main" id="{B2574E13-6D5C-D92E-3E71-861D169D1B74}"/>
              </a:ext>
            </a:extLst>
          </p:cNvPr>
          <p:cNvSpPr/>
          <p:nvPr/>
        </p:nvSpPr>
        <p:spPr>
          <a:xfrm>
            <a:off x="1075717" y="213371"/>
            <a:ext cx="1595861" cy="629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435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2D64A-58CC-529D-F2A0-262D0A37D4F7}"/>
              </a:ext>
            </a:extLst>
          </p:cNvPr>
          <p:cNvSpPr>
            <a:spLocks noGrp="1"/>
          </p:cNvSpPr>
          <p:nvPr>
            <p:ph type="title"/>
          </p:nvPr>
        </p:nvSpPr>
        <p:spPr/>
        <p:txBody>
          <a:bodyPr/>
          <a:lstStyle/>
          <a:p>
            <a:r>
              <a:rPr lang="it-IT" sz="2800"/>
              <a:t>Support </a:t>
            </a:r>
            <a:r>
              <a:rPr lang="it-IT" sz="2800" err="1"/>
              <a:t>Vector</a:t>
            </a:r>
            <a:r>
              <a:rPr lang="it-IT" sz="2800"/>
              <a:t> </a:t>
            </a:r>
            <a:r>
              <a:rPr lang="it-IT" sz="2800" err="1"/>
              <a:t>Classifier</a:t>
            </a:r>
            <a:endParaRPr lang="it-IT" sz="2800"/>
          </a:p>
        </p:txBody>
      </p:sp>
      <p:sp>
        <p:nvSpPr>
          <p:cNvPr id="3" name="Elaborazione alternativa 2">
            <a:extLst>
              <a:ext uri="{FF2B5EF4-FFF2-40B4-BE49-F238E27FC236}">
                <a16:creationId xmlns:a16="http://schemas.microsoft.com/office/drawing/2014/main" id="{11DA9D42-0511-C5C8-77E9-5F28F790F805}"/>
              </a:ext>
            </a:extLst>
          </p:cNvPr>
          <p:cNvSpPr/>
          <p:nvPr/>
        </p:nvSpPr>
        <p:spPr>
          <a:xfrm>
            <a:off x="694783" y="1027019"/>
            <a:ext cx="7965502" cy="831449"/>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2DF57750-14F7-04E6-AC55-44C13A94F03A}"/>
              </a:ext>
            </a:extLst>
          </p:cNvPr>
          <p:cNvSpPr txBox="1"/>
          <p:nvPr/>
        </p:nvSpPr>
        <p:spPr>
          <a:xfrm>
            <a:off x="694783" y="1099276"/>
            <a:ext cx="7671661" cy="738664"/>
          </a:xfrm>
          <a:prstGeom prst="rect">
            <a:avLst/>
          </a:prstGeom>
          <a:noFill/>
        </p:spPr>
        <p:txBody>
          <a:bodyPr wrap="square" rtlCol="0">
            <a:spAutoFit/>
          </a:bodyPr>
          <a:lstStyle/>
          <a:p>
            <a:pPr algn="ctr"/>
            <a:r>
              <a:rPr lang="en-US">
                <a:latin typeface="Fira Sans" panose="020B0503050000020004" pitchFamily="34" charset="0"/>
              </a:rPr>
              <a:t>Best </a:t>
            </a:r>
            <a:r>
              <a:rPr lang="en-US" err="1">
                <a:latin typeface="Fira Sans" panose="020B0503050000020004" pitchFamily="34" charset="0"/>
              </a:rPr>
              <a:t>LinearSVC</a:t>
            </a:r>
            <a:r>
              <a:rPr lang="en-US">
                <a:latin typeface="Fira Sans" panose="020B0503050000020004" pitchFamily="34" charset="0"/>
              </a:rPr>
              <a:t> with params:</a:t>
            </a:r>
          </a:p>
          <a:p>
            <a:pPr algn="ctr"/>
            <a:r>
              <a:rPr lang="en-US">
                <a:latin typeface="Fira Sans" panose="020B0503050000020004" pitchFamily="34" charset="0"/>
              </a:rPr>
              <a:t>{ ‘C’: 0.0001 , ‘loss’: ‘hinge’} </a:t>
            </a:r>
          </a:p>
          <a:p>
            <a:pPr algn="ctr"/>
            <a:r>
              <a:rPr lang="en-US">
                <a:latin typeface="Fira Sans" panose="020B0503050000020004" pitchFamily="34" charset="0"/>
              </a:rPr>
              <a:t>and score: 1.0</a:t>
            </a:r>
          </a:p>
        </p:txBody>
      </p:sp>
      <p:pic>
        <p:nvPicPr>
          <p:cNvPr id="6" name="Immagine 5">
            <a:extLst>
              <a:ext uri="{FF2B5EF4-FFF2-40B4-BE49-F238E27FC236}">
                <a16:creationId xmlns:a16="http://schemas.microsoft.com/office/drawing/2014/main" id="{45D58AA2-6FCA-CA1F-B645-D5FD4FB24218}"/>
              </a:ext>
            </a:extLst>
          </p:cNvPr>
          <p:cNvPicPr>
            <a:picLocks noChangeAspect="1"/>
          </p:cNvPicPr>
          <p:nvPr/>
        </p:nvPicPr>
        <p:blipFill>
          <a:blip r:embed="rId2"/>
          <a:stretch>
            <a:fillRect/>
          </a:stretch>
        </p:blipFill>
        <p:spPr>
          <a:xfrm>
            <a:off x="3114026" y="2458770"/>
            <a:ext cx="3037701" cy="2459849"/>
          </a:xfrm>
          <a:prstGeom prst="rect">
            <a:avLst/>
          </a:prstGeom>
        </p:spPr>
      </p:pic>
      <p:sp>
        <p:nvSpPr>
          <p:cNvPr id="8" name="CasellaDiTesto 7">
            <a:extLst>
              <a:ext uri="{FF2B5EF4-FFF2-40B4-BE49-F238E27FC236}">
                <a16:creationId xmlns:a16="http://schemas.microsoft.com/office/drawing/2014/main" id="{8079A990-9E02-C60A-6A60-7482AE175A1D}"/>
              </a:ext>
            </a:extLst>
          </p:cNvPr>
          <p:cNvSpPr txBox="1"/>
          <p:nvPr/>
        </p:nvSpPr>
        <p:spPr>
          <a:xfrm>
            <a:off x="3896509" y="2078237"/>
            <a:ext cx="1766578" cy="307777"/>
          </a:xfrm>
          <a:prstGeom prst="rect">
            <a:avLst/>
          </a:prstGeom>
          <a:noFill/>
        </p:spPr>
        <p:txBody>
          <a:bodyPr wrap="square">
            <a:spAutoFit/>
          </a:bodyPr>
          <a:lstStyle/>
          <a:p>
            <a:r>
              <a:rPr lang="en-US">
                <a:latin typeface="-apple-system"/>
              </a:rPr>
              <a:t>accuracy score: 1.0</a:t>
            </a:r>
          </a:p>
        </p:txBody>
      </p:sp>
      <p:sp>
        <p:nvSpPr>
          <p:cNvPr id="5" name="Google Shape;2160;p28">
            <a:extLst>
              <a:ext uri="{FF2B5EF4-FFF2-40B4-BE49-F238E27FC236}">
                <a16:creationId xmlns:a16="http://schemas.microsoft.com/office/drawing/2014/main" id="{CBF54E14-32EA-6D9C-4B6E-441EBAB18F5B}"/>
              </a:ext>
            </a:extLst>
          </p:cNvPr>
          <p:cNvSpPr/>
          <p:nvPr/>
        </p:nvSpPr>
        <p:spPr>
          <a:xfrm rot="19522662">
            <a:off x="603947" y="728540"/>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60;p28">
            <a:extLst>
              <a:ext uri="{FF2B5EF4-FFF2-40B4-BE49-F238E27FC236}">
                <a16:creationId xmlns:a16="http://schemas.microsoft.com/office/drawing/2014/main" id="{089F0E75-89FA-44B8-6F64-D36FFA0183EC}"/>
              </a:ext>
            </a:extLst>
          </p:cNvPr>
          <p:cNvSpPr/>
          <p:nvPr/>
        </p:nvSpPr>
        <p:spPr>
          <a:xfrm rot="1927115">
            <a:off x="7470486" y="814245"/>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60;p28">
            <a:extLst>
              <a:ext uri="{FF2B5EF4-FFF2-40B4-BE49-F238E27FC236}">
                <a16:creationId xmlns:a16="http://schemas.microsoft.com/office/drawing/2014/main" id="{AB9DAF37-761A-E100-3EFF-6598204747B6}"/>
              </a:ext>
            </a:extLst>
          </p:cNvPr>
          <p:cNvSpPr/>
          <p:nvPr/>
        </p:nvSpPr>
        <p:spPr>
          <a:xfrm rot="19522662">
            <a:off x="603946" y="728541"/>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0;p28">
            <a:extLst>
              <a:ext uri="{FF2B5EF4-FFF2-40B4-BE49-F238E27FC236}">
                <a16:creationId xmlns:a16="http://schemas.microsoft.com/office/drawing/2014/main" id="{4CD9F016-BB6C-18BE-2B84-4EDC8D45B997}"/>
              </a:ext>
            </a:extLst>
          </p:cNvPr>
          <p:cNvSpPr/>
          <p:nvPr/>
        </p:nvSpPr>
        <p:spPr>
          <a:xfrm rot="19522662">
            <a:off x="603945" y="728542"/>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925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F9FB18-5BC8-2151-0BB6-5F45549DB963}"/>
              </a:ext>
            </a:extLst>
          </p:cNvPr>
          <p:cNvSpPr>
            <a:spLocks noGrp="1"/>
          </p:cNvSpPr>
          <p:nvPr>
            <p:ph type="title"/>
          </p:nvPr>
        </p:nvSpPr>
        <p:spPr>
          <a:xfrm>
            <a:off x="457200" y="189638"/>
            <a:ext cx="8229600" cy="340200"/>
          </a:xfrm>
        </p:spPr>
        <p:txBody>
          <a:bodyPr/>
          <a:lstStyle/>
          <a:p>
            <a:r>
              <a:rPr lang="en-US"/>
              <a:t>SVC</a:t>
            </a:r>
          </a:p>
        </p:txBody>
      </p:sp>
      <p:pic>
        <p:nvPicPr>
          <p:cNvPr id="9" name="Immagine 8">
            <a:extLst>
              <a:ext uri="{FF2B5EF4-FFF2-40B4-BE49-F238E27FC236}">
                <a16:creationId xmlns:a16="http://schemas.microsoft.com/office/drawing/2014/main" id="{4CA4B559-F851-5EE9-0AAB-822AD283E45D}"/>
              </a:ext>
            </a:extLst>
          </p:cNvPr>
          <p:cNvPicPr>
            <a:picLocks noChangeAspect="1"/>
          </p:cNvPicPr>
          <p:nvPr/>
        </p:nvPicPr>
        <p:blipFill>
          <a:blip r:embed="rId2"/>
          <a:stretch>
            <a:fillRect/>
          </a:stretch>
        </p:blipFill>
        <p:spPr>
          <a:xfrm>
            <a:off x="106587" y="0"/>
            <a:ext cx="3502887" cy="2534003"/>
          </a:xfrm>
          <a:prstGeom prst="rect">
            <a:avLst/>
          </a:prstGeom>
        </p:spPr>
      </p:pic>
      <p:pic>
        <p:nvPicPr>
          <p:cNvPr id="11" name="Immagine 10">
            <a:extLst>
              <a:ext uri="{FF2B5EF4-FFF2-40B4-BE49-F238E27FC236}">
                <a16:creationId xmlns:a16="http://schemas.microsoft.com/office/drawing/2014/main" id="{130DB277-0AD7-D5B3-37B3-292299E17084}"/>
              </a:ext>
            </a:extLst>
          </p:cNvPr>
          <p:cNvPicPr>
            <a:picLocks noChangeAspect="1"/>
          </p:cNvPicPr>
          <p:nvPr/>
        </p:nvPicPr>
        <p:blipFill>
          <a:blip r:embed="rId3"/>
          <a:stretch>
            <a:fillRect/>
          </a:stretch>
        </p:blipFill>
        <p:spPr>
          <a:xfrm>
            <a:off x="5641113" y="78990"/>
            <a:ext cx="3502887" cy="2515886"/>
          </a:xfrm>
          <a:prstGeom prst="rect">
            <a:avLst/>
          </a:prstGeom>
        </p:spPr>
      </p:pic>
      <p:pic>
        <p:nvPicPr>
          <p:cNvPr id="13" name="Immagine 12">
            <a:extLst>
              <a:ext uri="{FF2B5EF4-FFF2-40B4-BE49-F238E27FC236}">
                <a16:creationId xmlns:a16="http://schemas.microsoft.com/office/drawing/2014/main" id="{A822E434-970C-0222-655B-9B9A045AB719}"/>
              </a:ext>
            </a:extLst>
          </p:cNvPr>
          <p:cNvPicPr>
            <a:picLocks noChangeAspect="1"/>
          </p:cNvPicPr>
          <p:nvPr/>
        </p:nvPicPr>
        <p:blipFill>
          <a:blip r:embed="rId4"/>
          <a:stretch>
            <a:fillRect/>
          </a:stretch>
        </p:blipFill>
        <p:spPr>
          <a:xfrm>
            <a:off x="106587" y="2534003"/>
            <a:ext cx="3502887" cy="2594876"/>
          </a:xfrm>
          <a:prstGeom prst="rect">
            <a:avLst/>
          </a:prstGeom>
        </p:spPr>
      </p:pic>
      <p:pic>
        <p:nvPicPr>
          <p:cNvPr id="15" name="Immagine 14">
            <a:extLst>
              <a:ext uri="{FF2B5EF4-FFF2-40B4-BE49-F238E27FC236}">
                <a16:creationId xmlns:a16="http://schemas.microsoft.com/office/drawing/2014/main" id="{BAA101B5-8C1F-60CE-178F-490506BCF417}"/>
              </a:ext>
            </a:extLst>
          </p:cNvPr>
          <p:cNvPicPr>
            <a:picLocks noChangeAspect="1"/>
          </p:cNvPicPr>
          <p:nvPr/>
        </p:nvPicPr>
        <p:blipFill>
          <a:blip r:embed="rId5"/>
          <a:stretch>
            <a:fillRect/>
          </a:stretch>
        </p:blipFill>
        <p:spPr>
          <a:xfrm>
            <a:off x="5534528" y="2594876"/>
            <a:ext cx="3543614" cy="2534003"/>
          </a:xfrm>
          <a:prstGeom prst="rect">
            <a:avLst/>
          </a:prstGeom>
        </p:spPr>
      </p:pic>
      <p:pic>
        <p:nvPicPr>
          <p:cNvPr id="17" name="Immagine 16">
            <a:extLst>
              <a:ext uri="{FF2B5EF4-FFF2-40B4-BE49-F238E27FC236}">
                <a16:creationId xmlns:a16="http://schemas.microsoft.com/office/drawing/2014/main" id="{4E31F0AE-9D71-2AA5-B74B-5239AAE74866}"/>
              </a:ext>
            </a:extLst>
          </p:cNvPr>
          <p:cNvPicPr>
            <a:picLocks noChangeAspect="1"/>
          </p:cNvPicPr>
          <p:nvPr/>
        </p:nvPicPr>
        <p:blipFill>
          <a:blip r:embed="rId6"/>
          <a:stretch>
            <a:fillRect/>
          </a:stretch>
        </p:blipFill>
        <p:spPr>
          <a:xfrm>
            <a:off x="2378529" y="984780"/>
            <a:ext cx="4386941" cy="3173940"/>
          </a:xfrm>
          <a:prstGeom prst="rect">
            <a:avLst/>
          </a:prstGeom>
        </p:spPr>
      </p:pic>
    </p:spTree>
    <p:extLst>
      <p:ext uri="{BB962C8B-B14F-4D97-AF65-F5344CB8AC3E}">
        <p14:creationId xmlns:p14="http://schemas.microsoft.com/office/powerpoint/2010/main" val="274279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327F1F-B83F-D558-B983-6152B9F0F0E2}"/>
              </a:ext>
            </a:extLst>
          </p:cNvPr>
          <p:cNvSpPr>
            <a:spLocks noGrp="1"/>
          </p:cNvSpPr>
          <p:nvPr>
            <p:ph type="title"/>
          </p:nvPr>
        </p:nvSpPr>
        <p:spPr>
          <a:xfrm>
            <a:off x="457200" y="269393"/>
            <a:ext cx="8229600" cy="503506"/>
          </a:xfrm>
        </p:spPr>
        <p:txBody>
          <a:bodyPr/>
          <a:lstStyle/>
          <a:p>
            <a:r>
              <a:rPr lang="en-US" sz="2800"/>
              <a:t>Final Comparison</a:t>
            </a:r>
          </a:p>
        </p:txBody>
      </p:sp>
      <p:graphicFrame>
        <p:nvGraphicFramePr>
          <p:cNvPr id="3" name="Tabella 9">
            <a:extLst>
              <a:ext uri="{FF2B5EF4-FFF2-40B4-BE49-F238E27FC236}">
                <a16:creationId xmlns:a16="http://schemas.microsoft.com/office/drawing/2014/main" id="{AED7C3BC-94B1-BCD1-8372-F71F4D12B582}"/>
              </a:ext>
            </a:extLst>
          </p:cNvPr>
          <p:cNvGraphicFramePr>
            <a:graphicFrameLocks noGrp="1"/>
          </p:cNvGraphicFramePr>
          <p:nvPr>
            <p:extLst>
              <p:ext uri="{D42A27DB-BD31-4B8C-83A1-F6EECF244321}">
                <p14:modId xmlns:p14="http://schemas.microsoft.com/office/powerpoint/2010/main" val="2231703221"/>
              </p:ext>
            </p:extLst>
          </p:nvPr>
        </p:nvGraphicFramePr>
        <p:xfrm>
          <a:off x="2952711" y="1402843"/>
          <a:ext cx="3467100" cy="119380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361652068"/>
                    </a:ext>
                  </a:extLst>
                </a:gridCol>
                <a:gridCol w="1739900">
                  <a:extLst>
                    <a:ext uri="{9D8B030D-6E8A-4147-A177-3AD203B41FA5}">
                      <a16:colId xmlns:a16="http://schemas.microsoft.com/office/drawing/2014/main" val="2259264839"/>
                    </a:ext>
                  </a:extLst>
                </a:gridCol>
              </a:tblGrid>
              <a:tr h="148514">
                <a:tc>
                  <a:txBody>
                    <a:bodyPr/>
                    <a:lstStyle/>
                    <a:p>
                      <a:pPr algn="ctr"/>
                      <a:r>
                        <a:rPr lang="it-IT">
                          <a:solidFill>
                            <a:srgbClr val="FFFFFF"/>
                          </a:solidFill>
                          <a:latin typeface="-apple-system"/>
                        </a:rPr>
                        <a:t>Models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noProof="0">
                          <a:solidFill>
                            <a:srgbClr val="FFFFFF"/>
                          </a:solidFill>
                          <a:latin typeface="-apple-system"/>
                        </a:rPr>
                        <a:t>Accuracy Score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43272679"/>
                  </a:ext>
                </a:extLst>
              </a:tr>
              <a:tr h="370840">
                <a:tc>
                  <a:txBody>
                    <a:bodyPr/>
                    <a:lstStyle/>
                    <a:p>
                      <a:pPr algn="ctr"/>
                      <a:r>
                        <a:rPr lang="en-US" noProof="0">
                          <a:latin typeface="-apple-system"/>
                        </a:rPr>
                        <a:t>Random Forest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it-IT">
                          <a:latin typeface="-apple-system"/>
                        </a:rPr>
                        <a:t>0.9703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24468071"/>
                  </a:ext>
                </a:extLst>
              </a:tr>
              <a:tr h="370840">
                <a:tc>
                  <a:txBody>
                    <a:bodyPr/>
                    <a:lstStyle/>
                    <a:p>
                      <a:pPr algn="ctr"/>
                      <a:r>
                        <a:rPr lang="en-US" noProof="0">
                          <a:latin typeface="-apple-system"/>
                        </a:rPr>
                        <a:t>Support Vector Machine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it-IT">
                          <a:latin typeface="-apple-system"/>
                        </a:rPr>
                        <a:t>0.9977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40511747"/>
                  </a:ext>
                </a:extLst>
              </a:tr>
            </a:tbl>
          </a:graphicData>
        </a:graphic>
      </p:graphicFrame>
      <p:graphicFrame>
        <p:nvGraphicFramePr>
          <p:cNvPr id="4" name="Tabella 9">
            <a:extLst>
              <a:ext uri="{FF2B5EF4-FFF2-40B4-BE49-F238E27FC236}">
                <a16:creationId xmlns:a16="http://schemas.microsoft.com/office/drawing/2014/main" id="{76F1EEDD-3F49-6EDF-B17B-64BBBF30C35C}"/>
              </a:ext>
            </a:extLst>
          </p:cNvPr>
          <p:cNvGraphicFramePr>
            <a:graphicFrameLocks noGrp="1"/>
          </p:cNvGraphicFramePr>
          <p:nvPr>
            <p:extLst>
              <p:ext uri="{D42A27DB-BD31-4B8C-83A1-F6EECF244321}">
                <p14:modId xmlns:p14="http://schemas.microsoft.com/office/powerpoint/2010/main" val="2278829299"/>
              </p:ext>
            </p:extLst>
          </p:nvPr>
        </p:nvGraphicFramePr>
        <p:xfrm>
          <a:off x="800100" y="3338830"/>
          <a:ext cx="3213100" cy="1193800"/>
        </p:xfrm>
        <a:graphic>
          <a:graphicData uri="http://schemas.openxmlformats.org/drawingml/2006/table">
            <a:tbl>
              <a:tblPr firstRow="1" bandRow="1">
                <a:tableStyleId>{5C22544A-7EE6-4342-B048-85BDC9FD1C3A}</a:tableStyleId>
              </a:tblPr>
              <a:tblGrid>
                <a:gridCol w="1606550">
                  <a:extLst>
                    <a:ext uri="{9D8B030D-6E8A-4147-A177-3AD203B41FA5}">
                      <a16:colId xmlns:a16="http://schemas.microsoft.com/office/drawing/2014/main" val="361652068"/>
                    </a:ext>
                  </a:extLst>
                </a:gridCol>
                <a:gridCol w="1606550">
                  <a:extLst>
                    <a:ext uri="{9D8B030D-6E8A-4147-A177-3AD203B41FA5}">
                      <a16:colId xmlns:a16="http://schemas.microsoft.com/office/drawing/2014/main" val="2259264839"/>
                    </a:ext>
                  </a:extLst>
                </a:gridCol>
              </a:tblGrid>
              <a:tr h="143586">
                <a:tc>
                  <a:txBody>
                    <a:bodyPr/>
                    <a:lstStyle/>
                    <a:p>
                      <a:pPr algn="ctr"/>
                      <a:r>
                        <a:rPr lang="it-IT">
                          <a:solidFill>
                            <a:srgbClr val="FFFFFF"/>
                          </a:solidFill>
                        </a:rPr>
                        <a:t>Models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noProof="0">
                          <a:solidFill>
                            <a:srgbClr val="FFFFFF"/>
                          </a:solidFill>
                        </a:rPr>
                        <a:t>Accuracy Score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43272679"/>
                  </a:ext>
                </a:extLst>
              </a:tr>
              <a:tr h="370840">
                <a:tc>
                  <a:txBody>
                    <a:bodyPr/>
                    <a:lstStyle/>
                    <a:p>
                      <a:pPr algn="ctr"/>
                      <a:r>
                        <a:rPr lang="en-US" noProof="0">
                          <a:latin typeface="Fira Sans" panose="020B0503050000020004" pitchFamily="34" charset="0"/>
                        </a:rPr>
                        <a:t>Random Forest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it-IT"/>
                        <a:t>0.9955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24468071"/>
                  </a:ext>
                </a:extLst>
              </a:tr>
              <a:tr h="370840">
                <a:tc>
                  <a:txBody>
                    <a:bodyPr/>
                    <a:lstStyle/>
                    <a:p>
                      <a:pPr algn="ctr"/>
                      <a:r>
                        <a:rPr lang="en-US" noProof="0"/>
                        <a:t>S</a:t>
                      </a:r>
                      <a:r>
                        <a:rPr lang="en-US" noProof="0">
                          <a:latin typeface="Fira Sans" panose="020B0503050000020004" pitchFamily="34" charset="0"/>
                        </a:rPr>
                        <a:t>upport Vector Machine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it-IT"/>
                        <a:t>1.0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40511747"/>
                  </a:ext>
                </a:extLst>
              </a:tr>
            </a:tbl>
          </a:graphicData>
        </a:graphic>
      </p:graphicFrame>
      <p:graphicFrame>
        <p:nvGraphicFramePr>
          <p:cNvPr id="5" name="Tabella 9">
            <a:extLst>
              <a:ext uri="{FF2B5EF4-FFF2-40B4-BE49-F238E27FC236}">
                <a16:creationId xmlns:a16="http://schemas.microsoft.com/office/drawing/2014/main" id="{42D3AFE9-CF3B-325C-7EAF-E699CE98A42C}"/>
              </a:ext>
            </a:extLst>
          </p:cNvPr>
          <p:cNvGraphicFramePr>
            <a:graphicFrameLocks noGrp="1"/>
          </p:cNvGraphicFramePr>
          <p:nvPr>
            <p:extLst>
              <p:ext uri="{D42A27DB-BD31-4B8C-83A1-F6EECF244321}">
                <p14:modId xmlns:p14="http://schemas.microsoft.com/office/powerpoint/2010/main" val="3838809796"/>
              </p:ext>
            </p:extLst>
          </p:nvPr>
        </p:nvGraphicFramePr>
        <p:xfrm>
          <a:off x="5232400" y="3338830"/>
          <a:ext cx="3111500" cy="1193800"/>
        </p:xfrm>
        <a:graphic>
          <a:graphicData uri="http://schemas.openxmlformats.org/drawingml/2006/table">
            <a:tbl>
              <a:tblPr firstRow="1" bandRow="1">
                <a:tableStyleId>{5C22544A-7EE6-4342-B048-85BDC9FD1C3A}</a:tableStyleId>
              </a:tblPr>
              <a:tblGrid>
                <a:gridCol w="1555750">
                  <a:extLst>
                    <a:ext uri="{9D8B030D-6E8A-4147-A177-3AD203B41FA5}">
                      <a16:colId xmlns:a16="http://schemas.microsoft.com/office/drawing/2014/main" val="361652068"/>
                    </a:ext>
                  </a:extLst>
                </a:gridCol>
                <a:gridCol w="1555750">
                  <a:extLst>
                    <a:ext uri="{9D8B030D-6E8A-4147-A177-3AD203B41FA5}">
                      <a16:colId xmlns:a16="http://schemas.microsoft.com/office/drawing/2014/main" val="2259264839"/>
                    </a:ext>
                  </a:extLst>
                </a:gridCol>
              </a:tblGrid>
              <a:tr h="148514">
                <a:tc>
                  <a:txBody>
                    <a:bodyPr/>
                    <a:lstStyle/>
                    <a:p>
                      <a:pPr algn="ctr"/>
                      <a:r>
                        <a:rPr lang="it-IT">
                          <a:solidFill>
                            <a:srgbClr val="FFFFFF"/>
                          </a:solidFill>
                        </a:rPr>
                        <a:t>Models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noProof="0">
                          <a:solidFill>
                            <a:srgbClr val="FFFFFF"/>
                          </a:solidFill>
                        </a:rPr>
                        <a:t>Accuracy Score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43272679"/>
                  </a:ext>
                </a:extLst>
              </a:tr>
              <a:tr h="370840">
                <a:tc>
                  <a:txBody>
                    <a:bodyPr/>
                    <a:lstStyle/>
                    <a:p>
                      <a:pPr algn="ctr"/>
                      <a:r>
                        <a:rPr lang="en-US" noProof="0">
                          <a:latin typeface="Fira Sans" panose="020B0503050000020004" pitchFamily="34" charset="0"/>
                        </a:rPr>
                        <a:t>Random Forest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it-IT"/>
                        <a:t>0.9911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24468071"/>
                  </a:ext>
                </a:extLst>
              </a:tr>
              <a:tr h="370840">
                <a:tc>
                  <a:txBody>
                    <a:bodyPr/>
                    <a:lstStyle/>
                    <a:p>
                      <a:pPr algn="ctr"/>
                      <a:r>
                        <a:rPr lang="en-US" noProof="0">
                          <a:latin typeface="Fira Sans" panose="020B0503050000020004" pitchFamily="34" charset="0"/>
                        </a:rPr>
                        <a:t>Support Vector Machine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it-IT"/>
                        <a:t>1.0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40511747"/>
                  </a:ext>
                </a:extLst>
              </a:tr>
            </a:tbl>
          </a:graphicData>
        </a:graphic>
      </p:graphicFrame>
      <p:sp>
        <p:nvSpPr>
          <p:cNvPr id="6" name="Titolo 1">
            <a:extLst>
              <a:ext uri="{FF2B5EF4-FFF2-40B4-BE49-F238E27FC236}">
                <a16:creationId xmlns:a16="http://schemas.microsoft.com/office/drawing/2014/main" id="{204FC54B-FF67-3DB5-49D7-4B4AB8EEE5DC}"/>
              </a:ext>
            </a:extLst>
          </p:cNvPr>
          <p:cNvSpPr txBox="1">
            <a:spLocks/>
          </p:cNvSpPr>
          <p:nvPr/>
        </p:nvSpPr>
        <p:spPr>
          <a:xfrm>
            <a:off x="3059912" y="954502"/>
            <a:ext cx="2837571" cy="781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2000"/>
              <a:t>Unbalanced Dataset</a:t>
            </a:r>
          </a:p>
        </p:txBody>
      </p:sp>
      <p:sp>
        <p:nvSpPr>
          <p:cNvPr id="7" name="Titolo 1">
            <a:extLst>
              <a:ext uri="{FF2B5EF4-FFF2-40B4-BE49-F238E27FC236}">
                <a16:creationId xmlns:a16="http://schemas.microsoft.com/office/drawing/2014/main" id="{E9A67A70-6A79-E12D-1DED-9420DEB0DCE1}"/>
              </a:ext>
            </a:extLst>
          </p:cNvPr>
          <p:cNvSpPr txBox="1">
            <a:spLocks/>
          </p:cNvSpPr>
          <p:nvPr/>
        </p:nvSpPr>
        <p:spPr>
          <a:xfrm>
            <a:off x="1247775" y="2582448"/>
            <a:ext cx="2317750" cy="781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2000"/>
              <a:t>SMOTE </a:t>
            </a:r>
            <a:br>
              <a:rPr lang="en-US" sz="2000"/>
            </a:br>
            <a:r>
              <a:rPr lang="en-US" sz="2000"/>
              <a:t>Over-Sampling</a:t>
            </a:r>
          </a:p>
        </p:txBody>
      </p:sp>
      <p:sp>
        <p:nvSpPr>
          <p:cNvPr id="10" name="Google Shape;2160;p28">
            <a:extLst>
              <a:ext uri="{FF2B5EF4-FFF2-40B4-BE49-F238E27FC236}">
                <a16:creationId xmlns:a16="http://schemas.microsoft.com/office/drawing/2014/main" id="{C1CF66AE-4EA3-2758-9C04-C8BD1D7B6101}"/>
              </a:ext>
            </a:extLst>
          </p:cNvPr>
          <p:cNvSpPr/>
          <p:nvPr/>
        </p:nvSpPr>
        <p:spPr>
          <a:xfrm rot="8906517">
            <a:off x="7570326" y="-877813"/>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0;p28">
            <a:extLst>
              <a:ext uri="{FF2B5EF4-FFF2-40B4-BE49-F238E27FC236}">
                <a16:creationId xmlns:a16="http://schemas.microsoft.com/office/drawing/2014/main" id="{E5DB4E53-9EF5-FCD4-9FDC-665DAFA848B5}"/>
              </a:ext>
            </a:extLst>
          </p:cNvPr>
          <p:cNvSpPr/>
          <p:nvPr/>
        </p:nvSpPr>
        <p:spPr>
          <a:xfrm rot="12600506">
            <a:off x="396179" y="-1125403"/>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CasellaDiTesto 12">
            <a:extLst>
              <a:ext uri="{FF2B5EF4-FFF2-40B4-BE49-F238E27FC236}">
                <a16:creationId xmlns:a16="http://schemas.microsoft.com/office/drawing/2014/main" id="{1214BA40-EF19-77FD-E9D2-51FBFF0E2BA7}"/>
              </a:ext>
            </a:extLst>
          </p:cNvPr>
          <p:cNvSpPr txBox="1"/>
          <p:nvPr/>
        </p:nvSpPr>
        <p:spPr>
          <a:xfrm>
            <a:off x="5487230" y="2656164"/>
            <a:ext cx="2601840" cy="707886"/>
          </a:xfrm>
          <a:prstGeom prst="rect">
            <a:avLst/>
          </a:prstGeom>
          <a:noFill/>
        </p:spPr>
        <p:txBody>
          <a:bodyPr wrap="square">
            <a:spAutoFit/>
          </a:bodyPr>
          <a:lstStyle/>
          <a:p>
            <a:pPr algn="ctr"/>
            <a:r>
              <a:rPr lang="en-US" sz="2000" b="1" err="1">
                <a:latin typeface="Fira Sans" panose="020B0503050000020004" pitchFamily="34" charset="0"/>
              </a:rPr>
              <a:t>NearMiss</a:t>
            </a:r>
            <a:br>
              <a:rPr lang="en-US" sz="2000" b="1">
                <a:latin typeface="Fira Sans" panose="020B0503050000020004" pitchFamily="34" charset="0"/>
              </a:rPr>
            </a:br>
            <a:r>
              <a:rPr lang="en-US" sz="2000" b="1">
                <a:latin typeface="Fira Sans" panose="020B0503050000020004" pitchFamily="34" charset="0"/>
              </a:rPr>
              <a:t>Under-Sampling</a:t>
            </a:r>
          </a:p>
        </p:txBody>
      </p:sp>
    </p:spTree>
    <p:extLst>
      <p:ext uri="{BB962C8B-B14F-4D97-AF65-F5344CB8AC3E}">
        <p14:creationId xmlns:p14="http://schemas.microsoft.com/office/powerpoint/2010/main" val="2001511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0075C8-DD87-F68C-637B-1A1D96CFEAE4}"/>
              </a:ext>
            </a:extLst>
          </p:cNvPr>
          <p:cNvSpPr>
            <a:spLocks noGrp="1"/>
          </p:cNvSpPr>
          <p:nvPr>
            <p:ph type="title"/>
          </p:nvPr>
        </p:nvSpPr>
        <p:spPr/>
        <p:txBody>
          <a:bodyPr/>
          <a:lstStyle/>
          <a:p>
            <a:r>
              <a:rPr lang="en-US" sz="2800"/>
              <a:t>Comparison with the state of the art</a:t>
            </a:r>
          </a:p>
        </p:txBody>
      </p:sp>
      <p:sp>
        <p:nvSpPr>
          <p:cNvPr id="5" name="CasellaDiTesto 4">
            <a:extLst>
              <a:ext uri="{FF2B5EF4-FFF2-40B4-BE49-F238E27FC236}">
                <a16:creationId xmlns:a16="http://schemas.microsoft.com/office/drawing/2014/main" id="{64AC16CC-E16A-2968-F5E3-BBC48FA35710}"/>
              </a:ext>
            </a:extLst>
          </p:cNvPr>
          <p:cNvSpPr txBox="1"/>
          <p:nvPr/>
        </p:nvSpPr>
        <p:spPr>
          <a:xfrm>
            <a:off x="924560" y="1264853"/>
            <a:ext cx="7495540" cy="1371492"/>
          </a:xfrm>
          <a:prstGeom prst="rect">
            <a:avLst/>
          </a:prstGeom>
          <a:noFill/>
        </p:spPr>
        <p:txBody>
          <a:bodyPr wrap="square" rtlCol="0">
            <a:spAutoFit/>
          </a:bodyPr>
          <a:lstStyle/>
          <a:p>
            <a:pPr algn="ctr"/>
            <a:r>
              <a:rPr lang="en-US" sz="1600">
                <a:latin typeface="Fira Sans" panose="020B0503050000020004" pitchFamily="34" charset="0"/>
              </a:rPr>
              <a:t>The investigations have been compared with the same experiment found in the linked blog </a:t>
            </a:r>
            <a:r>
              <a:rPr lang="en-US" sz="1600">
                <a:latin typeface="Fira Sans" panose="020B0503050000020004" pitchFamily="34" charset="0"/>
                <a:hlinkClick r:id="rId3"/>
              </a:rPr>
              <a:t>paper</a:t>
            </a:r>
            <a:r>
              <a:rPr lang="en-US" sz="1600">
                <a:latin typeface="Fira Sans" panose="020B0503050000020004" pitchFamily="34" charset="0"/>
              </a:rPr>
              <a:t>.</a:t>
            </a:r>
          </a:p>
          <a:p>
            <a:pPr algn="ctr"/>
            <a:r>
              <a:rPr lang="en-US" sz="1600">
                <a:latin typeface="Fira Sans" panose="020B0503050000020004" pitchFamily="34" charset="0"/>
              </a:rPr>
              <a:t>The approach that has been used is to perform a resampling of the entire dataset with SMOTE using the PCA as means to reduce the feature dimensionality (8 components have been adopted).  </a:t>
            </a:r>
          </a:p>
        </p:txBody>
      </p:sp>
      <p:graphicFrame>
        <p:nvGraphicFramePr>
          <p:cNvPr id="9" name="Tabella 9">
            <a:extLst>
              <a:ext uri="{FF2B5EF4-FFF2-40B4-BE49-F238E27FC236}">
                <a16:creationId xmlns:a16="http://schemas.microsoft.com/office/drawing/2014/main" id="{46184D5F-4FB7-A373-3DB5-724A3623AAB4}"/>
              </a:ext>
            </a:extLst>
          </p:cNvPr>
          <p:cNvGraphicFramePr>
            <a:graphicFrameLocks noGrp="1"/>
          </p:cNvGraphicFramePr>
          <p:nvPr>
            <p:extLst>
              <p:ext uri="{D42A27DB-BD31-4B8C-83A1-F6EECF244321}">
                <p14:modId xmlns:p14="http://schemas.microsoft.com/office/powerpoint/2010/main" val="2600999912"/>
              </p:ext>
            </p:extLst>
          </p:nvPr>
        </p:nvGraphicFramePr>
        <p:xfrm>
          <a:off x="2487929" y="3149523"/>
          <a:ext cx="4368801" cy="1193800"/>
        </p:xfrm>
        <a:graphic>
          <a:graphicData uri="http://schemas.openxmlformats.org/drawingml/2006/table">
            <a:tbl>
              <a:tblPr firstRow="1" bandRow="1">
                <a:tableStyleId>{5C22544A-7EE6-4342-B048-85BDC9FD1C3A}</a:tableStyleId>
              </a:tblPr>
              <a:tblGrid>
                <a:gridCol w="1456267">
                  <a:extLst>
                    <a:ext uri="{9D8B030D-6E8A-4147-A177-3AD203B41FA5}">
                      <a16:colId xmlns:a16="http://schemas.microsoft.com/office/drawing/2014/main" val="361652068"/>
                    </a:ext>
                  </a:extLst>
                </a:gridCol>
                <a:gridCol w="1456267">
                  <a:extLst>
                    <a:ext uri="{9D8B030D-6E8A-4147-A177-3AD203B41FA5}">
                      <a16:colId xmlns:a16="http://schemas.microsoft.com/office/drawing/2014/main" val="2259264839"/>
                    </a:ext>
                  </a:extLst>
                </a:gridCol>
                <a:gridCol w="1456267">
                  <a:extLst>
                    <a:ext uri="{9D8B030D-6E8A-4147-A177-3AD203B41FA5}">
                      <a16:colId xmlns:a16="http://schemas.microsoft.com/office/drawing/2014/main" val="2023500971"/>
                    </a:ext>
                  </a:extLst>
                </a:gridCol>
              </a:tblGrid>
              <a:tr h="148514">
                <a:tc>
                  <a:txBody>
                    <a:bodyPr/>
                    <a:lstStyle/>
                    <a:p>
                      <a:pPr algn="ctr"/>
                      <a:r>
                        <a:rPr lang="it-IT">
                          <a:solidFill>
                            <a:srgbClr val="FFFFFF"/>
                          </a:solidFill>
                          <a:latin typeface="Fira Sans" panose="020B0503050000020004" pitchFamily="34" charset="0"/>
                        </a:rPr>
                        <a:t>Models</a:t>
                      </a:r>
                    </a:p>
                  </a:txBody>
                  <a:tcPr>
                    <a:solidFill>
                      <a:schemeClr val="accent4">
                        <a:lumMod val="50000"/>
                      </a:schemeClr>
                    </a:solidFill>
                  </a:tcPr>
                </a:tc>
                <a:tc>
                  <a:txBody>
                    <a:bodyPr/>
                    <a:lstStyle/>
                    <a:p>
                      <a:pPr algn="ctr"/>
                      <a:r>
                        <a:rPr lang="en-US" noProof="0">
                          <a:solidFill>
                            <a:srgbClr val="FFFFFF"/>
                          </a:solidFill>
                          <a:latin typeface="Fira Sans" panose="020B0503050000020004" pitchFamily="34" charset="0"/>
                        </a:rPr>
                        <a:t>Paper Accuracy</a:t>
                      </a:r>
                    </a:p>
                  </a:txBody>
                  <a:tcPr>
                    <a:solidFill>
                      <a:schemeClr val="accent4">
                        <a:lumMod val="75000"/>
                      </a:schemeClr>
                    </a:solidFill>
                  </a:tcPr>
                </a:tc>
                <a:tc>
                  <a:txBody>
                    <a:bodyPr/>
                    <a:lstStyle/>
                    <a:p>
                      <a:pPr algn="ctr"/>
                      <a:r>
                        <a:rPr lang="en-US" noProof="0">
                          <a:solidFill>
                            <a:srgbClr val="FFFFFF"/>
                          </a:solidFill>
                          <a:latin typeface="Fira Sans" panose="020B0503050000020004" pitchFamily="34" charset="0"/>
                        </a:rPr>
                        <a:t>Our Accuracy</a:t>
                      </a:r>
                    </a:p>
                  </a:txBody>
                  <a:tcPr>
                    <a:solidFill>
                      <a:schemeClr val="accent4"/>
                    </a:solidFill>
                  </a:tcPr>
                </a:tc>
                <a:extLst>
                  <a:ext uri="{0D108BD9-81ED-4DB2-BD59-A6C34878D82A}">
                    <a16:rowId xmlns:a16="http://schemas.microsoft.com/office/drawing/2014/main" val="1043272679"/>
                  </a:ext>
                </a:extLst>
              </a:tr>
              <a:tr h="370840">
                <a:tc>
                  <a:txBody>
                    <a:bodyPr/>
                    <a:lstStyle/>
                    <a:p>
                      <a:pPr algn="ctr"/>
                      <a:r>
                        <a:rPr lang="en-US" noProof="0">
                          <a:latin typeface="Fira Sans" panose="020B0503050000020004" pitchFamily="34" charset="0"/>
                        </a:rPr>
                        <a:t>Random Forest</a:t>
                      </a:r>
                    </a:p>
                  </a:txBody>
                  <a:tcPr>
                    <a:solidFill>
                      <a:srgbClr val="FFFFFF"/>
                    </a:solidFill>
                  </a:tcPr>
                </a:tc>
                <a:tc>
                  <a:txBody>
                    <a:bodyPr/>
                    <a:lstStyle/>
                    <a:p>
                      <a:pPr algn="ctr"/>
                      <a:r>
                        <a:rPr lang="it-IT">
                          <a:latin typeface="Fira Sans" panose="020B0503050000020004" pitchFamily="34" charset="0"/>
                        </a:rPr>
                        <a:t>97.53%</a:t>
                      </a:r>
                    </a:p>
                  </a:txBody>
                  <a:tcPr>
                    <a:solidFill>
                      <a:srgbClr val="FFFFFF"/>
                    </a:solidFill>
                  </a:tcPr>
                </a:tc>
                <a:tc>
                  <a:txBody>
                    <a:bodyPr/>
                    <a:lstStyle/>
                    <a:p>
                      <a:pPr algn="ctr"/>
                      <a:r>
                        <a:rPr lang="it-IT">
                          <a:latin typeface="Fira Sans" panose="020B0503050000020004" pitchFamily="34" charset="0"/>
                        </a:rPr>
                        <a:t>99.55%</a:t>
                      </a:r>
                    </a:p>
                  </a:txBody>
                  <a:tcPr>
                    <a:solidFill>
                      <a:srgbClr val="FFFFFF"/>
                    </a:solidFill>
                  </a:tcPr>
                </a:tc>
                <a:extLst>
                  <a:ext uri="{0D108BD9-81ED-4DB2-BD59-A6C34878D82A}">
                    <a16:rowId xmlns:a16="http://schemas.microsoft.com/office/drawing/2014/main" val="524468071"/>
                  </a:ext>
                </a:extLst>
              </a:tr>
              <a:tr h="370840">
                <a:tc>
                  <a:txBody>
                    <a:bodyPr/>
                    <a:lstStyle/>
                    <a:p>
                      <a:pPr algn="ctr"/>
                      <a:r>
                        <a:rPr lang="en-US" noProof="0">
                          <a:latin typeface="Fira Sans" panose="020B0503050000020004" pitchFamily="34" charset="0"/>
                        </a:rPr>
                        <a:t>Support Vector Machine</a:t>
                      </a:r>
                    </a:p>
                  </a:txBody>
                  <a:tcPr>
                    <a:solidFill>
                      <a:srgbClr val="FFFFFF"/>
                    </a:solidFill>
                  </a:tcPr>
                </a:tc>
                <a:tc>
                  <a:txBody>
                    <a:bodyPr/>
                    <a:lstStyle/>
                    <a:p>
                      <a:pPr algn="ctr"/>
                      <a:r>
                        <a:rPr lang="it-IT">
                          <a:latin typeface="Fira Sans" panose="020B0503050000020004" pitchFamily="34" charset="0"/>
                        </a:rPr>
                        <a:t>96.29%</a:t>
                      </a:r>
                    </a:p>
                  </a:txBody>
                  <a:tcPr>
                    <a:solidFill>
                      <a:srgbClr val="FFFFFF"/>
                    </a:solidFill>
                  </a:tcPr>
                </a:tc>
                <a:tc>
                  <a:txBody>
                    <a:bodyPr/>
                    <a:lstStyle/>
                    <a:p>
                      <a:pPr algn="ctr"/>
                      <a:r>
                        <a:rPr lang="it-IT">
                          <a:latin typeface="Fira Sans" panose="020B0503050000020004" pitchFamily="34" charset="0"/>
                        </a:rPr>
                        <a:t>100%</a:t>
                      </a:r>
                    </a:p>
                  </a:txBody>
                  <a:tcPr>
                    <a:solidFill>
                      <a:srgbClr val="FFFFFF"/>
                    </a:solidFill>
                  </a:tcPr>
                </a:tc>
                <a:extLst>
                  <a:ext uri="{0D108BD9-81ED-4DB2-BD59-A6C34878D82A}">
                    <a16:rowId xmlns:a16="http://schemas.microsoft.com/office/drawing/2014/main" val="3440511747"/>
                  </a:ext>
                </a:extLst>
              </a:tr>
            </a:tbl>
          </a:graphicData>
        </a:graphic>
      </p:graphicFrame>
      <p:sp>
        <p:nvSpPr>
          <p:cNvPr id="3" name="Google Shape;2160;p28">
            <a:extLst>
              <a:ext uri="{FF2B5EF4-FFF2-40B4-BE49-F238E27FC236}">
                <a16:creationId xmlns:a16="http://schemas.microsoft.com/office/drawing/2014/main" id="{D4BD3CC6-28A7-4DB5-C6D5-13FF67A65ACE}"/>
              </a:ext>
            </a:extLst>
          </p:cNvPr>
          <p:cNvSpPr/>
          <p:nvPr/>
        </p:nvSpPr>
        <p:spPr>
          <a:xfrm rot="1927115">
            <a:off x="7470486" y="814245"/>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60;p28">
            <a:extLst>
              <a:ext uri="{FF2B5EF4-FFF2-40B4-BE49-F238E27FC236}">
                <a16:creationId xmlns:a16="http://schemas.microsoft.com/office/drawing/2014/main" id="{CB9B14FB-98A2-7B5D-3ABC-8486D25A3128}"/>
              </a:ext>
            </a:extLst>
          </p:cNvPr>
          <p:cNvSpPr/>
          <p:nvPr/>
        </p:nvSpPr>
        <p:spPr>
          <a:xfrm rot="19522662">
            <a:off x="603945" y="728542"/>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579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050AB7-6A31-B151-19FC-AEFBA10FF6ED}"/>
              </a:ext>
            </a:extLst>
          </p:cNvPr>
          <p:cNvSpPr>
            <a:spLocks noGrp="1"/>
          </p:cNvSpPr>
          <p:nvPr>
            <p:ph type="title"/>
          </p:nvPr>
        </p:nvSpPr>
        <p:spPr/>
        <p:txBody>
          <a:bodyPr/>
          <a:lstStyle/>
          <a:p>
            <a:r>
              <a:rPr lang="en-US" sz="2800"/>
              <a:t>Comparison with the state of the art</a:t>
            </a:r>
          </a:p>
        </p:txBody>
      </p:sp>
      <p:sp>
        <p:nvSpPr>
          <p:cNvPr id="4" name="CasellaDiTesto 3">
            <a:extLst>
              <a:ext uri="{FF2B5EF4-FFF2-40B4-BE49-F238E27FC236}">
                <a16:creationId xmlns:a16="http://schemas.microsoft.com/office/drawing/2014/main" id="{4E5D90FD-C733-2E84-DBA8-8AA651199A1D}"/>
              </a:ext>
            </a:extLst>
          </p:cNvPr>
          <p:cNvSpPr txBox="1"/>
          <p:nvPr/>
        </p:nvSpPr>
        <p:spPr>
          <a:xfrm>
            <a:off x="601403" y="1190701"/>
            <a:ext cx="7941194" cy="1323439"/>
          </a:xfrm>
          <a:prstGeom prst="rect">
            <a:avLst/>
          </a:prstGeom>
          <a:noFill/>
        </p:spPr>
        <p:txBody>
          <a:bodyPr wrap="square">
            <a:spAutoFit/>
          </a:bodyPr>
          <a:lstStyle/>
          <a:p>
            <a:pPr algn="ctr"/>
            <a:r>
              <a:rPr lang="en-US" sz="1600">
                <a:latin typeface="Fira Sans" panose="020B0503050000020004" pitchFamily="34" charset="0"/>
              </a:rPr>
              <a:t>The investigations have been compared with another experiment, this </a:t>
            </a:r>
            <a:r>
              <a:rPr lang="en-US" sz="1600">
                <a:latin typeface="Fira Sans" panose="020B0503050000020004" pitchFamily="34" charset="0"/>
                <a:hlinkClick r:id="rId2"/>
              </a:rPr>
              <a:t>IEEE paper</a:t>
            </a:r>
            <a:r>
              <a:rPr lang="en-US" sz="1600">
                <a:latin typeface="Fira Sans" panose="020B0503050000020004" pitchFamily="34" charset="0"/>
              </a:rPr>
              <a:t>.</a:t>
            </a:r>
          </a:p>
          <a:p>
            <a:pPr algn="ctr"/>
            <a:endParaRPr lang="en-US" sz="1600">
              <a:latin typeface="Fira Sans" panose="020B0503050000020004" pitchFamily="34" charset="0"/>
            </a:endParaRPr>
          </a:p>
          <a:p>
            <a:pPr algn="ctr"/>
            <a:r>
              <a:rPr lang="en-US" sz="1600">
                <a:latin typeface="Fira Sans" panose="020B0503050000020004" pitchFamily="34" charset="0"/>
              </a:rPr>
              <a:t>The approach used by the authors of the paper is to first perform feature filtering, and then apply a CNN network.</a:t>
            </a:r>
          </a:p>
          <a:p>
            <a:pPr algn="ctr"/>
            <a:r>
              <a:rPr lang="en-US" sz="1600">
                <a:latin typeface="Fira Sans" panose="020B0503050000020004" pitchFamily="34" charset="0"/>
              </a:rPr>
              <a:t>The overall results are lower compared to our results.</a:t>
            </a:r>
            <a:endParaRPr lang="en-US">
              <a:latin typeface="Fira Sans" panose="020B0503050000020004" pitchFamily="34" charset="0"/>
            </a:endParaRPr>
          </a:p>
        </p:txBody>
      </p:sp>
      <p:graphicFrame>
        <p:nvGraphicFramePr>
          <p:cNvPr id="7" name="Tabella 7">
            <a:extLst>
              <a:ext uri="{FF2B5EF4-FFF2-40B4-BE49-F238E27FC236}">
                <a16:creationId xmlns:a16="http://schemas.microsoft.com/office/drawing/2014/main" id="{4171CEB6-4830-4536-D788-371C3A5AD025}"/>
              </a:ext>
            </a:extLst>
          </p:cNvPr>
          <p:cNvGraphicFramePr>
            <a:graphicFrameLocks noGrp="1"/>
          </p:cNvGraphicFramePr>
          <p:nvPr>
            <p:extLst>
              <p:ext uri="{D42A27DB-BD31-4B8C-83A1-F6EECF244321}">
                <p14:modId xmlns:p14="http://schemas.microsoft.com/office/powerpoint/2010/main" val="2379232558"/>
              </p:ext>
            </p:extLst>
          </p:nvPr>
        </p:nvGraphicFramePr>
        <p:xfrm>
          <a:off x="2877063" y="2790385"/>
          <a:ext cx="3600944" cy="1802828"/>
        </p:xfrm>
        <a:graphic>
          <a:graphicData uri="http://schemas.openxmlformats.org/drawingml/2006/table">
            <a:tbl>
              <a:tblPr firstRow="1" bandRow="1">
                <a:tableStyleId>{7E9639D4-E3E2-4D34-9284-5A2195B3D0D7}</a:tableStyleId>
              </a:tblPr>
              <a:tblGrid>
                <a:gridCol w="1505268">
                  <a:extLst>
                    <a:ext uri="{9D8B030D-6E8A-4147-A177-3AD203B41FA5}">
                      <a16:colId xmlns:a16="http://schemas.microsoft.com/office/drawing/2014/main" val="2445672628"/>
                    </a:ext>
                  </a:extLst>
                </a:gridCol>
                <a:gridCol w="2095676">
                  <a:extLst>
                    <a:ext uri="{9D8B030D-6E8A-4147-A177-3AD203B41FA5}">
                      <a16:colId xmlns:a16="http://schemas.microsoft.com/office/drawing/2014/main" val="3241481071"/>
                    </a:ext>
                  </a:extLst>
                </a:gridCol>
              </a:tblGrid>
              <a:tr h="376658">
                <a:tc>
                  <a:txBody>
                    <a:bodyPr/>
                    <a:lstStyle/>
                    <a:p>
                      <a:pPr algn="ctr"/>
                      <a:r>
                        <a:rPr lang="en-US">
                          <a:solidFill>
                            <a:srgbClr val="FFFFFF"/>
                          </a:solidFill>
                        </a:rPr>
                        <a:t>Dataset</a:t>
                      </a:r>
                      <a:endParaRPr lang="en-US">
                        <a:solidFill>
                          <a:srgbClr val="FFFFFF"/>
                        </a:solidFill>
                        <a:latin typeface="-apple-system"/>
                      </a:endParaRPr>
                    </a:p>
                  </a:txBody>
                  <a:tcPr anchor="ctr">
                    <a:solidFill>
                      <a:schemeClr val="tx2"/>
                    </a:solidFill>
                  </a:tcPr>
                </a:tc>
                <a:tc>
                  <a:txBody>
                    <a:bodyPr/>
                    <a:lstStyle/>
                    <a:p>
                      <a:pPr algn="ctr"/>
                      <a:r>
                        <a:rPr lang="en-US">
                          <a:solidFill>
                            <a:srgbClr val="FFFFFF"/>
                          </a:solidFill>
                        </a:rPr>
                        <a:t>Accuracy</a:t>
                      </a:r>
                      <a:endParaRPr lang="en-US">
                        <a:solidFill>
                          <a:srgbClr val="FFFFFF"/>
                        </a:solidFill>
                        <a:latin typeface="-apple-system"/>
                      </a:endParaRPr>
                    </a:p>
                  </a:txBody>
                  <a:tcPr anchor="ctr">
                    <a:solidFill>
                      <a:schemeClr val="accent1"/>
                    </a:solidFill>
                  </a:tcPr>
                </a:tc>
                <a:extLst>
                  <a:ext uri="{0D108BD9-81ED-4DB2-BD59-A6C34878D82A}">
                    <a16:rowId xmlns:a16="http://schemas.microsoft.com/office/drawing/2014/main" val="2454688553"/>
                  </a:ext>
                </a:extLst>
              </a:tr>
              <a:tr h="389850">
                <a:tc>
                  <a:txBody>
                    <a:bodyPr/>
                    <a:lstStyle/>
                    <a:p>
                      <a:pPr algn="ctr"/>
                      <a:r>
                        <a:rPr lang="en-US">
                          <a:solidFill>
                            <a:schemeClr val="tx1"/>
                          </a:solidFill>
                        </a:rPr>
                        <a:t>Fisher + PANCAN</a:t>
                      </a:r>
                      <a:endParaRPr lang="en-US">
                        <a:solidFill>
                          <a:schemeClr val="tx1"/>
                        </a:solidFill>
                        <a:latin typeface="-apple-system"/>
                      </a:endParaRPr>
                    </a:p>
                  </a:txBody>
                  <a:tcPr anchor="ctr"/>
                </a:tc>
                <a:tc>
                  <a:txBody>
                    <a:bodyPr/>
                    <a:lstStyle/>
                    <a:p>
                      <a:pPr algn="ctr"/>
                      <a:r>
                        <a:rPr lang="en-US">
                          <a:solidFill>
                            <a:schemeClr val="tx1"/>
                          </a:solidFill>
                        </a:rPr>
                        <a:t>98.5%</a:t>
                      </a:r>
                      <a:endParaRPr lang="en-US">
                        <a:solidFill>
                          <a:schemeClr val="tx1"/>
                        </a:solidFill>
                        <a:latin typeface="-apple-system"/>
                      </a:endParaRPr>
                    </a:p>
                  </a:txBody>
                  <a:tcPr anchor="ctr"/>
                </a:tc>
                <a:extLst>
                  <a:ext uri="{0D108BD9-81ED-4DB2-BD59-A6C34878D82A}">
                    <a16:rowId xmlns:a16="http://schemas.microsoft.com/office/drawing/2014/main" val="1346002414"/>
                  </a:ext>
                </a:extLst>
              </a:tr>
              <a:tr h="389850">
                <a:tc>
                  <a:txBody>
                    <a:bodyPr/>
                    <a:lstStyle/>
                    <a:p>
                      <a:pPr algn="ctr"/>
                      <a:r>
                        <a:rPr lang="en-US">
                          <a:solidFill>
                            <a:schemeClr val="tx1"/>
                          </a:solidFill>
                        </a:rPr>
                        <a:t>LLC + PANCAN</a:t>
                      </a:r>
                      <a:endParaRPr lang="en-US">
                        <a:solidFill>
                          <a:schemeClr val="tx1"/>
                        </a:solidFill>
                        <a:latin typeface="-apple-system"/>
                      </a:endParaRPr>
                    </a:p>
                  </a:txBody>
                  <a:tcPr anchor="ctr"/>
                </a:tc>
                <a:tc>
                  <a:txBody>
                    <a:bodyPr/>
                    <a:lstStyle/>
                    <a:p>
                      <a:pPr algn="ctr"/>
                      <a:r>
                        <a:rPr lang="en-US">
                          <a:solidFill>
                            <a:schemeClr val="tx1"/>
                          </a:solidFill>
                        </a:rPr>
                        <a:t>91.17%</a:t>
                      </a:r>
                      <a:endParaRPr lang="en-US">
                        <a:solidFill>
                          <a:schemeClr val="tx1"/>
                        </a:solidFill>
                        <a:latin typeface="-apple-system"/>
                      </a:endParaRPr>
                    </a:p>
                  </a:txBody>
                  <a:tcPr anchor="ctr"/>
                </a:tc>
                <a:extLst>
                  <a:ext uri="{0D108BD9-81ED-4DB2-BD59-A6C34878D82A}">
                    <a16:rowId xmlns:a16="http://schemas.microsoft.com/office/drawing/2014/main" val="4238238900"/>
                  </a:ext>
                </a:extLst>
              </a:tr>
              <a:tr h="389850">
                <a:tc>
                  <a:txBody>
                    <a:bodyPr/>
                    <a:lstStyle/>
                    <a:p>
                      <a:pPr algn="ctr"/>
                      <a:r>
                        <a:rPr lang="en-US">
                          <a:solidFill>
                            <a:schemeClr val="tx1"/>
                          </a:solidFill>
                        </a:rPr>
                        <a:t>ReliefF + PANCAN</a:t>
                      </a:r>
                      <a:endParaRPr lang="en-US">
                        <a:solidFill>
                          <a:schemeClr val="tx1"/>
                        </a:solidFill>
                        <a:latin typeface="-apple-system"/>
                      </a:endParaRPr>
                    </a:p>
                  </a:txBody>
                  <a:tcPr anchor="ctr"/>
                </a:tc>
                <a:tc>
                  <a:txBody>
                    <a:bodyPr/>
                    <a:lstStyle/>
                    <a:p>
                      <a:pPr algn="ctr"/>
                      <a:r>
                        <a:rPr lang="en-US">
                          <a:solidFill>
                            <a:schemeClr val="tx1"/>
                          </a:solidFill>
                        </a:rPr>
                        <a:t>100%</a:t>
                      </a:r>
                      <a:endParaRPr lang="en-US">
                        <a:solidFill>
                          <a:schemeClr val="tx1"/>
                        </a:solidFill>
                        <a:latin typeface="-apple-system"/>
                      </a:endParaRPr>
                    </a:p>
                  </a:txBody>
                  <a:tcPr anchor="ctr"/>
                </a:tc>
                <a:extLst>
                  <a:ext uri="{0D108BD9-81ED-4DB2-BD59-A6C34878D82A}">
                    <a16:rowId xmlns:a16="http://schemas.microsoft.com/office/drawing/2014/main" val="2137719867"/>
                  </a:ext>
                </a:extLst>
              </a:tr>
            </a:tbl>
          </a:graphicData>
        </a:graphic>
      </p:graphicFrame>
      <p:sp>
        <p:nvSpPr>
          <p:cNvPr id="5" name="Google Shape;2160;p28">
            <a:extLst>
              <a:ext uri="{FF2B5EF4-FFF2-40B4-BE49-F238E27FC236}">
                <a16:creationId xmlns:a16="http://schemas.microsoft.com/office/drawing/2014/main" id="{ADF38E11-6785-3A31-686C-481771E121B1}"/>
              </a:ext>
            </a:extLst>
          </p:cNvPr>
          <p:cNvSpPr/>
          <p:nvPr/>
        </p:nvSpPr>
        <p:spPr>
          <a:xfrm rot="1927115">
            <a:off x="7470486" y="814245"/>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60;p28">
            <a:extLst>
              <a:ext uri="{FF2B5EF4-FFF2-40B4-BE49-F238E27FC236}">
                <a16:creationId xmlns:a16="http://schemas.microsoft.com/office/drawing/2014/main" id="{21A8030D-08A4-F39E-4C47-707A5830C983}"/>
              </a:ext>
            </a:extLst>
          </p:cNvPr>
          <p:cNvSpPr/>
          <p:nvPr/>
        </p:nvSpPr>
        <p:spPr>
          <a:xfrm rot="19522662">
            <a:off x="603945" y="728542"/>
            <a:ext cx="1189934" cy="5755109"/>
          </a:xfrm>
          <a:custGeom>
            <a:avLst/>
            <a:gdLst/>
            <a:ahLst/>
            <a:cxnLst/>
            <a:rect l="l" t="t" r="r" b="b"/>
            <a:pathLst>
              <a:path w="8976" h="26337" extrusionOk="0">
                <a:moveTo>
                  <a:pt x="7703" y="3128"/>
                </a:moveTo>
                <a:cubicBezTo>
                  <a:pt x="7651" y="3667"/>
                  <a:pt x="7509" y="4183"/>
                  <a:pt x="7284" y="4670"/>
                </a:cubicBezTo>
                <a:lnTo>
                  <a:pt x="1677" y="4670"/>
                </a:lnTo>
                <a:cubicBezTo>
                  <a:pt x="1453" y="4183"/>
                  <a:pt x="1311" y="3667"/>
                  <a:pt x="1258" y="3128"/>
                </a:cubicBezTo>
                <a:close/>
                <a:moveTo>
                  <a:pt x="7149" y="4954"/>
                </a:moveTo>
                <a:cubicBezTo>
                  <a:pt x="6872" y="5478"/>
                  <a:pt x="6528" y="5965"/>
                  <a:pt x="6116" y="6399"/>
                </a:cubicBezTo>
                <a:lnTo>
                  <a:pt x="2853" y="6399"/>
                </a:lnTo>
                <a:cubicBezTo>
                  <a:pt x="2448" y="5965"/>
                  <a:pt x="2097" y="5478"/>
                  <a:pt x="1812" y="4954"/>
                </a:cubicBezTo>
                <a:close/>
                <a:moveTo>
                  <a:pt x="5847" y="6683"/>
                </a:moveTo>
                <a:cubicBezTo>
                  <a:pt x="5705" y="6826"/>
                  <a:pt x="5547" y="6975"/>
                  <a:pt x="5375" y="7117"/>
                </a:cubicBezTo>
                <a:cubicBezTo>
                  <a:pt x="5068" y="7387"/>
                  <a:pt x="4769" y="7649"/>
                  <a:pt x="4484" y="7903"/>
                </a:cubicBezTo>
                <a:cubicBezTo>
                  <a:pt x="4200" y="7649"/>
                  <a:pt x="3908" y="7387"/>
                  <a:pt x="3594" y="7117"/>
                </a:cubicBezTo>
                <a:cubicBezTo>
                  <a:pt x="3429" y="6975"/>
                  <a:pt x="3272" y="6826"/>
                  <a:pt x="3122" y="6683"/>
                </a:cubicBezTo>
                <a:close/>
                <a:moveTo>
                  <a:pt x="4484" y="8525"/>
                </a:moveTo>
                <a:cubicBezTo>
                  <a:pt x="5218" y="9169"/>
                  <a:pt x="5914" y="9850"/>
                  <a:pt x="6573" y="10561"/>
                </a:cubicBezTo>
                <a:lnTo>
                  <a:pt x="2396" y="10561"/>
                </a:lnTo>
                <a:cubicBezTo>
                  <a:pt x="3055" y="9850"/>
                  <a:pt x="3751" y="9169"/>
                  <a:pt x="4484" y="8525"/>
                </a:cubicBezTo>
                <a:close/>
                <a:moveTo>
                  <a:pt x="6820" y="10845"/>
                </a:moveTo>
                <a:cubicBezTo>
                  <a:pt x="7352" y="11482"/>
                  <a:pt x="7741" y="12088"/>
                  <a:pt x="7973" y="12709"/>
                </a:cubicBezTo>
                <a:lnTo>
                  <a:pt x="1004" y="12709"/>
                </a:lnTo>
                <a:cubicBezTo>
                  <a:pt x="1236" y="12088"/>
                  <a:pt x="1625" y="11482"/>
                  <a:pt x="2156" y="10845"/>
                </a:cubicBezTo>
                <a:close/>
                <a:moveTo>
                  <a:pt x="8063" y="12986"/>
                </a:moveTo>
                <a:cubicBezTo>
                  <a:pt x="8227" y="13548"/>
                  <a:pt x="8250" y="14132"/>
                  <a:pt x="8137" y="14700"/>
                </a:cubicBezTo>
                <a:lnTo>
                  <a:pt x="831" y="14700"/>
                </a:lnTo>
                <a:cubicBezTo>
                  <a:pt x="719" y="14132"/>
                  <a:pt x="749" y="13548"/>
                  <a:pt x="914" y="12986"/>
                </a:cubicBezTo>
                <a:close/>
                <a:moveTo>
                  <a:pt x="8078" y="14985"/>
                </a:moveTo>
                <a:cubicBezTo>
                  <a:pt x="7905" y="15606"/>
                  <a:pt x="7651" y="16198"/>
                  <a:pt x="7307" y="16737"/>
                </a:cubicBezTo>
                <a:lnTo>
                  <a:pt x="1662" y="16737"/>
                </a:lnTo>
                <a:cubicBezTo>
                  <a:pt x="1326" y="16190"/>
                  <a:pt x="1064" y="15606"/>
                  <a:pt x="891" y="14985"/>
                </a:cubicBezTo>
                <a:close/>
                <a:moveTo>
                  <a:pt x="7134" y="17021"/>
                </a:moveTo>
                <a:cubicBezTo>
                  <a:pt x="6393" y="18136"/>
                  <a:pt x="5443" y="18855"/>
                  <a:pt x="4484" y="19514"/>
                </a:cubicBezTo>
                <a:cubicBezTo>
                  <a:pt x="3534" y="18855"/>
                  <a:pt x="2583" y="18136"/>
                  <a:pt x="1842" y="17021"/>
                </a:cubicBezTo>
                <a:close/>
                <a:moveTo>
                  <a:pt x="4484" y="20083"/>
                </a:moveTo>
                <a:lnTo>
                  <a:pt x="4649" y="20195"/>
                </a:lnTo>
                <a:cubicBezTo>
                  <a:pt x="5532" y="20786"/>
                  <a:pt x="6356" y="21348"/>
                  <a:pt x="6985" y="22119"/>
                </a:cubicBezTo>
                <a:lnTo>
                  <a:pt x="1984" y="22119"/>
                </a:lnTo>
                <a:cubicBezTo>
                  <a:pt x="2621" y="21348"/>
                  <a:pt x="3444" y="20786"/>
                  <a:pt x="4320" y="20195"/>
                </a:cubicBezTo>
                <a:lnTo>
                  <a:pt x="4484" y="20083"/>
                </a:lnTo>
                <a:close/>
                <a:moveTo>
                  <a:pt x="7202" y="22403"/>
                </a:moveTo>
                <a:cubicBezTo>
                  <a:pt x="7569" y="22935"/>
                  <a:pt x="7838" y="23526"/>
                  <a:pt x="7988" y="24155"/>
                </a:cubicBezTo>
                <a:lnTo>
                  <a:pt x="989" y="24155"/>
                </a:lnTo>
                <a:cubicBezTo>
                  <a:pt x="1138" y="23526"/>
                  <a:pt x="1400" y="22935"/>
                  <a:pt x="1775" y="22403"/>
                </a:cubicBezTo>
                <a:close/>
                <a:moveTo>
                  <a:pt x="1651" y="1"/>
                </a:moveTo>
                <a:cubicBezTo>
                  <a:pt x="1582" y="1"/>
                  <a:pt x="1511" y="33"/>
                  <a:pt x="1460" y="111"/>
                </a:cubicBezTo>
                <a:cubicBezTo>
                  <a:pt x="1041" y="807"/>
                  <a:pt x="809" y="1601"/>
                  <a:pt x="772" y="2416"/>
                </a:cubicBezTo>
                <a:cubicBezTo>
                  <a:pt x="712" y="3667"/>
                  <a:pt x="1093" y="5560"/>
                  <a:pt x="3287" y="7469"/>
                </a:cubicBezTo>
                <a:cubicBezTo>
                  <a:pt x="3579" y="7724"/>
                  <a:pt x="3863" y="7971"/>
                  <a:pt x="4133" y="8210"/>
                </a:cubicBezTo>
                <a:cubicBezTo>
                  <a:pt x="2606" y="9588"/>
                  <a:pt x="1520" y="10688"/>
                  <a:pt x="884" y="11863"/>
                </a:cubicBezTo>
                <a:cubicBezTo>
                  <a:pt x="1" y="13495"/>
                  <a:pt x="120" y="15082"/>
                  <a:pt x="1273" y="16999"/>
                </a:cubicBezTo>
                <a:cubicBezTo>
                  <a:pt x="2052" y="18286"/>
                  <a:pt x="3055" y="19087"/>
                  <a:pt x="4073" y="19798"/>
                </a:cubicBezTo>
                <a:lnTo>
                  <a:pt x="4058" y="19806"/>
                </a:lnTo>
                <a:cubicBezTo>
                  <a:pt x="2127" y="21116"/>
                  <a:pt x="307" y="22351"/>
                  <a:pt x="307" y="26101"/>
                </a:cubicBezTo>
                <a:cubicBezTo>
                  <a:pt x="307" y="26258"/>
                  <a:pt x="424" y="26337"/>
                  <a:pt x="540" y="26337"/>
                </a:cubicBezTo>
                <a:cubicBezTo>
                  <a:pt x="656" y="26337"/>
                  <a:pt x="772" y="26258"/>
                  <a:pt x="772" y="26101"/>
                </a:cubicBezTo>
                <a:cubicBezTo>
                  <a:pt x="772" y="25540"/>
                  <a:pt x="824" y="24986"/>
                  <a:pt x="929" y="24432"/>
                </a:cubicBezTo>
                <a:lnTo>
                  <a:pt x="8048" y="24432"/>
                </a:lnTo>
                <a:cubicBezTo>
                  <a:pt x="8152" y="24986"/>
                  <a:pt x="8205" y="25540"/>
                  <a:pt x="8197" y="26101"/>
                </a:cubicBezTo>
                <a:cubicBezTo>
                  <a:pt x="8197" y="26258"/>
                  <a:pt x="8315" y="26337"/>
                  <a:pt x="8433" y="26337"/>
                </a:cubicBezTo>
                <a:cubicBezTo>
                  <a:pt x="8551" y="26337"/>
                  <a:pt x="8669" y="26258"/>
                  <a:pt x="8669" y="26101"/>
                </a:cubicBezTo>
                <a:cubicBezTo>
                  <a:pt x="8669" y="22351"/>
                  <a:pt x="6842" y="21116"/>
                  <a:pt x="4911" y="19806"/>
                </a:cubicBezTo>
                <a:lnTo>
                  <a:pt x="4904" y="19798"/>
                </a:lnTo>
                <a:cubicBezTo>
                  <a:pt x="5922" y="19087"/>
                  <a:pt x="6925" y="18286"/>
                  <a:pt x="7696" y="16999"/>
                </a:cubicBezTo>
                <a:cubicBezTo>
                  <a:pt x="8856" y="15082"/>
                  <a:pt x="8976" y="13503"/>
                  <a:pt x="8093" y="11863"/>
                </a:cubicBezTo>
                <a:cubicBezTo>
                  <a:pt x="7456" y="10688"/>
                  <a:pt x="6371" y="9588"/>
                  <a:pt x="4836" y="8210"/>
                </a:cubicBezTo>
                <a:cubicBezTo>
                  <a:pt x="5113" y="7971"/>
                  <a:pt x="5390" y="7724"/>
                  <a:pt x="5682" y="7469"/>
                </a:cubicBezTo>
                <a:cubicBezTo>
                  <a:pt x="7875" y="5568"/>
                  <a:pt x="8265" y="3667"/>
                  <a:pt x="8197" y="2416"/>
                </a:cubicBezTo>
                <a:cubicBezTo>
                  <a:pt x="8167" y="1601"/>
                  <a:pt x="7928" y="807"/>
                  <a:pt x="7516" y="111"/>
                </a:cubicBezTo>
                <a:cubicBezTo>
                  <a:pt x="7463" y="34"/>
                  <a:pt x="7393" y="2"/>
                  <a:pt x="7323" y="2"/>
                </a:cubicBezTo>
                <a:cubicBezTo>
                  <a:pt x="7157" y="2"/>
                  <a:pt x="7000" y="186"/>
                  <a:pt x="7127" y="365"/>
                </a:cubicBezTo>
                <a:cubicBezTo>
                  <a:pt x="7554" y="1121"/>
                  <a:pt x="7763" y="1982"/>
                  <a:pt x="7726" y="2851"/>
                </a:cubicBezTo>
                <a:lnTo>
                  <a:pt x="1243" y="2851"/>
                </a:lnTo>
                <a:cubicBezTo>
                  <a:pt x="1236" y="2723"/>
                  <a:pt x="1236" y="2589"/>
                  <a:pt x="1243" y="2461"/>
                </a:cubicBezTo>
                <a:cubicBezTo>
                  <a:pt x="1273" y="1720"/>
                  <a:pt x="1475" y="1002"/>
                  <a:pt x="1850" y="365"/>
                </a:cubicBezTo>
                <a:cubicBezTo>
                  <a:pt x="1971" y="181"/>
                  <a:pt x="1814" y="1"/>
                  <a:pt x="1651" y="1"/>
                </a:cubicBezTo>
                <a:close/>
              </a:path>
            </a:pathLst>
          </a:custGeom>
          <a:solidFill>
            <a:srgbClr val="FFFFFF"/>
          </a:solidFill>
          <a:ln w="9525" cap="flat" cmpd="sng">
            <a:solidFill>
              <a:schemeClr val="bg1">
                <a:lumMod val="90000"/>
              </a:schemeClr>
            </a:solidFill>
            <a:prstDash val="solid"/>
            <a:miter lim="748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668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3A688-BEE8-A0C5-C53F-99D4297DFCC0}"/>
              </a:ext>
            </a:extLst>
          </p:cNvPr>
          <p:cNvSpPr>
            <a:spLocks noGrp="1"/>
          </p:cNvSpPr>
          <p:nvPr>
            <p:ph type="title"/>
          </p:nvPr>
        </p:nvSpPr>
        <p:spPr/>
        <p:txBody>
          <a:bodyPr/>
          <a:lstStyle/>
          <a:p>
            <a:r>
              <a:rPr lang="en-US" sz="2800"/>
              <a:t>Removing Outliers</a:t>
            </a:r>
          </a:p>
        </p:txBody>
      </p:sp>
      <p:grpSp>
        <p:nvGrpSpPr>
          <p:cNvPr id="3" name="Google Shape;2431;p31">
            <a:extLst>
              <a:ext uri="{FF2B5EF4-FFF2-40B4-BE49-F238E27FC236}">
                <a16:creationId xmlns:a16="http://schemas.microsoft.com/office/drawing/2014/main" id="{B0A612DD-91C6-06B6-C104-227669B52AC9}"/>
              </a:ext>
            </a:extLst>
          </p:cNvPr>
          <p:cNvGrpSpPr/>
          <p:nvPr/>
        </p:nvGrpSpPr>
        <p:grpSpPr>
          <a:xfrm rot="5400000">
            <a:off x="-1035772" y="2098061"/>
            <a:ext cx="4080707" cy="1947295"/>
            <a:chOff x="2532063" y="2693657"/>
            <a:chExt cx="4080707" cy="1947295"/>
          </a:xfrm>
        </p:grpSpPr>
        <p:sp>
          <p:nvSpPr>
            <p:cNvPr id="4" name="Google Shape;2432;p31">
              <a:extLst>
                <a:ext uri="{FF2B5EF4-FFF2-40B4-BE49-F238E27FC236}">
                  <a16:creationId xmlns:a16="http://schemas.microsoft.com/office/drawing/2014/main" id="{832F9B85-C365-9E8D-C961-6B32BDF2B87B}"/>
                </a:ext>
              </a:extLst>
            </p:cNvPr>
            <p:cNvSpPr/>
            <p:nvPr/>
          </p:nvSpPr>
          <p:spPr>
            <a:xfrm>
              <a:off x="2897449" y="3105015"/>
              <a:ext cx="3411442" cy="1535936"/>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433;p31">
              <a:extLst>
                <a:ext uri="{FF2B5EF4-FFF2-40B4-BE49-F238E27FC236}">
                  <a16:creationId xmlns:a16="http://schemas.microsoft.com/office/drawing/2014/main" id="{61D5A9B9-84A8-D9A0-88B4-317B3C1D202E}"/>
                </a:ext>
              </a:extLst>
            </p:cNvPr>
            <p:cNvGrpSpPr/>
            <p:nvPr/>
          </p:nvGrpSpPr>
          <p:grpSpPr>
            <a:xfrm>
              <a:off x="2829188" y="3369715"/>
              <a:ext cx="3492819" cy="1170148"/>
              <a:chOff x="3728650" y="3804975"/>
              <a:chExt cx="1288150" cy="431550"/>
            </a:xfrm>
          </p:grpSpPr>
          <p:sp>
            <p:nvSpPr>
              <p:cNvPr id="7" name="Google Shape;2434;p31">
                <a:extLst>
                  <a:ext uri="{FF2B5EF4-FFF2-40B4-BE49-F238E27FC236}">
                    <a16:creationId xmlns:a16="http://schemas.microsoft.com/office/drawing/2014/main" id="{ABCDE4B5-4B2D-E2FE-59D7-0740940359D1}"/>
                  </a:ext>
                </a:extLst>
              </p:cNvPr>
              <p:cNvSpPr/>
              <p:nvPr/>
            </p:nvSpPr>
            <p:spPr>
              <a:xfrm rot="-5400000">
                <a:off x="4161625" y="3684550"/>
                <a:ext cx="418800" cy="667150"/>
              </a:xfrm>
              <a:custGeom>
                <a:avLst/>
                <a:gdLst/>
                <a:ahLst/>
                <a:cxnLst/>
                <a:rect l="l" t="t" r="r" b="b"/>
                <a:pathLst>
                  <a:path w="8376" h="13343" extrusionOk="0">
                    <a:moveTo>
                      <a:pt x="4188" y="488"/>
                    </a:moveTo>
                    <a:cubicBezTo>
                      <a:pt x="6222" y="488"/>
                      <a:pt x="7888" y="3265"/>
                      <a:pt x="7888" y="6671"/>
                    </a:cubicBezTo>
                    <a:cubicBezTo>
                      <a:pt x="7888" y="10086"/>
                      <a:pt x="6222" y="12855"/>
                      <a:pt x="4188" y="12855"/>
                    </a:cubicBezTo>
                    <a:cubicBezTo>
                      <a:pt x="2147" y="12855"/>
                      <a:pt x="489" y="10086"/>
                      <a:pt x="489" y="6671"/>
                    </a:cubicBezTo>
                    <a:cubicBezTo>
                      <a:pt x="489" y="3265"/>
                      <a:pt x="2147" y="488"/>
                      <a:pt x="4188" y="488"/>
                    </a:cubicBezTo>
                    <a:close/>
                    <a:moveTo>
                      <a:pt x="4188" y="0"/>
                    </a:moveTo>
                    <a:cubicBezTo>
                      <a:pt x="1877" y="0"/>
                      <a:pt x="1" y="2994"/>
                      <a:pt x="1" y="6671"/>
                    </a:cubicBezTo>
                    <a:cubicBezTo>
                      <a:pt x="1" y="10348"/>
                      <a:pt x="1877" y="13343"/>
                      <a:pt x="4188" y="13343"/>
                    </a:cubicBezTo>
                    <a:cubicBezTo>
                      <a:pt x="6492" y="13343"/>
                      <a:pt x="8375" y="10348"/>
                      <a:pt x="8375" y="6671"/>
                    </a:cubicBezTo>
                    <a:cubicBezTo>
                      <a:pt x="8375" y="2994"/>
                      <a:pt x="6492" y="0"/>
                      <a:pt x="4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35;p31">
                <a:extLst>
                  <a:ext uri="{FF2B5EF4-FFF2-40B4-BE49-F238E27FC236}">
                    <a16:creationId xmlns:a16="http://schemas.microsoft.com/office/drawing/2014/main" id="{B47E1EF7-6FE4-E32E-5D11-96D651660D31}"/>
                  </a:ext>
                </a:extLst>
              </p:cNvPr>
              <p:cNvSpPr/>
              <p:nvPr/>
            </p:nvSpPr>
            <p:spPr>
              <a:xfrm rot="-5400000">
                <a:off x="4640575" y="3851300"/>
                <a:ext cx="418800" cy="333650"/>
              </a:xfrm>
              <a:custGeom>
                <a:avLst/>
                <a:gdLst/>
                <a:ahLst/>
                <a:cxnLst/>
                <a:rect l="l" t="t" r="r" b="b"/>
                <a:pathLst>
                  <a:path w="8376" h="6673" extrusionOk="0">
                    <a:moveTo>
                      <a:pt x="4188" y="1"/>
                    </a:moveTo>
                    <a:cubicBezTo>
                      <a:pt x="1877" y="1"/>
                      <a:pt x="1" y="2995"/>
                      <a:pt x="1" y="6672"/>
                    </a:cubicBezTo>
                    <a:lnTo>
                      <a:pt x="489" y="6672"/>
                    </a:lnTo>
                    <a:cubicBezTo>
                      <a:pt x="489" y="3265"/>
                      <a:pt x="2147" y="489"/>
                      <a:pt x="4188" y="489"/>
                    </a:cubicBezTo>
                    <a:cubicBezTo>
                      <a:pt x="6222" y="489"/>
                      <a:pt x="7888" y="3265"/>
                      <a:pt x="7888" y="6672"/>
                    </a:cubicBezTo>
                    <a:lnTo>
                      <a:pt x="8375" y="6672"/>
                    </a:lnTo>
                    <a:cubicBezTo>
                      <a:pt x="8375" y="2995"/>
                      <a:pt x="6492" y="1"/>
                      <a:pt x="41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6;p31">
                <a:extLst>
                  <a:ext uri="{FF2B5EF4-FFF2-40B4-BE49-F238E27FC236}">
                    <a16:creationId xmlns:a16="http://schemas.microsoft.com/office/drawing/2014/main" id="{B90223FF-DF0B-F374-5121-BA05CA07AE64}"/>
                  </a:ext>
                </a:extLst>
              </p:cNvPr>
              <p:cNvSpPr/>
              <p:nvPr/>
            </p:nvSpPr>
            <p:spPr>
              <a:xfrm rot="-5400000">
                <a:off x="3686050" y="3851325"/>
                <a:ext cx="418800" cy="333600"/>
              </a:xfrm>
              <a:custGeom>
                <a:avLst/>
                <a:gdLst/>
                <a:ahLst/>
                <a:cxnLst/>
                <a:rect l="l" t="t" r="r" b="b"/>
                <a:pathLst>
                  <a:path w="8376" h="6672" extrusionOk="0">
                    <a:moveTo>
                      <a:pt x="1" y="0"/>
                    </a:moveTo>
                    <a:cubicBezTo>
                      <a:pt x="1" y="3677"/>
                      <a:pt x="1877" y="6672"/>
                      <a:pt x="4188" y="6672"/>
                    </a:cubicBezTo>
                    <a:cubicBezTo>
                      <a:pt x="6492" y="6672"/>
                      <a:pt x="8375" y="3677"/>
                      <a:pt x="8375" y="0"/>
                    </a:cubicBezTo>
                    <a:lnTo>
                      <a:pt x="7888" y="0"/>
                    </a:lnTo>
                    <a:cubicBezTo>
                      <a:pt x="7888" y="3407"/>
                      <a:pt x="6222" y="6184"/>
                      <a:pt x="4188" y="6184"/>
                    </a:cubicBezTo>
                    <a:cubicBezTo>
                      <a:pt x="2147" y="6184"/>
                      <a:pt x="489" y="3407"/>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37;p31">
                <a:extLst>
                  <a:ext uri="{FF2B5EF4-FFF2-40B4-BE49-F238E27FC236}">
                    <a16:creationId xmlns:a16="http://schemas.microsoft.com/office/drawing/2014/main" id="{D37E4053-5AC6-197A-5630-EEEF6B70E022}"/>
                  </a:ext>
                </a:extLst>
              </p:cNvPr>
              <p:cNvSpPr/>
              <p:nvPr/>
            </p:nvSpPr>
            <p:spPr>
              <a:xfrm rot="-5400000">
                <a:off x="3541600" y="4017525"/>
                <a:ext cx="431550" cy="6450"/>
              </a:xfrm>
              <a:custGeom>
                <a:avLst/>
                <a:gdLst/>
                <a:ahLst/>
                <a:cxnLst/>
                <a:rect l="l" t="t" r="r" b="b"/>
                <a:pathLst>
                  <a:path w="8631" h="129" extrusionOk="0">
                    <a:moveTo>
                      <a:pt x="8547" y="0"/>
                    </a:moveTo>
                    <a:cubicBezTo>
                      <a:pt x="8545" y="0"/>
                      <a:pt x="8543" y="0"/>
                      <a:pt x="8540" y="1"/>
                    </a:cubicBezTo>
                    <a:lnTo>
                      <a:pt x="83" y="1"/>
                    </a:lnTo>
                    <a:cubicBezTo>
                      <a:pt x="1" y="1"/>
                      <a:pt x="1" y="121"/>
                      <a:pt x="83" y="128"/>
                    </a:cubicBezTo>
                    <a:lnTo>
                      <a:pt x="8540" y="128"/>
                    </a:lnTo>
                    <a:cubicBezTo>
                      <a:pt x="8628" y="128"/>
                      <a:pt x="8630" y="0"/>
                      <a:pt x="85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38;p31">
                <a:extLst>
                  <a:ext uri="{FF2B5EF4-FFF2-40B4-BE49-F238E27FC236}">
                    <a16:creationId xmlns:a16="http://schemas.microsoft.com/office/drawing/2014/main" id="{866B5F4E-71F8-1DA8-6023-7F7DD2B5B03D}"/>
                  </a:ext>
                </a:extLst>
              </p:cNvPr>
              <p:cNvSpPr/>
              <p:nvPr/>
            </p:nvSpPr>
            <p:spPr>
              <a:xfrm rot="-5400000">
                <a:off x="3612500" y="4017525"/>
                <a:ext cx="386550" cy="6450"/>
              </a:xfrm>
              <a:custGeom>
                <a:avLst/>
                <a:gdLst/>
                <a:ahLst/>
                <a:cxnLst/>
                <a:rect l="l" t="t" r="r" b="b"/>
                <a:pathLst>
                  <a:path w="7731" h="129" extrusionOk="0">
                    <a:moveTo>
                      <a:pt x="91" y="1"/>
                    </a:moveTo>
                    <a:cubicBezTo>
                      <a:pt x="3" y="1"/>
                      <a:pt x="1" y="129"/>
                      <a:pt x="84" y="129"/>
                    </a:cubicBezTo>
                    <a:cubicBezTo>
                      <a:pt x="86" y="129"/>
                      <a:pt x="89" y="128"/>
                      <a:pt x="91" y="128"/>
                    </a:cubicBezTo>
                    <a:lnTo>
                      <a:pt x="7648" y="128"/>
                    </a:lnTo>
                    <a:cubicBezTo>
                      <a:pt x="7730" y="128"/>
                      <a:pt x="7730" y="1"/>
                      <a:pt x="7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39;p31">
                <a:extLst>
                  <a:ext uri="{FF2B5EF4-FFF2-40B4-BE49-F238E27FC236}">
                    <a16:creationId xmlns:a16="http://schemas.microsoft.com/office/drawing/2014/main" id="{BCB9E68C-039B-908D-2FCF-0D67299F5D1F}"/>
                  </a:ext>
                </a:extLst>
              </p:cNvPr>
              <p:cNvSpPr/>
              <p:nvPr/>
            </p:nvSpPr>
            <p:spPr>
              <a:xfrm rot="-5400000">
                <a:off x="3683250" y="4016975"/>
                <a:ext cx="341850" cy="6450"/>
              </a:xfrm>
              <a:custGeom>
                <a:avLst/>
                <a:gdLst/>
                <a:ahLst/>
                <a:cxnLst/>
                <a:rect l="l" t="t" r="r" b="b"/>
                <a:pathLst>
                  <a:path w="6837" h="129" extrusionOk="0">
                    <a:moveTo>
                      <a:pt x="91" y="1"/>
                    </a:moveTo>
                    <a:cubicBezTo>
                      <a:pt x="3" y="1"/>
                      <a:pt x="1" y="129"/>
                      <a:pt x="84" y="129"/>
                    </a:cubicBezTo>
                    <a:cubicBezTo>
                      <a:pt x="86" y="129"/>
                      <a:pt x="88" y="129"/>
                      <a:pt x="91" y="128"/>
                    </a:cubicBezTo>
                    <a:lnTo>
                      <a:pt x="6747" y="128"/>
                    </a:lnTo>
                    <a:cubicBezTo>
                      <a:pt x="6749" y="129"/>
                      <a:pt x="6752" y="129"/>
                      <a:pt x="6754" y="129"/>
                    </a:cubicBezTo>
                    <a:cubicBezTo>
                      <a:pt x="6837" y="129"/>
                      <a:pt x="6834" y="1"/>
                      <a:pt x="67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40;p31">
                <a:extLst>
                  <a:ext uri="{FF2B5EF4-FFF2-40B4-BE49-F238E27FC236}">
                    <a16:creationId xmlns:a16="http://schemas.microsoft.com/office/drawing/2014/main" id="{D5614931-4F51-EB90-BD2F-52C8DB11E08F}"/>
                  </a:ext>
                </a:extLst>
              </p:cNvPr>
              <p:cNvSpPr/>
              <p:nvPr/>
            </p:nvSpPr>
            <p:spPr>
              <a:xfrm rot="-5400000">
                <a:off x="3750768" y="4020307"/>
                <a:ext cx="304316" cy="6445"/>
              </a:xfrm>
              <a:custGeom>
                <a:avLst/>
                <a:gdLst/>
                <a:ahLst/>
                <a:cxnLst/>
                <a:rect l="l" t="t" r="r" b="b"/>
                <a:pathLst>
                  <a:path w="5937" h="129" extrusionOk="0">
                    <a:moveTo>
                      <a:pt x="76" y="1"/>
                    </a:moveTo>
                    <a:cubicBezTo>
                      <a:pt x="0" y="1"/>
                      <a:pt x="3" y="129"/>
                      <a:pt x="83" y="129"/>
                    </a:cubicBezTo>
                    <a:lnTo>
                      <a:pt x="5846" y="129"/>
                    </a:lnTo>
                    <a:cubicBezTo>
                      <a:pt x="5934" y="129"/>
                      <a:pt x="5936" y="1"/>
                      <a:pt x="5853" y="1"/>
                    </a:cubicBezTo>
                    <a:cubicBezTo>
                      <a:pt x="5851" y="1"/>
                      <a:pt x="5849" y="1"/>
                      <a:pt x="5846" y="1"/>
                    </a:cubicBezTo>
                    <a:lnTo>
                      <a:pt x="83" y="1"/>
                    </a:lnTo>
                    <a:cubicBezTo>
                      <a:pt x="81" y="1"/>
                      <a:pt x="79"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41;p31">
                <a:extLst>
                  <a:ext uri="{FF2B5EF4-FFF2-40B4-BE49-F238E27FC236}">
                    <a16:creationId xmlns:a16="http://schemas.microsoft.com/office/drawing/2014/main" id="{039B8F7B-23FE-CEDC-9F8F-BE162CCC9475}"/>
                  </a:ext>
                </a:extLst>
              </p:cNvPr>
              <p:cNvSpPr/>
              <p:nvPr/>
            </p:nvSpPr>
            <p:spPr>
              <a:xfrm rot="-5400000">
                <a:off x="3812025" y="4018819"/>
                <a:ext cx="278642" cy="6400"/>
              </a:xfrm>
              <a:custGeom>
                <a:avLst/>
                <a:gdLst/>
                <a:ahLst/>
                <a:cxnLst/>
                <a:rect l="l" t="t" r="r" b="b"/>
                <a:pathLst>
                  <a:path w="5036" h="128" extrusionOk="0">
                    <a:moveTo>
                      <a:pt x="84" y="0"/>
                    </a:moveTo>
                    <a:cubicBezTo>
                      <a:pt x="1" y="0"/>
                      <a:pt x="3" y="128"/>
                      <a:pt x="91" y="128"/>
                    </a:cubicBezTo>
                    <a:lnTo>
                      <a:pt x="4953" y="128"/>
                    </a:lnTo>
                    <a:cubicBezTo>
                      <a:pt x="5036" y="120"/>
                      <a:pt x="5036" y="0"/>
                      <a:pt x="4953" y="0"/>
                    </a:cubicBezTo>
                    <a:lnTo>
                      <a:pt x="91" y="0"/>
                    </a:lnTo>
                    <a:cubicBezTo>
                      <a:pt x="88"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42;p31">
                <a:extLst>
                  <a:ext uri="{FF2B5EF4-FFF2-40B4-BE49-F238E27FC236}">
                    <a16:creationId xmlns:a16="http://schemas.microsoft.com/office/drawing/2014/main" id="{3ED7A3DF-3029-2809-43C9-539BBE2017A5}"/>
                  </a:ext>
                </a:extLst>
              </p:cNvPr>
              <p:cNvSpPr/>
              <p:nvPr/>
            </p:nvSpPr>
            <p:spPr>
              <a:xfrm rot="-5400000">
                <a:off x="3896550" y="4016025"/>
                <a:ext cx="206450" cy="6450"/>
              </a:xfrm>
              <a:custGeom>
                <a:avLst/>
                <a:gdLst/>
                <a:ahLst/>
                <a:cxnLst/>
                <a:rect l="l" t="t" r="r" b="b"/>
                <a:pathLst>
                  <a:path w="4129" h="129" extrusionOk="0">
                    <a:moveTo>
                      <a:pt x="83" y="0"/>
                    </a:moveTo>
                    <a:cubicBezTo>
                      <a:pt x="1" y="8"/>
                      <a:pt x="1" y="128"/>
                      <a:pt x="83" y="128"/>
                    </a:cubicBezTo>
                    <a:lnTo>
                      <a:pt x="4046" y="128"/>
                    </a:lnTo>
                    <a:cubicBezTo>
                      <a:pt x="4048" y="128"/>
                      <a:pt x="4050" y="128"/>
                      <a:pt x="4052" y="128"/>
                    </a:cubicBezTo>
                    <a:cubicBezTo>
                      <a:pt x="4128" y="128"/>
                      <a:pt x="4126" y="0"/>
                      <a:pt x="4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43;p31">
                <a:extLst>
                  <a:ext uri="{FF2B5EF4-FFF2-40B4-BE49-F238E27FC236}">
                    <a16:creationId xmlns:a16="http://schemas.microsoft.com/office/drawing/2014/main" id="{4453985D-E764-1605-3733-D2B5E0799DBD}"/>
                  </a:ext>
                </a:extLst>
              </p:cNvPr>
              <p:cNvSpPr/>
              <p:nvPr/>
            </p:nvSpPr>
            <p:spPr>
              <a:xfrm rot="-5400000">
                <a:off x="3998950" y="4016025"/>
                <a:ext cx="206450" cy="6450"/>
              </a:xfrm>
              <a:custGeom>
                <a:avLst/>
                <a:gdLst/>
                <a:ahLst/>
                <a:cxnLst/>
                <a:rect l="l" t="t" r="r" b="b"/>
                <a:pathLst>
                  <a:path w="4129" h="129" extrusionOk="0">
                    <a:moveTo>
                      <a:pt x="83" y="1"/>
                    </a:moveTo>
                    <a:cubicBezTo>
                      <a:pt x="1" y="8"/>
                      <a:pt x="1" y="129"/>
                      <a:pt x="83" y="129"/>
                    </a:cubicBezTo>
                    <a:lnTo>
                      <a:pt x="4046" y="129"/>
                    </a:lnTo>
                    <a:cubicBezTo>
                      <a:pt x="4048" y="129"/>
                      <a:pt x="4050" y="129"/>
                      <a:pt x="4052" y="129"/>
                    </a:cubicBezTo>
                    <a:cubicBezTo>
                      <a:pt x="4128" y="129"/>
                      <a:pt x="4126" y="1"/>
                      <a:pt x="4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44;p31">
                <a:extLst>
                  <a:ext uri="{FF2B5EF4-FFF2-40B4-BE49-F238E27FC236}">
                    <a16:creationId xmlns:a16="http://schemas.microsoft.com/office/drawing/2014/main" id="{C11BF14F-D6E1-3CE9-23F7-A0CBFA0FDD55}"/>
                  </a:ext>
                </a:extLst>
              </p:cNvPr>
              <p:cNvSpPr/>
              <p:nvPr/>
            </p:nvSpPr>
            <p:spPr>
              <a:xfrm rot="-5400000">
                <a:off x="4016900" y="4018794"/>
                <a:ext cx="278642" cy="6450"/>
              </a:xfrm>
              <a:custGeom>
                <a:avLst/>
                <a:gdLst/>
                <a:ahLst/>
                <a:cxnLst/>
                <a:rect l="l" t="t" r="r" b="b"/>
                <a:pathLst>
                  <a:path w="5036" h="129" extrusionOk="0">
                    <a:moveTo>
                      <a:pt x="84" y="0"/>
                    </a:moveTo>
                    <a:cubicBezTo>
                      <a:pt x="1" y="0"/>
                      <a:pt x="3" y="128"/>
                      <a:pt x="91" y="128"/>
                    </a:cubicBezTo>
                    <a:lnTo>
                      <a:pt x="4953" y="128"/>
                    </a:lnTo>
                    <a:cubicBezTo>
                      <a:pt x="5036" y="121"/>
                      <a:pt x="5036" y="1"/>
                      <a:pt x="4953" y="1"/>
                    </a:cubicBezTo>
                    <a:lnTo>
                      <a:pt x="91" y="1"/>
                    </a:lnTo>
                    <a:cubicBezTo>
                      <a:pt x="88"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5;p31">
                <a:extLst>
                  <a:ext uri="{FF2B5EF4-FFF2-40B4-BE49-F238E27FC236}">
                    <a16:creationId xmlns:a16="http://schemas.microsoft.com/office/drawing/2014/main" id="{0A4D09A5-C5BF-4AD9-9CF6-56D114B0F954}"/>
                  </a:ext>
                </a:extLst>
              </p:cNvPr>
              <p:cNvSpPr/>
              <p:nvPr/>
            </p:nvSpPr>
            <p:spPr>
              <a:xfrm rot="-5400000">
                <a:off x="4045974" y="4018767"/>
                <a:ext cx="328494" cy="6450"/>
              </a:xfrm>
              <a:custGeom>
                <a:avLst/>
                <a:gdLst/>
                <a:ahLst/>
                <a:cxnLst/>
                <a:rect l="l" t="t" r="r" b="b"/>
                <a:pathLst>
                  <a:path w="5937" h="129" extrusionOk="0">
                    <a:moveTo>
                      <a:pt x="76" y="1"/>
                    </a:moveTo>
                    <a:cubicBezTo>
                      <a:pt x="0" y="1"/>
                      <a:pt x="3" y="129"/>
                      <a:pt x="83" y="129"/>
                    </a:cubicBezTo>
                    <a:lnTo>
                      <a:pt x="5846" y="129"/>
                    </a:lnTo>
                    <a:cubicBezTo>
                      <a:pt x="5934" y="129"/>
                      <a:pt x="5936" y="1"/>
                      <a:pt x="5853" y="1"/>
                    </a:cubicBezTo>
                    <a:cubicBezTo>
                      <a:pt x="5851" y="1"/>
                      <a:pt x="5849" y="1"/>
                      <a:pt x="5846" y="1"/>
                    </a:cubicBezTo>
                    <a:lnTo>
                      <a:pt x="83" y="1"/>
                    </a:lnTo>
                    <a:cubicBezTo>
                      <a:pt x="81" y="1"/>
                      <a:pt x="79"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46;p31">
                <a:extLst>
                  <a:ext uri="{FF2B5EF4-FFF2-40B4-BE49-F238E27FC236}">
                    <a16:creationId xmlns:a16="http://schemas.microsoft.com/office/drawing/2014/main" id="{B2F7C7F6-E1A4-7F17-4CEB-E20E9EFF4751}"/>
                  </a:ext>
                </a:extLst>
              </p:cNvPr>
              <p:cNvSpPr/>
              <p:nvPr/>
            </p:nvSpPr>
            <p:spPr>
              <a:xfrm rot="-5400000">
                <a:off x="4074944" y="4019428"/>
                <a:ext cx="377904" cy="6400"/>
              </a:xfrm>
              <a:custGeom>
                <a:avLst/>
                <a:gdLst/>
                <a:ahLst/>
                <a:cxnLst/>
                <a:rect l="l" t="t" r="r" b="b"/>
                <a:pathLst>
                  <a:path w="6830" h="128" extrusionOk="0">
                    <a:moveTo>
                      <a:pt x="91" y="0"/>
                    </a:moveTo>
                    <a:cubicBezTo>
                      <a:pt x="1" y="0"/>
                      <a:pt x="1" y="128"/>
                      <a:pt x="91" y="128"/>
                    </a:cubicBezTo>
                    <a:lnTo>
                      <a:pt x="6747" y="128"/>
                    </a:lnTo>
                    <a:cubicBezTo>
                      <a:pt x="6829" y="128"/>
                      <a:pt x="6829" y="0"/>
                      <a:pt x="67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47;p31">
                <a:extLst>
                  <a:ext uri="{FF2B5EF4-FFF2-40B4-BE49-F238E27FC236}">
                    <a16:creationId xmlns:a16="http://schemas.microsoft.com/office/drawing/2014/main" id="{6398AE47-9B53-4850-F1B0-4DC3F248EF0A}"/>
                  </a:ext>
                </a:extLst>
              </p:cNvPr>
              <p:cNvSpPr/>
              <p:nvPr/>
            </p:nvSpPr>
            <p:spPr>
              <a:xfrm rot="-5400000">
                <a:off x="4124850" y="4017325"/>
                <a:ext cx="386150" cy="6450"/>
              </a:xfrm>
              <a:custGeom>
                <a:avLst/>
                <a:gdLst/>
                <a:ahLst/>
                <a:cxnLst/>
                <a:rect l="l" t="t" r="r" b="b"/>
                <a:pathLst>
                  <a:path w="7723" h="129" extrusionOk="0">
                    <a:moveTo>
                      <a:pt x="83" y="1"/>
                    </a:moveTo>
                    <a:cubicBezTo>
                      <a:pt x="0" y="1"/>
                      <a:pt x="0" y="128"/>
                      <a:pt x="83" y="128"/>
                    </a:cubicBezTo>
                    <a:lnTo>
                      <a:pt x="7640" y="128"/>
                    </a:lnTo>
                    <a:cubicBezTo>
                      <a:pt x="7722" y="128"/>
                      <a:pt x="7722" y="1"/>
                      <a:pt x="7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48;p31">
                <a:extLst>
                  <a:ext uri="{FF2B5EF4-FFF2-40B4-BE49-F238E27FC236}">
                    <a16:creationId xmlns:a16="http://schemas.microsoft.com/office/drawing/2014/main" id="{0A7CE716-0E6D-9CFE-C600-2BFFA5349D4D}"/>
                  </a:ext>
                </a:extLst>
              </p:cNvPr>
              <p:cNvSpPr/>
              <p:nvPr/>
            </p:nvSpPr>
            <p:spPr>
              <a:xfrm rot="-5400000">
                <a:off x="4172555" y="4019440"/>
                <a:ext cx="398792" cy="6399"/>
              </a:xfrm>
              <a:custGeom>
                <a:avLst/>
                <a:gdLst/>
                <a:ahLst/>
                <a:cxnLst/>
                <a:rect l="l" t="t" r="r" b="b"/>
                <a:pathLst>
                  <a:path w="8623" h="128" extrusionOk="0">
                    <a:moveTo>
                      <a:pt x="83" y="0"/>
                    </a:moveTo>
                    <a:cubicBezTo>
                      <a:pt x="1" y="0"/>
                      <a:pt x="1" y="128"/>
                      <a:pt x="83" y="128"/>
                    </a:cubicBezTo>
                    <a:lnTo>
                      <a:pt x="8540" y="128"/>
                    </a:lnTo>
                    <a:cubicBezTo>
                      <a:pt x="8623" y="128"/>
                      <a:pt x="8623" y="0"/>
                      <a:pt x="8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49;p31">
                <a:extLst>
                  <a:ext uri="{FF2B5EF4-FFF2-40B4-BE49-F238E27FC236}">
                    <a16:creationId xmlns:a16="http://schemas.microsoft.com/office/drawing/2014/main" id="{86718467-1E92-BECD-E657-0FEC6AFADC1A}"/>
                  </a:ext>
                </a:extLst>
              </p:cNvPr>
              <p:cNvSpPr/>
              <p:nvPr/>
            </p:nvSpPr>
            <p:spPr>
              <a:xfrm rot="-5400000">
                <a:off x="4234425" y="4017750"/>
                <a:ext cx="387650" cy="6400"/>
              </a:xfrm>
              <a:custGeom>
                <a:avLst/>
                <a:gdLst/>
                <a:ahLst/>
                <a:cxnLst/>
                <a:rect l="l" t="t" r="r" b="b"/>
                <a:pathLst>
                  <a:path w="7753" h="128" extrusionOk="0">
                    <a:moveTo>
                      <a:pt x="91" y="0"/>
                    </a:moveTo>
                    <a:cubicBezTo>
                      <a:pt x="1" y="0"/>
                      <a:pt x="1" y="128"/>
                      <a:pt x="91" y="128"/>
                    </a:cubicBezTo>
                    <a:lnTo>
                      <a:pt x="7670" y="128"/>
                    </a:lnTo>
                    <a:cubicBezTo>
                      <a:pt x="7753" y="128"/>
                      <a:pt x="7753"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50;p31">
                <a:extLst>
                  <a:ext uri="{FF2B5EF4-FFF2-40B4-BE49-F238E27FC236}">
                    <a16:creationId xmlns:a16="http://schemas.microsoft.com/office/drawing/2014/main" id="{B5ECA4F3-50A3-6B67-0A55-F6C2073FD4A6}"/>
                  </a:ext>
                </a:extLst>
              </p:cNvPr>
              <p:cNvSpPr/>
              <p:nvPr/>
            </p:nvSpPr>
            <p:spPr>
              <a:xfrm rot="-5400000">
                <a:off x="4294130" y="4020012"/>
                <a:ext cx="380781" cy="6450"/>
              </a:xfrm>
              <a:custGeom>
                <a:avLst/>
                <a:gdLst/>
                <a:ahLst/>
                <a:cxnLst/>
                <a:rect l="l" t="t" r="r" b="b"/>
                <a:pathLst>
                  <a:path w="6882" h="129" extrusionOk="0">
                    <a:moveTo>
                      <a:pt x="90" y="1"/>
                    </a:moveTo>
                    <a:cubicBezTo>
                      <a:pt x="0" y="1"/>
                      <a:pt x="0" y="128"/>
                      <a:pt x="90" y="128"/>
                    </a:cubicBezTo>
                    <a:lnTo>
                      <a:pt x="6791" y="128"/>
                    </a:lnTo>
                    <a:cubicBezTo>
                      <a:pt x="6881" y="128"/>
                      <a:pt x="6881" y="1"/>
                      <a:pt x="6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51;p31">
                <a:extLst>
                  <a:ext uri="{FF2B5EF4-FFF2-40B4-BE49-F238E27FC236}">
                    <a16:creationId xmlns:a16="http://schemas.microsoft.com/office/drawing/2014/main" id="{24C3638B-3DF7-1A41-B1F1-5D54E43D02B8}"/>
                  </a:ext>
                </a:extLst>
              </p:cNvPr>
              <p:cNvSpPr/>
              <p:nvPr/>
            </p:nvSpPr>
            <p:spPr>
              <a:xfrm rot="-5400000">
                <a:off x="4374667" y="4019843"/>
                <a:ext cx="332257" cy="6400"/>
              </a:xfrm>
              <a:custGeom>
                <a:avLst/>
                <a:gdLst/>
                <a:ahLst/>
                <a:cxnLst/>
                <a:rect l="l" t="t" r="r" b="b"/>
                <a:pathLst>
                  <a:path w="6005" h="128" extrusionOk="0">
                    <a:moveTo>
                      <a:pt x="83" y="0"/>
                    </a:moveTo>
                    <a:cubicBezTo>
                      <a:pt x="1" y="0"/>
                      <a:pt x="1" y="128"/>
                      <a:pt x="83" y="128"/>
                    </a:cubicBezTo>
                    <a:lnTo>
                      <a:pt x="5914" y="128"/>
                    </a:lnTo>
                    <a:cubicBezTo>
                      <a:pt x="6004" y="128"/>
                      <a:pt x="6004" y="0"/>
                      <a:pt x="5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52;p31">
                <a:extLst>
                  <a:ext uri="{FF2B5EF4-FFF2-40B4-BE49-F238E27FC236}">
                    <a16:creationId xmlns:a16="http://schemas.microsoft.com/office/drawing/2014/main" id="{B4E41D7E-AE32-C823-1038-13AC9EC8C442}"/>
                  </a:ext>
                </a:extLst>
              </p:cNvPr>
              <p:cNvSpPr/>
              <p:nvPr/>
            </p:nvSpPr>
            <p:spPr>
              <a:xfrm rot="-5400000">
                <a:off x="4455260" y="4020011"/>
                <a:ext cx="283622" cy="6450"/>
              </a:xfrm>
              <a:custGeom>
                <a:avLst/>
                <a:gdLst/>
                <a:ahLst/>
                <a:cxnLst/>
                <a:rect l="l" t="t" r="r" b="b"/>
                <a:pathLst>
                  <a:path w="5126" h="129" extrusionOk="0">
                    <a:moveTo>
                      <a:pt x="83" y="1"/>
                    </a:moveTo>
                    <a:cubicBezTo>
                      <a:pt x="0" y="1"/>
                      <a:pt x="0" y="128"/>
                      <a:pt x="83" y="128"/>
                    </a:cubicBezTo>
                    <a:lnTo>
                      <a:pt x="5043" y="128"/>
                    </a:lnTo>
                    <a:cubicBezTo>
                      <a:pt x="5125" y="128"/>
                      <a:pt x="5125" y="1"/>
                      <a:pt x="5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53;p31">
                <a:extLst>
                  <a:ext uri="{FF2B5EF4-FFF2-40B4-BE49-F238E27FC236}">
                    <a16:creationId xmlns:a16="http://schemas.microsoft.com/office/drawing/2014/main" id="{5805765F-4AB1-ABAC-2ED2-3C6DC568A567}"/>
                  </a:ext>
                </a:extLst>
              </p:cNvPr>
              <p:cNvSpPr/>
              <p:nvPr/>
            </p:nvSpPr>
            <p:spPr>
              <a:xfrm rot="-5400000">
                <a:off x="4546975" y="4017700"/>
                <a:ext cx="212800" cy="6450"/>
              </a:xfrm>
              <a:custGeom>
                <a:avLst/>
                <a:gdLst/>
                <a:ahLst/>
                <a:cxnLst/>
                <a:rect l="l" t="t" r="r" b="b"/>
                <a:pathLst>
                  <a:path w="4256" h="129" extrusionOk="0">
                    <a:moveTo>
                      <a:pt x="83" y="1"/>
                    </a:moveTo>
                    <a:cubicBezTo>
                      <a:pt x="0" y="1"/>
                      <a:pt x="0" y="128"/>
                      <a:pt x="83" y="128"/>
                    </a:cubicBezTo>
                    <a:lnTo>
                      <a:pt x="4173" y="128"/>
                    </a:lnTo>
                    <a:cubicBezTo>
                      <a:pt x="4255" y="128"/>
                      <a:pt x="4255" y="1"/>
                      <a:pt x="4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54;p31">
                <a:extLst>
                  <a:ext uri="{FF2B5EF4-FFF2-40B4-BE49-F238E27FC236}">
                    <a16:creationId xmlns:a16="http://schemas.microsoft.com/office/drawing/2014/main" id="{45891E0B-FC04-C9FF-B67B-F350147ACA28}"/>
                  </a:ext>
                </a:extLst>
              </p:cNvPr>
              <p:cNvSpPr/>
              <p:nvPr/>
            </p:nvSpPr>
            <p:spPr>
              <a:xfrm rot="-5400000">
                <a:off x="4646224" y="4014564"/>
                <a:ext cx="126100" cy="6454"/>
              </a:xfrm>
              <a:custGeom>
                <a:avLst/>
                <a:gdLst/>
                <a:ahLst/>
                <a:cxnLst/>
                <a:rect l="l" t="t" r="r" b="b"/>
                <a:pathLst>
                  <a:path w="3385" h="129" extrusionOk="0">
                    <a:moveTo>
                      <a:pt x="83" y="1"/>
                    </a:moveTo>
                    <a:cubicBezTo>
                      <a:pt x="3" y="1"/>
                      <a:pt x="1" y="128"/>
                      <a:pt x="77" y="128"/>
                    </a:cubicBezTo>
                    <a:cubicBezTo>
                      <a:pt x="79" y="128"/>
                      <a:pt x="81" y="128"/>
                      <a:pt x="83" y="128"/>
                    </a:cubicBezTo>
                    <a:lnTo>
                      <a:pt x="3295" y="128"/>
                    </a:lnTo>
                    <a:cubicBezTo>
                      <a:pt x="3297" y="128"/>
                      <a:pt x="3300" y="128"/>
                      <a:pt x="3302" y="128"/>
                    </a:cubicBezTo>
                    <a:cubicBezTo>
                      <a:pt x="3385" y="128"/>
                      <a:pt x="3383" y="1"/>
                      <a:pt x="3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55;p31">
                <a:extLst>
                  <a:ext uri="{FF2B5EF4-FFF2-40B4-BE49-F238E27FC236}">
                    <a16:creationId xmlns:a16="http://schemas.microsoft.com/office/drawing/2014/main" id="{BDEC015E-EA7E-7332-1602-07C9B0ADAA43}"/>
                  </a:ext>
                </a:extLst>
              </p:cNvPr>
              <p:cNvSpPr/>
              <p:nvPr/>
            </p:nvSpPr>
            <p:spPr>
              <a:xfrm rot="-5400000">
                <a:off x="4649600" y="4014525"/>
                <a:ext cx="213150" cy="6450"/>
              </a:xfrm>
              <a:custGeom>
                <a:avLst/>
                <a:gdLst/>
                <a:ahLst/>
                <a:cxnLst/>
                <a:rect l="l" t="t" r="r" b="b"/>
                <a:pathLst>
                  <a:path w="4263" h="129" extrusionOk="0">
                    <a:moveTo>
                      <a:pt x="90" y="1"/>
                    </a:moveTo>
                    <a:cubicBezTo>
                      <a:pt x="0" y="1"/>
                      <a:pt x="0" y="128"/>
                      <a:pt x="90" y="128"/>
                    </a:cubicBezTo>
                    <a:lnTo>
                      <a:pt x="4173" y="128"/>
                    </a:lnTo>
                    <a:cubicBezTo>
                      <a:pt x="4263" y="128"/>
                      <a:pt x="4263" y="1"/>
                      <a:pt x="4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56;p31">
                <a:extLst>
                  <a:ext uri="{FF2B5EF4-FFF2-40B4-BE49-F238E27FC236}">
                    <a16:creationId xmlns:a16="http://schemas.microsoft.com/office/drawing/2014/main" id="{89AC80F2-1FCD-5B5F-C1A1-DF2C2236DC43}"/>
                  </a:ext>
                </a:extLst>
              </p:cNvPr>
              <p:cNvSpPr/>
              <p:nvPr/>
            </p:nvSpPr>
            <p:spPr>
              <a:xfrm rot="-5400000">
                <a:off x="4661454" y="4017328"/>
                <a:ext cx="283234" cy="6450"/>
              </a:xfrm>
              <a:custGeom>
                <a:avLst/>
                <a:gdLst/>
                <a:ahLst/>
                <a:cxnLst/>
                <a:rect l="l" t="t" r="r" b="b"/>
                <a:pathLst>
                  <a:path w="5119" h="129" extrusionOk="0">
                    <a:moveTo>
                      <a:pt x="83" y="1"/>
                    </a:moveTo>
                    <a:cubicBezTo>
                      <a:pt x="1" y="1"/>
                      <a:pt x="1" y="121"/>
                      <a:pt x="83" y="128"/>
                    </a:cubicBezTo>
                    <a:lnTo>
                      <a:pt x="5043" y="128"/>
                    </a:lnTo>
                    <a:cubicBezTo>
                      <a:pt x="5118" y="121"/>
                      <a:pt x="5118" y="1"/>
                      <a:pt x="5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57;p31">
                <a:extLst>
                  <a:ext uri="{FF2B5EF4-FFF2-40B4-BE49-F238E27FC236}">
                    <a16:creationId xmlns:a16="http://schemas.microsoft.com/office/drawing/2014/main" id="{C1E73954-75DA-7E87-13C0-D3DEB2BD9A49}"/>
                  </a:ext>
                </a:extLst>
              </p:cNvPr>
              <p:cNvSpPr/>
              <p:nvPr/>
            </p:nvSpPr>
            <p:spPr>
              <a:xfrm rot="-5400000">
                <a:off x="4692382" y="4023491"/>
                <a:ext cx="315187" cy="6445"/>
              </a:xfrm>
              <a:custGeom>
                <a:avLst/>
                <a:gdLst/>
                <a:ahLst/>
                <a:cxnLst/>
                <a:rect l="l" t="t" r="r" b="b"/>
                <a:pathLst>
                  <a:path w="6005" h="129" extrusionOk="0">
                    <a:moveTo>
                      <a:pt x="84" y="0"/>
                    </a:moveTo>
                    <a:cubicBezTo>
                      <a:pt x="1" y="0"/>
                      <a:pt x="3" y="128"/>
                      <a:pt x="91" y="128"/>
                    </a:cubicBezTo>
                    <a:lnTo>
                      <a:pt x="5922" y="128"/>
                    </a:lnTo>
                    <a:cubicBezTo>
                      <a:pt x="6004" y="121"/>
                      <a:pt x="6004" y="1"/>
                      <a:pt x="5922" y="1"/>
                    </a:cubicBezTo>
                    <a:lnTo>
                      <a:pt x="91" y="1"/>
                    </a:lnTo>
                    <a:cubicBezTo>
                      <a:pt x="89"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58;p31">
                <a:extLst>
                  <a:ext uri="{FF2B5EF4-FFF2-40B4-BE49-F238E27FC236}">
                    <a16:creationId xmlns:a16="http://schemas.microsoft.com/office/drawing/2014/main" id="{02FCC518-321E-40EB-8922-8369676D72C7}"/>
                  </a:ext>
                </a:extLst>
              </p:cNvPr>
              <p:cNvSpPr/>
              <p:nvPr/>
            </p:nvSpPr>
            <p:spPr>
              <a:xfrm rot="-5400000">
                <a:off x="4724650" y="4016425"/>
                <a:ext cx="343700" cy="6400"/>
              </a:xfrm>
              <a:custGeom>
                <a:avLst/>
                <a:gdLst/>
                <a:ahLst/>
                <a:cxnLst/>
                <a:rect l="l" t="t" r="r" b="b"/>
                <a:pathLst>
                  <a:path w="6874" h="128" extrusionOk="0">
                    <a:moveTo>
                      <a:pt x="83" y="0"/>
                    </a:moveTo>
                    <a:cubicBezTo>
                      <a:pt x="0" y="0"/>
                      <a:pt x="0" y="128"/>
                      <a:pt x="83" y="128"/>
                    </a:cubicBezTo>
                    <a:lnTo>
                      <a:pt x="6791" y="128"/>
                    </a:lnTo>
                    <a:cubicBezTo>
                      <a:pt x="6874" y="128"/>
                      <a:pt x="6874" y="0"/>
                      <a:pt x="6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59;p31">
                <a:extLst>
                  <a:ext uri="{FF2B5EF4-FFF2-40B4-BE49-F238E27FC236}">
                    <a16:creationId xmlns:a16="http://schemas.microsoft.com/office/drawing/2014/main" id="{4B932010-425D-04F4-5F99-3CC4E51AE6A4}"/>
                  </a:ext>
                </a:extLst>
              </p:cNvPr>
              <p:cNvSpPr/>
              <p:nvPr/>
            </p:nvSpPr>
            <p:spPr>
              <a:xfrm rot="-5400000">
                <a:off x="4749575" y="4017000"/>
                <a:ext cx="387650" cy="6400"/>
              </a:xfrm>
              <a:custGeom>
                <a:avLst/>
                <a:gdLst/>
                <a:ahLst/>
                <a:cxnLst/>
                <a:rect l="l" t="t" r="r" b="b"/>
                <a:pathLst>
                  <a:path w="7753" h="128" extrusionOk="0">
                    <a:moveTo>
                      <a:pt x="83" y="0"/>
                    </a:moveTo>
                    <a:cubicBezTo>
                      <a:pt x="1" y="0"/>
                      <a:pt x="1" y="128"/>
                      <a:pt x="83" y="128"/>
                    </a:cubicBezTo>
                    <a:lnTo>
                      <a:pt x="7663" y="128"/>
                    </a:lnTo>
                    <a:cubicBezTo>
                      <a:pt x="7753" y="128"/>
                      <a:pt x="7753" y="0"/>
                      <a:pt x="7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60;p31">
                <a:extLst>
                  <a:ext uri="{FF2B5EF4-FFF2-40B4-BE49-F238E27FC236}">
                    <a16:creationId xmlns:a16="http://schemas.microsoft.com/office/drawing/2014/main" id="{BA3D5BE4-514E-EA36-F596-C1284B185235}"/>
                  </a:ext>
                </a:extLst>
              </p:cNvPr>
              <p:cNvSpPr/>
              <p:nvPr/>
            </p:nvSpPr>
            <p:spPr>
              <a:xfrm rot="-5400000">
                <a:off x="4781968" y="4010505"/>
                <a:ext cx="416663" cy="6399"/>
              </a:xfrm>
              <a:custGeom>
                <a:avLst/>
                <a:gdLst/>
                <a:ahLst/>
                <a:cxnLst/>
                <a:rect l="l" t="t" r="r" b="b"/>
                <a:pathLst>
                  <a:path w="8623" h="128" extrusionOk="0">
                    <a:moveTo>
                      <a:pt x="83" y="0"/>
                    </a:moveTo>
                    <a:cubicBezTo>
                      <a:pt x="1" y="0"/>
                      <a:pt x="1" y="128"/>
                      <a:pt x="83" y="128"/>
                    </a:cubicBezTo>
                    <a:lnTo>
                      <a:pt x="8540" y="128"/>
                    </a:lnTo>
                    <a:cubicBezTo>
                      <a:pt x="8623" y="128"/>
                      <a:pt x="8623" y="0"/>
                      <a:pt x="8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61;p31">
                <a:extLst>
                  <a:ext uri="{FF2B5EF4-FFF2-40B4-BE49-F238E27FC236}">
                    <a16:creationId xmlns:a16="http://schemas.microsoft.com/office/drawing/2014/main" id="{58249012-3FB7-5AD1-963D-82C6A7BE1DC3}"/>
                  </a:ext>
                </a:extLst>
              </p:cNvPr>
              <p:cNvSpPr/>
              <p:nvPr/>
            </p:nvSpPr>
            <p:spPr>
              <a:xfrm rot="-5400000">
                <a:off x="4345125" y="3914900"/>
                <a:ext cx="45450" cy="44700"/>
              </a:xfrm>
              <a:custGeom>
                <a:avLst/>
                <a:gdLst/>
                <a:ahLst/>
                <a:cxnLst/>
                <a:rect l="l" t="t" r="r" b="b"/>
                <a:pathLst>
                  <a:path w="909" h="894" extrusionOk="0">
                    <a:moveTo>
                      <a:pt x="450" y="0"/>
                    </a:moveTo>
                    <a:cubicBezTo>
                      <a:pt x="203" y="0"/>
                      <a:pt x="0" y="195"/>
                      <a:pt x="0" y="443"/>
                    </a:cubicBezTo>
                    <a:cubicBezTo>
                      <a:pt x="0" y="691"/>
                      <a:pt x="203" y="893"/>
                      <a:pt x="450" y="893"/>
                    </a:cubicBezTo>
                    <a:cubicBezTo>
                      <a:pt x="706" y="893"/>
                      <a:pt x="908" y="691"/>
                      <a:pt x="908" y="443"/>
                    </a:cubicBezTo>
                    <a:cubicBezTo>
                      <a:pt x="908" y="195"/>
                      <a:pt x="706" y="0"/>
                      <a:pt x="4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62;p31">
                <a:extLst>
                  <a:ext uri="{FF2B5EF4-FFF2-40B4-BE49-F238E27FC236}">
                    <a16:creationId xmlns:a16="http://schemas.microsoft.com/office/drawing/2014/main" id="{F7FF9E88-55C4-F5CD-1C06-319C6567258D}"/>
                  </a:ext>
                </a:extLst>
              </p:cNvPr>
              <p:cNvSpPr/>
              <p:nvPr/>
            </p:nvSpPr>
            <p:spPr>
              <a:xfrm rot="-5400000">
                <a:off x="4180400" y="4030675"/>
                <a:ext cx="53850" cy="45650"/>
              </a:xfrm>
              <a:custGeom>
                <a:avLst/>
                <a:gdLst/>
                <a:ahLst/>
                <a:cxnLst/>
                <a:rect l="l" t="t" r="r" b="b"/>
                <a:pathLst>
                  <a:path w="1077" h="913" extrusionOk="0">
                    <a:moveTo>
                      <a:pt x="616" y="1"/>
                    </a:moveTo>
                    <a:cubicBezTo>
                      <a:pt x="203" y="1"/>
                      <a:pt x="0" y="496"/>
                      <a:pt x="293" y="781"/>
                    </a:cubicBezTo>
                    <a:cubicBezTo>
                      <a:pt x="386" y="872"/>
                      <a:pt x="500" y="913"/>
                      <a:pt x="611" y="913"/>
                    </a:cubicBezTo>
                    <a:cubicBezTo>
                      <a:pt x="850" y="913"/>
                      <a:pt x="1076" y="727"/>
                      <a:pt x="1066" y="451"/>
                    </a:cubicBezTo>
                    <a:cubicBezTo>
                      <a:pt x="1066" y="196"/>
                      <a:pt x="863"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63;p31">
                <a:extLst>
                  <a:ext uri="{FF2B5EF4-FFF2-40B4-BE49-F238E27FC236}">
                    <a16:creationId xmlns:a16="http://schemas.microsoft.com/office/drawing/2014/main" id="{CE49F3EC-19F1-BA68-2CB0-87FEB890E1A4}"/>
                  </a:ext>
                </a:extLst>
              </p:cNvPr>
              <p:cNvSpPr/>
              <p:nvPr/>
            </p:nvSpPr>
            <p:spPr>
              <a:xfrm rot="-5400000">
                <a:off x="3777175" y="3924250"/>
                <a:ext cx="53600" cy="45650"/>
              </a:xfrm>
              <a:custGeom>
                <a:avLst/>
                <a:gdLst/>
                <a:ahLst/>
                <a:cxnLst/>
                <a:rect l="l" t="t" r="r" b="b"/>
                <a:pathLst>
                  <a:path w="1072" h="913" extrusionOk="0">
                    <a:moveTo>
                      <a:pt x="622" y="1"/>
                    </a:moveTo>
                    <a:cubicBezTo>
                      <a:pt x="617" y="1"/>
                      <a:pt x="613" y="1"/>
                      <a:pt x="608" y="1"/>
                    </a:cubicBezTo>
                    <a:cubicBezTo>
                      <a:pt x="203" y="1"/>
                      <a:pt x="1" y="496"/>
                      <a:pt x="293" y="781"/>
                    </a:cubicBezTo>
                    <a:cubicBezTo>
                      <a:pt x="386" y="872"/>
                      <a:pt x="499" y="913"/>
                      <a:pt x="609" y="913"/>
                    </a:cubicBezTo>
                    <a:cubicBezTo>
                      <a:pt x="846" y="913"/>
                      <a:pt x="1071" y="725"/>
                      <a:pt x="1066" y="444"/>
                    </a:cubicBezTo>
                    <a:cubicBezTo>
                      <a:pt x="1066" y="201"/>
                      <a:pt x="864"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64;p31">
                <a:extLst>
                  <a:ext uri="{FF2B5EF4-FFF2-40B4-BE49-F238E27FC236}">
                    <a16:creationId xmlns:a16="http://schemas.microsoft.com/office/drawing/2014/main" id="{08EE1E7B-AA4A-5D17-BB52-55F56898BF43}"/>
                  </a:ext>
                </a:extLst>
              </p:cNvPr>
              <p:cNvSpPr/>
              <p:nvPr/>
            </p:nvSpPr>
            <p:spPr>
              <a:xfrm rot="-5400000">
                <a:off x="3924625" y="4019950"/>
                <a:ext cx="53600" cy="45650"/>
              </a:xfrm>
              <a:custGeom>
                <a:avLst/>
                <a:gdLst/>
                <a:ahLst/>
                <a:cxnLst/>
                <a:rect l="l" t="t" r="r" b="b"/>
                <a:pathLst>
                  <a:path w="1072" h="913" extrusionOk="0">
                    <a:moveTo>
                      <a:pt x="622" y="1"/>
                    </a:moveTo>
                    <a:cubicBezTo>
                      <a:pt x="618" y="1"/>
                      <a:pt x="613" y="1"/>
                      <a:pt x="609" y="1"/>
                    </a:cubicBezTo>
                    <a:cubicBezTo>
                      <a:pt x="204" y="1"/>
                      <a:pt x="1" y="496"/>
                      <a:pt x="286" y="782"/>
                    </a:cubicBezTo>
                    <a:cubicBezTo>
                      <a:pt x="379" y="872"/>
                      <a:pt x="493" y="913"/>
                      <a:pt x="604" y="913"/>
                    </a:cubicBezTo>
                    <a:cubicBezTo>
                      <a:pt x="843" y="913"/>
                      <a:pt x="1072" y="725"/>
                      <a:pt x="1067" y="444"/>
                    </a:cubicBezTo>
                    <a:cubicBezTo>
                      <a:pt x="1059" y="201"/>
                      <a:pt x="864"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5;p31">
                <a:extLst>
                  <a:ext uri="{FF2B5EF4-FFF2-40B4-BE49-F238E27FC236}">
                    <a16:creationId xmlns:a16="http://schemas.microsoft.com/office/drawing/2014/main" id="{963BF863-432A-4C56-592B-6DD32B5D00DB}"/>
                  </a:ext>
                </a:extLst>
              </p:cNvPr>
              <p:cNvSpPr/>
              <p:nvPr/>
            </p:nvSpPr>
            <p:spPr>
              <a:xfrm rot="-5400000">
                <a:off x="4777775" y="3972900"/>
                <a:ext cx="53800" cy="45650"/>
              </a:xfrm>
              <a:custGeom>
                <a:avLst/>
                <a:gdLst/>
                <a:ahLst/>
                <a:cxnLst/>
                <a:rect l="l" t="t" r="r" b="b"/>
                <a:pathLst>
                  <a:path w="1076" h="913" extrusionOk="0">
                    <a:moveTo>
                      <a:pt x="629" y="0"/>
                    </a:moveTo>
                    <a:cubicBezTo>
                      <a:pt x="624" y="0"/>
                      <a:pt x="620" y="0"/>
                      <a:pt x="615" y="0"/>
                    </a:cubicBezTo>
                    <a:cubicBezTo>
                      <a:pt x="203" y="0"/>
                      <a:pt x="0" y="496"/>
                      <a:pt x="293" y="781"/>
                    </a:cubicBezTo>
                    <a:cubicBezTo>
                      <a:pt x="386" y="871"/>
                      <a:pt x="499" y="912"/>
                      <a:pt x="610" y="912"/>
                    </a:cubicBezTo>
                    <a:cubicBezTo>
                      <a:pt x="849" y="912"/>
                      <a:pt x="1076" y="725"/>
                      <a:pt x="1066" y="443"/>
                    </a:cubicBezTo>
                    <a:cubicBezTo>
                      <a:pt x="1066" y="200"/>
                      <a:pt x="870" y="0"/>
                      <a:pt x="6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66;p31">
                <a:extLst>
                  <a:ext uri="{FF2B5EF4-FFF2-40B4-BE49-F238E27FC236}">
                    <a16:creationId xmlns:a16="http://schemas.microsoft.com/office/drawing/2014/main" id="{60092F4F-39BA-0367-3F23-195E1B7DAFC4}"/>
                  </a:ext>
                </a:extLst>
              </p:cNvPr>
              <p:cNvSpPr/>
              <p:nvPr/>
            </p:nvSpPr>
            <p:spPr>
              <a:xfrm rot="-5400000">
                <a:off x="4962475" y="4079200"/>
                <a:ext cx="53600" cy="45650"/>
              </a:xfrm>
              <a:custGeom>
                <a:avLst/>
                <a:gdLst/>
                <a:ahLst/>
                <a:cxnLst/>
                <a:rect l="l" t="t" r="r" b="b"/>
                <a:pathLst>
                  <a:path w="1072" h="913" extrusionOk="0">
                    <a:moveTo>
                      <a:pt x="621" y="0"/>
                    </a:moveTo>
                    <a:cubicBezTo>
                      <a:pt x="617" y="0"/>
                      <a:pt x="613" y="0"/>
                      <a:pt x="608" y="0"/>
                    </a:cubicBezTo>
                    <a:cubicBezTo>
                      <a:pt x="203" y="0"/>
                      <a:pt x="0" y="496"/>
                      <a:pt x="286" y="781"/>
                    </a:cubicBezTo>
                    <a:cubicBezTo>
                      <a:pt x="378" y="871"/>
                      <a:pt x="492" y="912"/>
                      <a:pt x="603" y="912"/>
                    </a:cubicBezTo>
                    <a:cubicBezTo>
                      <a:pt x="842" y="912"/>
                      <a:pt x="1071" y="725"/>
                      <a:pt x="1066" y="443"/>
                    </a:cubicBezTo>
                    <a:cubicBezTo>
                      <a:pt x="1059" y="200"/>
                      <a:pt x="863" y="0"/>
                      <a:pt x="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67;p31">
                <a:extLst>
                  <a:ext uri="{FF2B5EF4-FFF2-40B4-BE49-F238E27FC236}">
                    <a16:creationId xmlns:a16="http://schemas.microsoft.com/office/drawing/2014/main" id="{054CC69E-FA78-1ECD-F600-2B186D52A7E3}"/>
                  </a:ext>
                </a:extLst>
              </p:cNvPr>
              <p:cNvSpPr/>
              <p:nvPr/>
            </p:nvSpPr>
            <p:spPr>
              <a:xfrm rot="-5400000">
                <a:off x="4512600" y="4093125"/>
                <a:ext cx="53600" cy="45600"/>
              </a:xfrm>
              <a:custGeom>
                <a:avLst/>
                <a:gdLst/>
                <a:ahLst/>
                <a:cxnLst/>
                <a:rect l="l" t="t" r="r" b="b"/>
                <a:pathLst>
                  <a:path w="1072" h="912" extrusionOk="0">
                    <a:moveTo>
                      <a:pt x="616" y="0"/>
                    </a:moveTo>
                    <a:cubicBezTo>
                      <a:pt x="203" y="0"/>
                      <a:pt x="1" y="495"/>
                      <a:pt x="293" y="780"/>
                    </a:cubicBezTo>
                    <a:cubicBezTo>
                      <a:pt x="387" y="871"/>
                      <a:pt x="500" y="912"/>
                      <a:pt x="610" y="912"/>
                    </a:cubicBezTo>
                    <a:cubicBezTo>
                      <a:pt x="847" y="912"/>
                      <a:pt x="1071" y="726"/>
                      <a:pt x="1066" y="450"/>
                    </a:cubicBezTo>
                    <a:cubicBezTo>
                      <a:pt x="1066" y="195"/>
                      <a:pt x="864" y="0"/>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68;p31">
              <a:extLst>
                <a:ext uri="{FF2B5EF4-FFF2-40B4-BE49-F238E27FC236}">
                  <a16:creationId xmlns:a16="http://schemas.microsoft.com/office/drawing/2014/main" id="{2A41DDD5-B950-707F-ED28-74C5462105DB}"/>
                </a:ext>
              </a:extLst>
            </p:cNvPr>
            <p:cNvSpPr/>
            <p:nvPr/>
          </p:nvSpPr>
          <p:spPr>
            <a:xfrm>
              <a:off x="2532063" y="2693657"/>
              <a:ext cx="4080707" cy="194710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2483;p31">
            <a:extLst>
              <a:ext uri="{FF2B5EF4-FFF2-40B4-BE49-F238E27FC236}">
                <a16:creationId xmlns:a16="http://schemas.microsoft.com/office/drawing/2014/main" id="{4BAC649B-18E3-A523-9A74-DF194850FDE3}"/>
              </a:ext>
            </a:extLst>
          </p:cNvPr>
          <p:cNvSpPr txBox="1"/>
          <p:nvPr/>
        </p:nvSpPr>
        <p:spPr>
          <a:xfrm>
            <a:off x="584708" y="877598"/>
            <a:ext cx="7902094" cy="801638"/>
          </a:xfrm>
          <a:prstGeom prst="rect">
            <a:avLst/>
          </a:prstGeom>
          <a:noFill/>
          <a:ln>
            <a:noFill/>
          </a:ln>
        </p:spPr>
        <p:txBody>
          <a:bodyPr spcFirstLastPara="1" wrap="square" lIns="91425" tIns="91425" rIns="91425" bIns="91425" anchor="ctr" anchorCtr="0">
            <a:noAutofit/>
          </a:bodyPr>
          <a:lstStyle/>
          <a:p>
            <a:pPr algn="ctr"/>
            <a:r>
              <a:rPr lang="en-US" sz="1600">
                <a:solidFill>
                  <a:srgbClr val="212529"/>
                </a:solidFill>
                <a:latin typeface="-apple-system"/>
              </a:rPr>
              <a:t>Outliers were identified using the </a:t>
            </a:r>
            <a:r>
              <a:rPr lang="en-US" sz="1600" b="1" i="0">
                <a:solidFill>
                  <a:srgbClr val="212529"/>
                </a:solidFill>
                <a:effectLst/>
                <a:latin typeface="-apple-system"/>
              </a:rPr>
              <a:t>Local Outlier Factor </a:t>
            </a:r>
            <a:r>
              <a:rPr lang="en-US" sz="1600" b="0" i="0">
                <a:solidFill>
                  <a:srgbClr val="212529"/>
                </a:solidFill>
                <a:effectLst/>
                <a:latin typeface="-apple-system"/>
              </a:rPr>
              <a:t>(LOF), </a:t>
            </a:r>
            <a:r>
              <a:rPr lang="en-US" sz="1600">
                <a:solidFill>
                  <a:srgbClr val="212529"/>
                </a:solidFill>
                <a:latin typeface="-apple-system"/>
              </a:rPr>
              <a:t>an unsupervised Outlier Detection method.</a:t>
            </a:r>
            <a:endParaRPr lang="en-US" sz="1600" b="0" i="0">
              <a:solidFill>
                <a:srgbClr val="212529"/>
              </a:solidFill>
              <a:effectLst/>
              <a:latin typeface="-apple-system"/>
            </a:endParaRPr>
          </a:p>
        </p:txBody>
      </p:sp>
      <p:sp>
        <p:nvSpPr>
          <p:cNvPr id="80" name="CasellaDiTesto 79">
            <a:extLst>
              <a:ext uri="{FF2B5EF4-FFF2-40B4-BE49-F238E27FC236}">
                <a16:creationId xmlns:a16="http://schemas.microsoft.com/office/drawing/2014/main" id="{3730D055-5EED-15F3-041E-26389F845B08}"/>
              </a:ext>
            </a:extLst>
          </p:cNvPr>
          <p:cNvSpPr txBox="1"/>
          <p:nvPr/>
        </p:nvSpPr>
        <p:spPr>
          <a:xfrm>
            <a:off x="2406510" y="2003749"/>
            <a:ext cx="6262779" cy="2246769"/>
          </a:xfrm>
          <a:prstGeom prst="rect">
            <a:avLst/>
          </a:prstGeom>
          <a:noFill/>
        </p:spPr>
        <p:txBody>
          <a:bodyPr wrap="square">
            <a:spAutoFit/>
          </a:bodyPr>
          <a:lstStyle/>
          <a:p>
            <a:pPr marL="285750" marR="0" lvl="0" indent="-285750" algn="just" rtl="0">
              <a:lnSpc>
                <a:spcPct val="100000"/>
              </a:lnSpc>
              <a:spcBef>
                <a:spcPts val="0"/>
              </a:spcBef>
              <a:spcAft>
                <a:spcPts val="0"/>
              </a:spcAft>
              <a:buFont typeface="Arial" panose="020B0604020202020204" pitchFamily="34" charset="0"/>
              <a:buChar char="•"/>
            </a:pPr>
            <a:r>
              <a:rPr lang="en-US" sz="1400">
                <a:solidFill>
                  <a:schemeClr val="accent6"/>
                </a:solidFill>
                <a:latin typeface="Fira Sans" panose="020B0503050000020004" pitchFamily="34" charset="0"/>
                <a:ea typeface="Fira Sans"/>
                <a:cs typeface="Fira Sans"/>
                <a:sym typeface="Fira Sans"/>
              </a:rPr>
              <a:t>The number of </a:t>
            </a:r>
            <a:r>
              <a:rPr lang="en-US" sz="1400" err="1">
                <a:solidFill>
                  <a:schemeClr val="accent6"/>
                </a:solidFill>
                <a:latin typeface="Fira Sans" panose="020B0503050000020004" pitchFamily="34" charset="0"/>
                <a:ea typeface="Fira Sans"/>
                <a:cs typeface="Fira Sans"/>
                <a:sym typeface="Fira Sans"/>
              </a:rPr>
              <a:t>neighbours</a:t>
            </a:r>
            <a:r>
              <a:rPr lang="en-US" sz="1400" b="1">
                <a:solidFill>
                  <a:schemeClr val="accent6"/>
                </a:solidFill>
                <a:latin typeface="Fira Sans" panose="020B0503050000020004" pitchFamily="34" charset="0"/>
                <a:ea typeface="Fira Sans"/>
                <a:cs typeface="Fira Sans"/>
                <a:sym typeface="Fira Sans"/>
              </a:rPr>
              <a:t>, </a:t>
            </a:r>
            <a:r>
              <a:rPr lang="en-US" sz="1400" b="1" err="1">
                <a:solidFill>
                  <a:schemeClr val="accent6"/>
                </a:solidFill>
                <a:latin typeface="Fira Sans" panose="020B0503050000020004" pitchFamily="34" charset="0"/>
                <a:ea typeface="Fira Sans"/>
                <a:cs typeface="Fira Sans"/>
                <a:sym typeface="Fira Sans"/>
              </a:rPr>
              <a:t>n_neighbours</a:t>
            </a:r>
            <a:r>
              <a:rPr lang="en-US" sz="1400" b="1">
                <a:solidFill>
                  <a:schemeClr val="accent6"/>
                </a:solidFill>
                <a:latin typeface="Fira Sans" panose="020B0503050000020004" pitchFamily="34" charset="0"/>
                <a:ea typeface="Fira Sans"/>
                <a:cs typeface="Fira Sans"/>
                <a:sym typeface="Fira Sans"/>
              </a:rPr>
              <a:t> = 15</a:t>
            </a:r>
          </a:p>
          <a:p>
            <a:pPr marL="285750" marR="0" lvl="0" indent="-285750" algn="just" rtl="0">
              <a:lnSpc>
                <a:spcPct val="100000"/>
              </a:lnSpc>
              <a:spcBef>
                <a:spcPts val="0"/>
              </a:spcBef>
              <a:spcAft>
                <a:spcPts val="0"/>
              </a:spcAft>
              <a:buFont typeface="Arial" panose="020B0604020202020204" pitchFamily="34" charset="0"/>
              <a:buChar char="•"/>
            </a:pPr>
            <a:r>
              <a:rPr lang="en-US" sz="1400" b="0" i="0">
                <a:solidFill>
                  <a:schemeClr val="accent3"/>
                </a:solidFill>
                <a:effectLst/>
                <a:latin typeface="Fira Sans" panose="020B0503050000020004" pitchFamily="34" charset="0"/>
              </a:rPr>
              <a:t>Metric to use for distance computation</a:t>
            </a:r>
            <a:r>
              <a:rPr lang="en-US" sz="1400" b="1" i="0">
                <a:solidFill>
                  <a:schemeClr val="accent3"/>
                </a:solidFill>
                <a:effectLst/>
                <a:latin typeface="Fira Sans" panose="020B0503050000020004" pitchFamily="34" charset="0"/>
                <a:sym typeface="Fira Sans"/>
              </a:rPr>
              <a:t> </a:t>
            </a:r>
            <a:r>
              <a:rPr lang="en-US" sz="1400" b="1">
                <a:solidFill>
                  <a:schemeClr val="accent3"/>
                </a:solidFill>
                <a:latin typeface="Fira Sans" panose="020B0503050000020004" pitchFamily="34" charset="0"/>
                <a:sym typeface="Fira Sans"/>
              </a:rPr>
              <a:t>= default, and </a:t>
            </a:r>
            <a:r>
              <a:rPr lang="en-US" sz="1400" b="0" i="0">
                <a:solidFill>
                  <a:schemeClr val="accent3"/>
                </a:solidFill>
                <a:effectLst/>
                <a:latin typeface="Fira Sans" panose="020B0503050000020004" pitchFamily="34" charset="0"/>
              </a:rPr>
              <a:t>Parameter for the </a:t>
            </a:r>
            <a:r>
              <a:rPr lang="en-US" sz="1400" b="0" i="0" err="1">
                <a:solidFill>
                  <a:schemeClr val="accent3"/>
                </a:solidFill>
                <a:effectLst/>
                <a:latin typeface="Fira Sans" panose="020B0503050000020004" pitchFamily="34" charset="0"/>
              </a:rPr>
              <a:t>Minkowski</a:t>
            </a:r>
            <a:r>
              <a:rPr lang="en-US" sz="1400" b="0" i="0">
                <a:solidFill>
                  <a:schemeClr val="accent3"/>
                </a:solidFill>
                <a:effectLst/>
                <a:latin typeface="Fira Sans" panose="020B0503050000020004" pitchFamily="34" charset="0"/>
              </a:rPr>
              <a:t> metric from</a:t>
            </a:r>
            <a:r>
              <a:rPr lang="en-US" sz="1400" b="1" i="0">
                <a:solidFill>
                  <a:schemeClr val="accent3"/>
                </a:solidFill>
                <a:effectLst/>
                <a:latin typeface="Fira Sans" panose="020B0503050000020004" pitchFamily="34" charset="0"/>
                <a:sym typeface="Fira Sans"/>
              </a:rPr>
              <a:t>, p = 2, </a:t>
            </a:r>
            <a:r>
              <a:rPr lang="en-US" sz="1400" i="0">
                <a:solidFill>
                  <a:schemeClr val="accent3"/>
                </a:solidFill>
                <a:effectLst/>
                <a:latin typeface="Fira Sans" panose="020B0503050000020004" pitchFamily="34" charset="0"/>
                <a:sym typeface="Fira Sans"/>
              </a:rPr>
              <a:t>to use the </a:t>
            </a:r>
            <a:r>
              <a:rPr lang="en-US" sz="1400" b="1" i="0">
                <a:solidFill>
                  <a:schemeClr val="accent3"/>
                </a:solidFill>
                <a:effectLst/>
                <a:latin typeface="Fira Sans" panose="020B0503050000020004" pitchFamily="34" charset="0"/>
                <a:sym typeface="Fira Sans"/>
              </a:rPr>
              <a:t>Euclidean </a:t>
            </a:r>
            <a:r>
              <a:rPr lang="en-US" sz="1400" b="1">
                <a:solidFill>
                  <a:schemeClr val="accent3"/>
                </a:solidFill>
                <a:latin typeface="Fira Sans" panose="020B0503050000020004" pitchFamily="34" charset="0"/>
                <a:sym typeface="Fira Sans"/>
              </a:rPr>
              <a:t>distance </a:t>
            </a:r>
            <a:r>
              <a:rPr lang="en-US" sz="1400">
                <a:solidFill>
                  <a:schemeClr val="accent3"/>
                </a:solidFill>
                <a:latin typeface="Fira Sans" panose="020B0503050000020004" pitchFamily="34" charset="0"/>
                <a:sym typeface="Fira Sans"/>
              </a:rPr>
              <a:t>for the computation;</a:t>
            </a:r>
          </a:p>
          <a:p>
            <a:pPr marL="285750" indent="-285750" algn="just">
              <a:buFont typeface="Arial" panose="020B0604020202020204" pitchFamily="34" charset="0"/>
              <a:buChar char="•"/>
            </a:pPr>
            <a:r>
              <a:rPr lang="en-US" sz="1400" b="0" i="0">
                <a:solidFill>
                  <a:schemeClr val="accent2"/>
                </a:solidFill>
                <a:effectLst/>
                <a:latin typeface="Fira Sans" panose="020B0503050000020004" pitchFamily="34" charset="0"/>
              </a:rPr>
              <a:t>Algorithm used to compute the nearest neighbors: </a:t>
            </a:r>
            <a:r>
              <a:rPr lang="en-US" sz="1400" b="1" i="0">
                <a:solidFill>
                  <a:schemeClr val="accent2"/>
                </a:solidFill>
                <a:effectLst/>
                <a:latin typeface="Fira Sans" panose="020B0503050000020004" pitchFamily="34" charset="0"/>
              </a:rPr>
              <a:t>auto, </a:t>
            </a:r>
            <a:r>
              <a:rPr kumimoji="0" lang="en-US" altLang="en-US" sz="1400" b="0" i="0" u="none" strike="noStrike" cap="none" normalizeH="0" baseline="0">
                <a:ln>
                  <a:noFill/>
                </a:ln>
                <a:solidFill>
                  <a:schemeClr val="accent2"/>
                </a:solidFill>
                <a:effectLst/>
                <a:latin typeface="Fira Sans" panose="020B0503050000020004" pitchFamily="34" charset="0"/>
              </a:rPr>
              <a:t>will attempt to decide the most appropriate algorithm based on the values passed to </a:t>
            </a:r>
            <a:r>
              <a:rPr kumimoji="0" lang="en-US" altLang="en-US" sz="1400" i="0" u="none" strike="noStrike" cap="none" normalizeH="0" baseline="0">
                <a:ln>
                  <a:noFill/>
                </a:ln>
                <a:solidFill>
                  <a:schemeClr val="accent2"/>
                </a:solidFill>
                <a:effectLst/>
                <a:latin typeface="Fira Sans" panose="020B0503050000020004" pitchFamily="34" charset="0"/>
                <a:hlinkClick r:id="rId3" tooltip="sklearn.neighbors.LocalOutlierFactor.fit">
                  <a:extLst>
                    <a:ext uri="{A12FA001-AC4F-418D-AE19-62706E023703}">
                      <ahyp:hlinkClr xmlns:ahyp="http://schemas.microsoft.com/office/drawing/2018/hyperlinkcolor" val="tx"/>
                    </a:ext>
                  </a:extLst>
                </a:hlinkClick>
              </a:rPr>
              <a:t>fit</a:t>
            </a:r>
            <a:r>
              <a:rPr kumimoji="0" lang="en-US" altLang="en-US" sz="1400" b="0" i="0" u="none" strike="noStrike" cap="none" normalizeH="0" baseline="0">
                <a:ln>
                  <a:noFill/>
                </a:ln>
                <a:solidFill>
                  <a:schemeClr val="accent2"/>
                </a:solidFill>
                <a:effectLst/>
                <a:latin typeface="Fira Sans" panose="020B0503050000020004" pitchFamily="34" charset="0"/>
              </a:rPr>
              <a:t> method </a:t>
            </a:r>
          </a:p>
          <a:p>
            <a:pPr marL="285750" indent="-285750" algn="just">
              <a:buFont typeface="Arial" panose="020B0604020202020204" pitchFamily="34" charset="0"/>
              <a:buChar char="•"/>
            </a:pPr>
            <a:r>
              <a:rPr kumimoji="0" lang="en-US" altLang="en-US" sz="1400" b="0" i="0" u="none" strike="noStrike" cap="none" normalizeH="0" baseline="0">
                <a:ln>
                  <a:noFill/>
                </a:ln>
                <a:solidFill>
                  <a:schemeClr val="accent5"/>
                </a:solidFill>
                <a:effectLst/>
                <a:latin typeface="Fira Sans" panose="020B0503050000020004" pitchFamily="34" charset="0"/>
              </a:rPr>
              <a:t>The amount of contamination of the data set, i.e., the proportion of outliers in the data set. When fitting this is used to define the threshold on the scores of the samples: </a:t>
            </a:r>
            <a:r>
              <a:rPr kumimoji="0" lang="en-US" altLang="en-US" sz="1400" b="1" i="0" u="none" strike="noStrike" cap="none" normalizeH="0" baseline="0">
                <a:ln>
                  <a:noFill/>
                </a:ln>
                <a:solidFill>
                  <a:schemeClr val="accent5"/>
                </a:solidFill>
                <a:effectLst/>
                <a:latin typeface="Fira Sans" panose="020B0503050000020004" pitchFamily="34" charset="0"/>
              </a:rPr>
              <a:t>auto</a:t>
            </a:r>
          </a:p>
        </p:txBody>
      </p:sp>
    </p:spTree>
    <p:extLst>
      <p:ext uri="{BB962C8B-B14F-4D97-AF65-F5344CB8AC3E}">
        <p14:creationId xmlns:p14="http://schemas.microsoft.com/office/powerpoint/2010/main" val="1623002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FBCB2AE-2E26-677C-5FF6-886690A423EE}"/>
              </a:ext>
            </a:extLst>
          </p:cNvPr>
          <p:cNvSpPr>
            <a:spLocks noGrp="1"/>
          </p:cNvSpPr>
          <p:nvPr>
            <p:ph type="body" idx="1"/>
          </p:nvPr>
        </p:nvSpPr>
        <p:spPr>
          <a:xfrm>
            <a:off x="3945954" y="1631020"/>
            <a:ext cx="4601301" cy="2180781"/>
          </a:xfrm>
        </p:spPr>
        <p:txBody>
          <a:bodyPr/>
          <a:lstStyle/>
          <a:p>
            <a:pPr algn="ctr"/>
            <a:r>
              <a:rPr lang="en-US" sz="4000" b="1" i="1"/>
              <a:t>Thank you for the attention</a:t>
            </a:r>
          </a:p>
        </p:txBody>
      </p:sp>
      <p:grpSp>
        <p:nvGrpSpPr>
          <p:cNvPr id="3" name="Google Shape;83;p16">
            <a:extLst>
              <a:ext uri="{FF2B5EF4-FFF2-40B4-BE49-F238E27FC236}">
                <a16:creationId xmlns:a16="http://schemas.microsoft.com/office/drawing/2014/main" id="{23F78244-09CE-752F-47E9-2B455FD1FF44}"/>
              </a:ext>
            </a:extLst>
          </p:cNvPr>
          <p:cNvGrpSpPr/>
          <p:nvPr/>
        </p:nvGrpSpPr>
        <p:grpSpPr>
          <a:xfrm>
            <a:off x="-14527" y="233383"/>
            <a:ext cx="4869075" cy="2521600"/>
            <a:chOff x="1880575" y="1828250"/>
            <a:chExt cx="4869075" cy="2521600"/>
          </a:xfrm>
        </p:grpSpPr>
        <p:sp>
          <p:nvSpPr>
            <p:cNvPr id="4" name="Google Shape;84;p16">
              <a:extLst>
                <a:ext uri="{FF2B5EF4-FFF2-40B4-BE49-F238E27FC236}">
                  <a16:creationId xmlns:a16="http://schemas.microsoft.com/office/drawing/2014/main" id="{169EA10B-4D8C-0AF6-7C4F-A067EDC436C1}"/>
                </a:ext>
              </a:extLst>
            </p:cNvPr>
            <p:cNvSpPr/>
            <p:nvPr/>
          </p:nvSpPr>
          <p:spPr>
            <a:xfrm>
              <a:off x="2199300" y="1828250"/>
              <a:ext cx="4234675" cy="2521600"/>
            </a:xfrm>
            <a:custGeom>
              <a:avLst/>
              <a:gdLst/>
              <a:ahLst/>
              <a:cxnLst/>
              <a:rect l="l" t="t" r="r" b="b"/>
              <a:pathLst>
                <a:path w="169387" h="100864" extrusionOk="0">
                  <a:moveTo>
                    <a:pt x="167080" y="0"/>
                  </a:moveTo>
                  <a:cubicBezTo>
                    <a:pt x="166867" y="0"/>
                    <a:pt x="166651" y="34"/>
                    <a:pt x="166438" y="104"/>
                  </a:cubicBezTo>
                  <a:cubicBezTo>
                    <a:pt x="150186" y="5443"/>
                    <a:pt x="145765" y="18457"/>
                    <a:pt x="141489" y="31042"/>
                  </a:cubicBezTo>
                  <a:cubicBezTo>
                    <a:pt x="137588" y="42522"/>
                    <a:pt x="133905" y="53365"/>
                    <a:pt x="121210" y="57537"/>
                  </a:cubicBezTo>
                  <a:cubicBezTo>
                    <a:pt x="118018" y="58585"/>
                    <a:pt x="115054" y="59045"/>
                    <a:pt x="112259" y="59045"/>
                  </a:cubicBezTo>
                  <a:cubicBezTo>
                    <a:pt x="102703" y="59045"/>
                    <a:pt x="95124" y="53667"/>
                    <a:pt x="87207" y="48048"/>
                  </a:cubicBezTo>
                  <a:cubicBezTo>
                    <a:pt x="79171" y="42343"/>
                    <a:pt x="70921" y="36489"/>
                    <a:pt x="60464" y="36489"/>
                  </a:cubicBezTo>
                  <a:cubicBezTo>
                    <a:pt x="57422" y="36489"/>
                    <a:pt x="54195" y="36984"/>
                    <a:pt x="50731" y="38122"/>
                  </a:cubicBezTo>
                  <a:cubicBezTo>
                    <a:pt x="36188" y="42901"/>
                    <a:pt x="32051" y="54654"/>
                    <a:pt x="28050" y="66020"/>
                  </a:cubicBezTo>
                  <a:cubicBezTo>
                    <a:pt x="23719" y="78321"/>
                    <a:pt x="19241" y="91041"/>
                    <a:pt x="1548" y="96856"/>
                  </a:cubicBezTo>
                  <a:cubicBezTo>
                    <a:pt x="589" y="97171"/>
                    <a:pt x="0" y="98136"/>
                    <a:pt x="161" y="99133"/>
                  </a:cubicBezTo>
                  <a:cubicBezTo>
                    <a:pt x="320" y="100130"/>
                    <a:pt x="1179" y="100864"/>
                    <a:pt x="2189" y="100864"/>
                  </a:cubicBezTo>
                  <a:cubicBezTo>
                    <a:pt x="2407" y="100864"/>
                    <a:pt x="2624" y="100830"/>
                    <a:pt x="2832" y="100760"/>
                  </a:cubicBezTo>
                  <a:cubicBezTo>
                    <a:pt x="22447" y="94316"/>
                    <a:pt x="27484" y="80007"/>
                    <a:pt x="31928" y="67384"/>
                  </a:cubicBezTo>
                  <a:cubicBezTo>
                    <a:pt x="35934" y="56004"/>
                    <a:pt x="39394" y="46174"/>
                    <a:pt x="52014" y="42028"/>
                  </a:cubicBezTo>
                  <a:cubicBezTo>
                    <a:pt x="54993" y="41049"/>
                    <a:pt x="57776" y="40619"/>
                    <a:pt x="60411" y="40619"/>
                  </a:cubicBezTo>
                  <a:cubicBezTo>
                    <a:pt x="69635" y="40619"/>
                    <a:pt x="77064" y="45891"/>
                    <a:pt x="84827" y="51400"/>
                  </a:cubicBezTo>
                  <a:cubicBezTo>
                    <a:pt x="93015" y="57211"/>
                    <a:pt x="101417" y="63173"/>
                    <a:pt x="112209" y="63173"/>
                  </a:cubicBezTo>
                  <a:cubicBezTo>
                    <a:pt x="115408" y="63173"/>
                    <a:pt x="118817" y="62649"/>
                    <a:pt x="122493" y="61442"/>
                  </a:cubicBezTo>
                  <a:cubicBezTo>
                    <a:pt x="137137" y="56631"/>
                    <a:pt x="141328" y="44294"/>
                    <a:pt x="145383" y="32364"/>
                  </a:cubicBezTo>
                  <a:cubicBezTo>
                    <a:pt x="149516" y="20200"/>
                    <a:pt x="153419" y="8709"/>
                    <a:pt x="167721" y="4010"/>
                  </a:cubicBezTo>
                  <a:cubicBezTo>
                    <a:pt x="168800" y="3655"/>
                    <a:pt x="169386" y="2493"/>
                    <a:pt x="169031" y="1415"/>
                  </a:cubicBezTo>
                  <a:cubicBezTo>
                    <a:pt x="168748" y="551"/>
                    <a:pt x="167943" y="0"/>
                    <a:pt x="16708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5;p16">
              <a:extLst>
                <a:ext uri="{FF2B5EF4-FFF2-40B4-BE49-F238E27FC236}">
                  <a16:creationId xmlns:a16="http://schemas.microsoft.com/office/drawing/2014/main" id="{EB7C2626-9219-D3D4-8033-EE38D51F83F9}"/>
                </a:ext>
              </a:extLst>
            </p:cNvPr>
            <p:cNvSpPr/>
            <p:nvPr/>
          </p:nvSpPr>
          <p:spPr>
            <a:xfrm>
              <a:off x="1880575" y="2268400"/>
              <a:ext cx="4869075" cy="1611850"/>
            </a:xfrm>
            <a:custGeom>
              <a:avLst/>
              <a:gdLst/>
              <a:ahLst/>
              <a:cxnLst/>
              <a:rect l="l" t="t" r="r" b="b"/>
              <a:pathLst>
                <a:path w="194763" h="64474" extrusionOk="0">
                  <a:moveTo>
                    <a:pt x="130375" y="1"/>
                  </a:moveTo>
                  <a:cubicBezTo>
                    <a:pt x="127523" y="1"/>
                    <a:pt x="124522" y="458"/>
                    <a:pt x="121333" y="1507"/>
                  </a:cubicBezTo>
                  <a:cubicBezTo>
                    <a:pt x="103513" y="7362"/>
                    <a:pt x="99301" y="21081"/>
                    <a:pt x="95586" y="33185"/>
                  </a:cubicBezTo>
                  <a:cubicBezTo>
                    <a:pt x="92186" y="44254"/>
                    <a:pt x="88976" y="54710"/>
                    <a:pt x="76105" y="58940"/>
                  </a:cubicBezTo>
                  <a:cubicBezTo>
                    <a:pt x="73128" y="59918"/>
                    <a:pt x="70335" y="60346"/>
                    <a:pt x="67677" y="60346"/>
                  </a:cubicBezTo>
                  <a:cubicBezTo>
                    <a:pt x="58691" y="60346"/>
                    <a:pt x="51254" y="55447"/>
                    <a:pt x="43484" y="50329"/>
                  </a:cubicBezTo>
                  <a:cubicBezTo>
                    <a:pt x="35121" y="44820"/>
                    <a:pt x="25912" y="38753"/>
                    <a:pt x="13989" y="38753"/>
                  </a:cubicBezTo>
                  <a:cubicBezTo>
                    <a:pt x="10181" y="38753"/>
                    <a:pt x="6095" y="39372"/>
                    <a:pt x="1672" y="40826"/>
                  </a:cubicBezTo>
                  <a:cubicBezTo>
                    <a:pt x="590" y="41178"/>
                    <a:pt x="0" y="42342"/>
                    <a:pt x="355" y="43422"/>
                  </a:cubicBezTo>
                  <a:cubicBezTo>
                    <a:pt x="639" y="44288"/>
                    <a:pt x="1444" y="44836"/>
                    <a:pt x="2308" y="44836"/>
                  </a:cubicBezTo>
                  <a:cubicBezTo>
                    <a:pt x="2523" y="44836"/>
                    <a:pt x="2741" y="44803"/>
                    <a:pt x="2955" y="44732"/>
                  </a:cubicBezTo>
                  <a:cubicBezTo>
                    <a:pt x="6998" y="43404"/>
                    <a:pt x="10690" y="42830"/>
                    <a:pt x="14128" y="42830"/>
                  </a:cubicBezTo>
                  <a:cubicBezTo>
                    <a:pt x="24623" y="42830"/>
                    <a:pt x="32745" y="48179"/>
                    <a:pt x="41223" y="53763"/>
                  </a:cubicBezTo>
                  <a:cubicBezTo>
                    <a:pt x="49247" y="59049"/>
                    <a:pt x="57480" y="64473"/>
                    <a:pt x="67641" y="64473"/>
                  </a:cubicBezTo>
                  <a:cubicBezTo>
                    <a:pt x="70699" y="64473"/>
                    <a:pt x="73934" y="63980"/>
                    <a:pt x="77389" y="62846"/>
                  </a:cubicBezTo>
                  <a:cubicBezTo>
                    <a:pt x="92282" y="57951"/>
                    <a:pt x="95959" y="45975"/>
                    <a:pt x="99515" y="34392"/>
                  </a:cubicBezTo>
                  <a:cubicBezTo>
                    <a:pt x="103271" y="22158"/>
                    <a:pt x="106819" y="10604"/>
                    <a:pt x="122617" y="5412"/>
                  </a:cubicBezTo>
                  <a:cubicBezTo>
                    <a:pt x="125326" y="4522"/>
                    <a:pt x="127885" y="4129"/>
                    <a:pt x="130332" y="4129"/>
                  </a:cubicBezTo>
                  <a:cubicBezTo>
                    <a:pt x="139193" y="4129"/>
                    <a:pt x="146582" y="9288"/>
                    <a:pt x="154305" y="14681"/>
                  </a:cubicBezTo>
                  <a:cubicBezTo>
                    <a:pt x="162743" y="20570"/>
                    <a:pt x="171403" y="26617"/>
                    <a:pt x="182465" y="26617"/>
                  </a:cubicBezTo>
                  <a:cubicBezTo>
                    <a:pt x="185774" y="26617"/>
                    <a:pt x="189299" y="26076"/>
                    <a:pt x="193097" y="24827"/>
                  </a:cubicBezTo>
                  <a:cubicBezTo>
                    <a:pt x="194175" y="24473"/>
                    <a:pt x="194762" y="23311"/>
                    <a:pt x="194407" y="22232"/>
                  </a:cubicBezTo>
                  <a:cubicBezTo>
                    <a:pt x="194123" y="21367"/>
                    <a:pt x="193318" y="20817"/>
                    <a:pt x="192455" y="20817"/>
                  </a:cubicBezTo>
                  <a:cubicBezTo>
                    <a:pt x="192242" y="20817"/>
                    <a:pt x="192025" y="20851"/>
                    <a:pt x="191812" y="20921"/>
                  </a:cubicBezTo>
                  <a:cubicBezTo>
                    <a:pt x="188496" y="22010"/>
                    <a:pt x="185415" y="22488"/>
                    <a:pt x="182509" y="22488"/>
                  </a:cubicBezTo>
                  <a:cubicBezTo>
                    <a:pt x="172674" y="22488"/>
                    <a:pt x="164843" y="17021"/>
                    <a:pt x="156659" y="11309"/>
                  </a:cubicBezTo>
                  <a:cubicBezTo>
                    <a:pt x="148666" y="5729"/>
                    <a:pt x="140460" y="1"/>
                    <a:pt x="130375"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6;p16">
              <a:extLst>
                <a:ext uri="{FF2B5EF4-FFF2-40B4-BE49-F238E27FC236}">
                  <a16:creationId xmlns:a16="http://schemas.microsoft.com/office/drawing/2014/main" id="{CC187527-992D-EB0C-F6BD-946C696F651E}"/>
                </a:ext>
              </a:extLst>
            </p:cNvPr>
            <p:cNvSpPr/>
            <p:nvPr/>
          </p:nvSpPr>
          <p:spPr>
            <a:xfrm>
              <a:off x="3034500" y="3237675"/>
              <a:ext cx="622100" cy="594225"/>
            </a:xfrm>
            <a:custGeom>
              <a:avLst/>
              <a:gdLst/>
              <a:ahLst/>
              <a:cxnLst/>
              <a:rect l="l" t="t" r="r" b="b"/>
              <a:pathLst>
                <a:path w="24884" h="23769" extrusionOk="0">
                  <a:moveTo>
                    <a:pt x="1512" y="0"/>
                  </a:moveTo>
                  <a:cubicBezTo>
                    <a:pt x="1153" y="0"/>
                    <a:pt x="794" y="141"/>
                    <a:pt x="525" y="421"/>
                  </a:cubicBezTo>
                  <a:cubicBezTo>
                    <a:pt x="1" y="966"/>
                    <a:pt x="18" y="1834"/>
                    <a:pt x="563" y="2358"/>
                  </a:cubicBezTo>
                  <a:lnTo>
                    <a:pt x="22454" y="23387"/>
                  </a:lnTo>
                  <a:cubicBezTo>
                    <a:pt x="22708" y="23632"/>
                    <a:pt x="23047" y="23768"/>
                    <a:pt x="23398" y="23768"/>
                  </a:cubicBezTo>
                  <a:cubicBezTo>
                    <a:pt x="23400" y="23768"/>
                    <a:pt x="23402" y="23768"/>
                    <a:pt x="23404" y="23768"/>
                  </a:cubicBezTo>
                  <a:cubicBezTo>
                    <a:pt x="23964" y="23768"/>
                    <a:pt x="24466" y="23429"/>
                    <a:pt x="24675" y="22910"/>
                  </a:cubicBezTo>
                  <a:cubicBezTo>
                    <a:pt x="24884" y="22392"/>
                    <a:pt x="24756" y="21798"/>
                    <a:pt x="24353" y="21410"/>
                  </a:cubicBezTo>
                  <a:lnTo>
                    <a:pt x="2463" y="383"/>
                  </a:lnTo>
                  <a:cubicBezTo>
                    <a:pt x="2197" y="127"/>
                    <a:pt x="1854" y="0"/>
                    <a:pt x="151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p16">
              <a:extLst>
                <a:ext uri="{FF2B5EF4-FFF2-40B4-BE49-F238E27FC236}">
                  <a16:creationId xmlns:a16="http://schemas.microsoft.com/office/drawing/2014/main" id="{675F0306-BCE1-5517-4822-859C3E2B5C15}"/>
                </a:ext>
              </a:extLst>
            </p:cNvPr>
            <p:cNvSpPr/>
            <p:nvPr/>
          </p:nvSpPr>
          <p:spPr>
            <a:xfrm>
              <a:off x="3183125" y="2989000"/>
              <a:ext cx="765650" cy="746925"/>
            </a:xfrm>
            <a:custGeom>
              <a:avLst/>
              <a:gdLst/>
              <a:ahLst/>
              <a:cxnLst/>
              <a:rect l="l" t="t" r="r" b="b"/>
              <a:pathLst>
                <a:path w="30626" h="29877" extrusionOk="0">
                  <a:moveTo>
                    <a:pt x="1509" y="0"/>
                  </a:moveTo>
                  <a:cubicBezTo>
                    <a:pt x="1154" y="0"/>
                    <a:pt x="800" y="137"/>
                    <a:pt x="531" y="411"/>
                  </a:cubicBezTo>
                  <a:cubicBezTo>
                    <a:pt x="0" y="951"/>
                    <a:pt x="8" y="1820"/>
                    <a:pt x="551" y="2350"/>
                  </a:cubicBezTo>
                  <a:lnTo>
                    <a:pt x="28187" y="29484"/>
                  </a:lnTo>
                  <a:cubicBezTo>
                    <a:pt x="28442" y="29736"/>
                    <a:pt x="28788" y="29877"/>
                    <a:pt x="29147" y="29877"/>
                  </a:cubicBezTo>
                  <a:cubicBezTo>
                    <a:pt x="29704" y="29877"/>
                    <a:pt x="30205" y="29540"/>
                    <a:pt x="30415" y="29025"/>
                  </a:cubicBezTo>
                  <a:cubicBezTo>
                    <a:pt x="30626" y="28510"/>
                    <a:pt x="30505" y="27918"/>
                    <a:pt x="30108" y="27529"/>
                  </a:cubicBezTo>
                  <a:lnTo>
                    <a:pt x="2471" y="395"/>
                  </a:lnTo>
                  <a:cubicBezTo>
                    <a:pt x="2204" y="132"/>
                    <a:pt x="1856" y="0"/>
                    <a:pt x="150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p16">
              <a:extLst>
                <a:ext uri="{FF2B5EF4-FFF2-40B4-BE49-F238E27FC236}">
                  <a16:creationId xmlns:a16="http://schemas.microsoft.com/office/drawing/2014/main" id="{26B8A171-1BB2-BFF8-C5AA-B59FCD5A75F8}"/>
                </a:ext>
              </a:extLst>
            </p:cNvPr>
            <p:cNvSpPr/>
            <p:nvPr/>
          </p:nvSpPr>
          <p:spPr>
            <a:xfrm>
              <a:off x="3434025" y="2838750"/>
              <a:ext cx="726500" cy="688225"/>
            </a:xfrm>
            <a:custGeom>
              <a:avLst/>
              <a:gdLst/>
              <a:ahLst/>
              <a:cxnLst/>
              <a:rect l="l" t="t" r="r" b="b"/>
              <a:pathLst>
                <a:path w="29060" h="27529" extrusionOk="0">
                  <a:moveTo>
                    <a:pt x="1515" y="1"/>
                  </a:moveTo>
                  <a:cubicBezTo>
                    <a:pt x="1153" y="1"/>
                    <a:pt x="792" y="144"/>
                    <a:pt x="522" y="427"/>
                  </a:cubicBezTo>
                  <a:cubicBezTo>
                    <a:pt x="0" y="976"/>
                    <a:pt x="23" y="1845"/>
                    <a:pt x="572" y="2365"/>
                  </a:cubicBezTo>
                  <a:lnTo>
                    <a:pt x="26636" y="27151"/>
                  </a:lnTo>
                  <a:cubicBezTo>
                    <a:pt x="26889" y="27394"/>
                    <a:pt x="27227" y="27528"/>
                    <a:pt x="27580" y="27528"/>
                  </a:cubicBezTo>
                  <a:cubicBezTo>
                    <a:pt x="28140" y="27528"/>
                    <a:pt x="28644" y="27187"/>
                    <a:pt x="28852" y="26666"/>
                  </a:cubicBezTo>
                  <a:cubicBezTo>
                    <a:pt x="29060" y="26145"/>
                    <a:pt x="28930" y="25551"/>
                    <a:pt x="28524" y="25165"/>
                  </a:cubicBezTo>
                  <a:lnTo>
                    <a:pt x="2460" y="379"/>
                  </a:lnTo>
                  <a:cubicBezTo>
                    <a:pt x="2195" y="126"/>
                    <a:pt x="1855" y="1"/>
                    <a:pt x="151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p16">
              <a:extLst>
                <a:ext uri="{FF2B5EF4-FFF2-40B4-BE49-F238E27FC236}">
                  <a16:creationId xmlns:a16="http://schemas.microsoft.com/office/drawing/2014/main" id="{9AEDF173-2EFF-11BD-54A0-7EA7B3064F91}"/>
                </a:ext>
              </a:extLst>
            </p:cNvPr>
            <p:cNvSpPr/>
            <p:nvPr/>
          </p:nvSpPr>
          <p:spPr>
            <a:xfrm>
              <a:off x="3805025" y="2803650"/>
              <a:ext cx="485350" cy="453400"/>
            </a:xfrm>
            <a:custGeom>
              <a:avLst/>
              <a:gdLst/>
              <a:ahLst/>
              <a:cxnLst/>
              <a:rect l="l" t="t" r="r" b="b"/>
              <a:pathLst>
                <a:path w="19414" h="18136" extrusionOk="0">
                  <a:moveTo>
                    <a:pt x="1520" y="0"/>
                  </a:moveTo>
                  <a:cubicBezTo>
                    <a:pt x="1154" y="0"/>
                    <a:pt x="789" y="146"/>
                    <a:pt x="519" y="434"/>
                  </a:cubicBezTo>
                  <a:cubicBezTo>
                    <a:pt x="1" y="986"/>
                    <a:pt x="29" y="1852"/>
                    <a:pt x="581" y="2370"/>
                  </a:cubicBezTo>
                  <a:lnTo>
                    <a:pt x="16995" y="17765"/>
                  </a:lnTo>
                  <a:cubicBezTo>
                    <a:pt x="17248" y="18003"/>
                    <a:pt x="17581" y="18135"/>
                    <a:pt x="17927" y="18135"/>
                  </a:cubicBezTo>
                  <a:cubicBezTo>
                    <a:pt x="17929" y="18135"/>
                    <a:pt x="17931" y="18135"/>
                    <a:pt x="17932" y="18135"/>
                  </a:cubicBezTo>
                  <a:cubicBezTo>
                    <a:pt x="18495" y="18135"/>
                    <a:pt x="19001" y="17792"/>
                    <a:pt x="19208" y="17269"/>
                  </a:cubicBezTo>
                  <a:cubicBezTo>
                    <a:pt x="19414" y="16747"/>
                    <a:pt x="19281" y="16150"/>
                    <a:pt x="18871" y="15765"/>
                  </a:cubicBezTo>
                  <a:lnTo>
                    <a:pt x="2457" y="371"/>
                  </a:lnTo>
                  <a:cubicBezTo>
                    <a:pt x="2192" y="123"/>
                    <a:pt x="1856" y="0"/>
                    <a:pt x="152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p16">
              <a:extLst>
                <a:ext uri="{FF2B5EF4-FFF2-40B4-BE49-F238E27FC236}">
                  <a16:creationId xmlns:a16="http://schemas.microsoft.com/office/drawing/2014/main" id="{BF55E17E-9807-1E98-4DE8-73E31C387597}"/>
                </a:ext>
              </a:extLst>
            </p:cNvPr>
            <p:cNvSpPr/>
            <p:nvPr/>
          </p:nvSpPr>
          <p:spPr>
            <a:xfrm>
              <a:off x="3526400" y="3327425"/>
              <a:ext cx="433125" cy="417975"/>
            </a:xfrm>
            <a:custGeom>
              <a:avLst/>
              <a:gdLst/>
              <a:ahLst/>
              <a:cxnLst/>
              <a:rect l="l" t="t" r="r" b="b"/>
              <a:pathLst>
                <a:path w="17325" h="16719" extrusionOk="0">
                  <a:moveTo>
                    <a:pt x="2264" y="1"/>
                  </a:moveTo>
                  <a:cubicBezTo>
                    <a:pt x="1732" y="1"/>
                    <a:pt x="1200" y="206"/>
                    <a:pt x="797" y="617"/>
                  </a:cubicBezTo>
                  <a:cubicBezTo>
                    <a:pt x="1" y="1428"/>
                    <a:pt x="14" y="2732"/>
                    <a:pt x="827" y="3526"/>
                  </a:cubicBezTo>
                  <a:lnTo>
                    <a:pt x="13666" y="16129"/>
                  </a:lnTo>
                  <a:cubicBezTo>
                    <a:pt x="14050" y="16507"/>
                    <a:pt x="14567" y="16718"/>
                    <a:pt x="15106" y="16718"/>
                  </a:cubicBezTo>
                  <a:cubicBezTo>
                    <a:pt x="15940" y="16718"/>
                    <a:pt x="16692" y="16214"/>
                    <a:pt x="17008" y="15441"/>
                  </a:cubicBezTo>
                  <a:cubicBezTo>
                    <a:pt x="17325" y="14668"/>
                    <a:pt x="17142" y="13780"/>
                    <a:pt x="16545" y="13195"/>
                  </a:cubicBezTo>
                  <a:lnTo>
                    <a:pt x="3708" y="593"/>
                  </a:lnTo>
                  <a:cubicBezTo>
                    <a:pt x="3307" y="198"/>
                    <a:pt x="2786" y="1"/>
                    <a:pt x="2264"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p16">
              <a:extLst>
                <a:ext uri="{FF2B5EF4-FFF2-40B4-BE49-F238E27FC236}">
                  <a16:creationId xmlns:a16="http://schemas.microsoft.com/office/drawing/2014/main" id="{099CD830-FABA-BC52-09D6-08676B853984}"/>
                </a:ext>
              </a:extLst>
            </p:cNvPr>
            <p:cNvSpPr/>
            <p:nvPr/>
          </p:nvSpPr>
          <p:spPr>
            <a:xfrm>
              <a:off x="3750125" y="3140125"/>
              <a:ext cx="428900" cy="403975"/>
            </a:xfrm>
            <a:custGeom>
              <a:avLst/>
              <a:gdLst/>
              <a:ahLst/>
              <a:cxnLst/>
              <a:rect l="l" t="t" r="r" b="b"/>
              <a:pathLst>
                <a:path w="17156" h="16159" extrusionOk="0">
                  <a:moveTo>
                    <a:pt x="2268" y="1"/>
                  </a:moveTo>
                  <a:cubicBezTo>
                    <a:pt x="1724" y="1"/>
                    <a:pt x="1181" y="215"/>
                    <a:pt x="777" y="640"/>
                  </a:cubicBezTo>
                  <a:cubicBezTo>
                    <a:pt x="0" y="1458"/>
                    <a:pt x="26" y="2750"/>
                    <a:pt x="839" y="3535"/>
                  </a:cubicBezTo>
                  <a:lnTo>
                    <a:pt x="13518" y="15593"/>
                  </a:lnTo>
                  <a:cubicBezTo>
                    <a:pt x="13900" y="15955"/>
                    <a:pt x="14405" y="16158"/>
                    <a:pt x="14931" y="16158"/>
                  </a:cubicBezTo>
                  <a:cubicBezTo>
                    <a:pt x="14932" y="16158"/>
                    <a:pt x="14934" y="16158"/>
                    <a:pt x="14936" y="16158"/>
                  </a:cubicBezTo>
                  <a:cubicBezTo>
                    <a:pt x="15776" y="16158"/>
                    <a:pt x="16533" y="15647"/>
                    <a:pt x="16844" y="14866"/>
                  </a:cubicBezTo>
                  <a:cubicBezTo>
                    <a:pt x="17156" y="14085"/>
                    <a:pt x="16961" y="13192"/>
                    <a:pt x="16351" y="12613"/>
                  </a:cubicBezTo>
                  <a:lnTo>
                    <a:pt x="3672" y="555"/>
                  </a:lnTo>
                  <a:cubicBezTo>
                    <a:pt x="3276" y="185"/>
                    <a:pt x="2771" y="1"/>
                    <a:pt x="2268"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p16">
              <a:extLst>
                <a:ext uri="{FF2B5EF4-FFF2-40B4-BE49-F238E27FC236}">
                  <a16:creationId xmlns:a16="http://schemas.microsoft.com/office/drawing/2014/main" id="{3F0B0304-9942-4023-E735-820A9FFF2D5B}"/>
                </a:ext>
              </a:extLst>
            </p:cNvPr>
            <p:cNvSpPr/>
            <p:nvPr/>
          </p:nvSpPr>
          <p:spPr>
            <a:xfrm>
              <a:off x="4007475" y="2994225"/>
              <a:ext cx="301425" cy="279975"/>
            </a:xfrm>
            <a:custGeom>
              <a:avLst/>
              <a:gdLst/>
              <a:ahLst/>
              <a:cxnLst/>
              <a:rect l="l" t="t" r="r" b="b"/>
              <a:pathLst>
                <a:path w="12057" h="11199" extrusionOk="0">
                  <a:moveTo>
                    <a:pt x="2278" y="0"/>
                  </a:moveTo>
                  <a:cubicBezTo>
                    <a:pt x="1730" y="0"/>
                    <a:pt x="1183" y="218"/>
                    <a:pt x="778" y="650"/>
                  </a:cubicBezTo>
                  <a:cubicBezTo>
                    <a:pt x="1" y="1480"/>
                    <a:pt x="44" y="2782"/>
                    <a:pt x="875" y="3558"/>
                  </a:cubicBezTo>
                  <a:lnTo>
                    <a:pt x="8429" y="10643"/>
                  </a:lnTo>
                  <a:cubicBezTo>
                    <a:pt x="8809" y="11000"/>
                    <a:pt x="9312" y="11199"/>
                    <a:pt x="9834" y="11199"/>
                  </a:cubicBezTo>
                  <a:cubicBezTo>
                    <a:pt x="10678" y="11199"/>
                    <a:pt x="11436" y="10683"/>
                    <a:pt x="11746" y="9898"/>
                  </a:cubicBezTo>
                  <a:cubicBezTo>
                    <a:pt x="12056" y="9114"/>
                    <a:pt x="11856" y="8220"/>
                    <a:pt x="11241" y="7643"/>
                  </a:cubicBezTo>
                  <a:lnTo>
                    <a:pt x="3687" y="559"/>
                  </a:lnTo>
                  <a:cubicBezTo>
                    <a:pt x="3290" y="185"/>
                    <a:pt x="2784" y="0"/>
                    <a:pt x="2278"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p16">
              <a:extLst>
                <a:ext uri="{FF2B5EF4-FFF2-40B4-BE49-F238E27FC236}">
                  <a16:creationId xmlns:a16="http://schemas.microsoft.com/office/drawing/2014/main" id="{0428F617-69F7-25DD-FF3E-6E827AF744BA}"/>
                </a:ext>
              </a:extLst>
            </p:cNvPr>
            <p:cNvSpPr/>
            <p:nvPr/>
          </p:nvSpPr>
          <p:spPr>
            <a:xfrm>
              <a:off x="3297450" y="3491300"/>
              <a:ext cx="377650" cy="357750"/>
            </a:xfrm>
            <a:custGeom>
              <a:avLst/>
              <a:gdLst/>
              <a:ahLst/>
              <a:cxnLst/>
              <a:rect l="l" t="t" r="r" b="b"/>
              <a:pathLst>
                <a:path w="15106" h="14310" extrusionOk="0">
                  <a:moveTo>
                    <a:pt x="2269" y="0"/>
                  </a:moveTo>
                  <a:cubicBezTo>
                    <a:pt x="1730" y="0"/>
                    <a:pt x="1190" y="211"/>
                    <a:pt x="787" y="631"/>
                  </a:cubicBezTo>
                  <a:cubicBezTo>
                    <a:pt x="1" y="1450"/>
                    <a:pt x="27" y="2752"/>
                    <a:pt x="845" y="3538"/>
                  </a:cubicBezTo>
                  <a:lnTo>
                    <a:pt x="11462" y="13735"/>
                  </a:lnTo>
                  <a:cubicBezTo>
                    <a:pt x="11844" y="14105"/>
                    <a:pt x="12354" y="14310"/>
                    <a:pt x="12886" y="14310"/>
                  </a:cubicBezTo>
                  <a:cubicBezTo>
                    <a:pt x="13724" y="14310"/>
                    <a:pt x="14479" y="13800"/>
                    <a:pt x="14792" y="13021"/>
                  </a:cubicBezTo>
                  <a:cubicBezTo>
                    <a:pt x="15106" y="12243"/>
                    <a:pt x="14914" y="11353"/>
                    <a:pt x="14309" y="10771"/>
                  </a:cubicBezTo>
                  <a:lnTo>
                    <a:pt x="3694" y="573"/>
                  </a:lnTo>
                  <a:cubicBezTo>
                    <a:pt x="3295" y="190"/>
                    <a:pt x="2782" y="0"/>
                    <a:pt x="2269"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p16">
              <a:extLst>
                <a:ext uri="{FF2B5EF4-FFF2-40B4-BE49-F238E27FC236}">
                  <a16:creationId xmlns:a16="http://schemas.microsoft.com/office/drawing/2014/main" id="{A3F0C64E-5AFB-FB79-CBF2-468D36EC51F6}"/>
                </a:ext>
              </a:extLst>
            </p:cNvPr>
            <p:cNvSpPr/>
            <p:nvPr/>
          </p:nvSpPr>
          <p:spPr>
            <a:xfrm>
              <a:off x="4568150" y="2473425"/>
              <a:ext cx="149550" cy="778625"/>
            </a:xfrm>
            <a:custGeom>
              <a:avLst/>
              <a:gdLst/>
              <a:ahLst/>
              <a:cxnLst/>
              <a:rect l="l" t="t" r="r" b="b"/>
              <a:pathLst>
                <a:path w="5982" h="31145" extrusionOk="0">
                  <a:moveTo>
                    <a:pt x="4549" y="1"/>
                  </a:moveTo>
                  <a:cubicBezTo>
                    <a:pt x="3859" y="1"/>
                    <a:pt x="3251" y="517"/>
                    <a:pt x="3175" y="1222"/>
                  </a:cubicBezTo>
                  <a:lnTo>
                    <a:pt x="83" y="29626"/>
                  </a:lnTo>
                  <a:cubicBezTo>
                    <a:pt x="0" y="30378"/>
                    <a:pt x="544" y="31055"/>
                    <a:pt x="1296" y="31137"/>
                  </a:cubicBezTo>
                  <a:cubicBezTo>
                    <a:pt x="1346" y="31142"/>
                    <a:pt x="1396" y="31145"/>
                    <a:pt x="1447" y="31145"/>
                  </a:cubicBezTo>
                  <a:cubicBezTo>
                    <a:pt x="2146" y="31143"/>
                    <a:pt x="2732" y="30617"/>
                    <a:pt x="2808" y="29923"/>
                  </a:cubicBezTo>
                  <a:lnTo>
                    <a:pt x="5899" y="1519"/>
                  </a:lnTo>
                  <a:cubicBezTo>
                    <a:pt x="5982" y="766"/>
                    <a:pt x="5437" y="90"/>
                    <a:pt x="4685" y="8"/>
                  </a:cubicBezTo>
                  <a:cubicBezTo>
                    <a:pt x="4640" y="3"/>
                    <a:pt x="4594" y="1"/>
                    <a:pt x="454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p16">
              <a:extLst>
                <a:ext uri="{FF2B5EF4-FFF2-40B4-BE49-F238E27FC236}">
                  <a16:creationId xmlns:a16="http://schemas.microsoft.com/office/drawing/2014/main" id="{80170369-7314-0B24-D28B-51FCCD44C08C}"/>
                </a:ext>
              </a:extLst>
            </p:cNvPr>
            <p:cNvSpPr/>
            <p:nvPr/>
          </p:nvSpPr>
          <p:spPr>
            <a:xfrm>
              <a:off x="4833300" y="2324250"/>
              <a:ext cx="180825" cy="1032750"/>
            </a:xfrm>
            <a:custGeom>
              <a:avLst/>
              <a:gdLst/>
              <a:ahLst/>
              <a:cxnLst/>
              <a:rect l="l" t="t" r="r" b="b"/>
              <a:pathLst>
                <a:path w="7233" h="41310" extrusionOk="0">
                  <a:moveTo>
                    <a:pt x="5776" y="0"/>
                  </a:moveTo>
                  <a:cubicBezTo>
                    <a:pt x="5092" y="0"/>
                    <a:pt x="4502" y="522"/>
                    <a:pt x="4423" y="1220"/>
                  </a:cubicBezTo>
                  <a:lnTo>
                    <a:pt x="85" y="39785"/>
                  </a:lnTo>
                  <a:cubicBezTo>
                    <a:pt x="0" y="40537"/>
                    <a:pt x="542" y="41216"/>
                    <a:pt x="1294" y="41300"/>
                  </a:cubicBezTo>
                  <a:cubicBezTo>
                    <a:pt x="1345" y="41307"/>
                    <a:pt x="1397" y="41309"/>
                    <a:pt x="1449" y="41309"/>
                  </a:cubicBezTo>
                  <a:cubicBezTo>
                    <a:pt x="2146" y="41308"/>
                    <a:pt x="2731" y="40785"/>
                    <a:pt x="2808" y="40092"/>
                  </a:cubicBezTo>
                  <a:lnTo>
                    <a:pt x="7147" y="1526"/>
                  </a:lnTo>
                  <a:cubicBezTo>
                    <a:pt x="7232" y="774"/>
                    <a:pt x="6691" y="96"/>
                    <a:pt x="5939" y="10"/>
                  </a:cubicBezTo>
                  <a:cubicBezTo>
                    <a:pt x="5884" y="4"/>
                    <a:pt x="5830" y="0"/>
                    <a:pt x="57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p16">
              <a:extLst>
                <a:ext uri="{FF2B5EF4-FFF2-40B4-BE49-F238E27FC236}">
                  <a16:creationId xmlns:a16="http://schemas.microsoft.com/office/drawing/2014/main" id="{87FBBF31-8ABE-7436-9DA2-1FC34C5B2257}"/>
                </a:ext>
              </a:extLst>
            </p:cNvPr>
            <p:cNvSpPr/>
            <p:nvPr/>
          </p:nvSpPr>
          <p:spPr>
            <a:xfrm>
              <a:off x="5145650" y="2345225"/>
              <a:ext cx="175925" cy="989425"/>
            </a:xfrm>
            <a:custGeom>
              <a:avLst/>
              <a:gdLst/>
              <a:ahLst/>
              <a:cxnLst/>
              <a:rect l="l" t="t" r="r" b="b"/>
              <a:pathLst>
                <a:path w="7037" h="39577" extrusionOk="0">
                  <a:moveTo>
                    <a:pt x="5591" y="0"/>
                  </a:moveTo>
                  <a:cubicBezTo>
                    <a:pt x="4905" y="0"/>
                    <a:pt x="4307" y="516"/>
                    <a:pt x="4228" y="1217"/>
                  </a:cubicBezTo>
                  <a:lnTo>
                    <a:pt x="85" y="38053"/>
                  </a:lnTo>
                  <a:cubicBezTo>
                    <a:pt x="1" y="38805"/>
                    <a:pt x="541" y="39483"/>
                    <a:pt x="1294" y="39568"/>
                  </a:cubicBezTo>
                  <a:cubicBezTo>
                    <a:pt x="1345" y="39574"/>
                    <a:pt x="1397" y="39576"/>
                    <a:pt x="1449" y="39576"/>
                  </a:cubicBezTo>
                  <a:cubicBezTo>
                    <a:pt x="2146" y="39576"/>
                    <a:pt x="2731" y="39052"/>
                    <a:pt x="2809" y="38359"/>
                  </a:cubicBezTo>
                  <a:lnTo>
                    <a:pt x="6951" y="1523"/>
                  </a:lnTo>
                  <a:cubicBezTo>
                    <a:pt x="7036" y="771"/>
                    <a:pt x="6495" y="93"/>
                    <a:pt x="5743" y="9"/>
                  </a:cubicBezTo>
                  <a:cubicBezTo>
                    <a:pt x="5692" y="3"/>
                    <a:pt x="5641" y="0"/>
                    <a:pt x="559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p16">
              <a:extLst>
                <a:ext uri="{FF2B5EF4-FFF2-40B4-BE49-F238E27FC236}">
                  <a16:creationId xmlns:a16="http://schemas.microsoft.com/office/drawing/2014/main" id="{02ED92C9-A5B0-6E39-7113-0ADA7E09F65E}"/>
                </a:ext>
              </a:extLst>
            </p:cNvPr>
            <p:cNvSpPr/>
            <p:nvPr/>
          </p:nvSpPr>
          <p:spPr>
            <a:xfrm>
              <a:off x="5440425" y="2461825"/>
              <a:ext cx="145450" cy="719000"/>
            </a:xfrm>
            <a:custGeom>
              <a:avLst/>
              <a:gdLst/>
              <a:ahLst/>
              <a:cxnLst/>
              <a:rect l="l" t="t" r="r" b="b"/>
              <a:pathLst>
                <a:path w="5818" h="28760" extrusionOk="0">
                  <a:moveTo>
                    <a:pt x="4372" y="0"/>
                  </a:moveTo>
                  <a:cubicBezTo>
                    <a:pt x="3685" y="0"/>
                    <a:pt x="3093" y="516"/>
                    <a:pt x="3012" y="1213"/>
                  </a:cubicBezTo>
                  <a:lnTo>
                    <a:pt x="86" y="27236"/>
                  </a:lnTo>
                  <a:cubicBezTo>
                    <a:pt x="0" y="27988"/>
                    <a:pt x="542" y="28666"/>
                    <a:pt x="1294" y="28752"/>
                  </a:cubicBezTo>
                  <a:cubicBezTo>
                    <a:pt x="1345" y="28757"/>
                    <a:pt x="1398" y="28760"/>
                    <a:pt x="1449" y="28760"/>
                  </a:cubicBezTo>
                  <a:cubicBezTo>
                    <a:pt x="2146" y="28760"/>
                    <a:pt x="2731" y="28235"/>
                    <a:pt x="2810" y="27542"/>
                  </a:cubicBezTo>
                  <a:lnTo>
                    <a:pt x="5736" y="1519"/>
                  </a:lnTo>
                  <a:cubicBezTo>
                    <a:pt x="5818" y="769"/>
                    <a:pt x="5277" y="94"/>
                    <a:pt x="4527" y="9"/>
                  </a:cubicBezTo>
                  <a:cubicBezTo>
                    <a:pt x="4475" y="3"/>
                    <a:pt x="4423" y="0"/>
                    <a:pt x="437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p16">
              <a:extLst>
                <a:ext uri="{FF2B5EF4-FFF2-40B4-BE49-F238E27FC236}">
                  <a16:creationId xmlns:a16="http://schemas.microsoft.com/office/drawing/2014/main" id="{A12B0B0D-F970-3850-4081-9660E90F8653}"/>
                </a:ext>
              </a:extLst>
            </p:cNvPr>
            <p:cNvSpPr/>
            <p:nvPr/>
          </p:nvSpPr>
          <p:spPr>
            <a:xfrm>
              <a:off x="5457550" y="2444575"/>
              <a:ext cx="146475" cy="440575"/>
            </a:xfrm>
            <a:custGeom>
              <a:avLst/>
              <a:gdLst/>
              <a:ahLst/>
              <a:cxnLst/>
              <a:rect l="l" t="t" r="r" b="b"/>
              <a:pathLst>
                <a:path w="5859" h="17623" extrusionOk="0">
                  <a:moveTo>
                    <a:pt x="3681" y="0"/>
                  </a:moveTo>
                  <a:cubicBezTo>
                    <a:pt x="2659" y="0"/>
                    <a:pt x="1763" y="778"/>
                    <a:pt x="1646" y="1827"/>
                  </a:cubicBezTo>
                  <a:lnTo>
                    <a:pt x="127" y="15337"/>
                  </a:lnTo>
                  <a:cubicBezTo>
                    <a:pt x="0" y="16465"/>
                    <a:pt x="811" y="17483"/>
                    <a:pt x="1941" y="17610"/>
                  </a:cubicBezTo>
                  <a:cubicBezTo>
                    <a:pt x="2017" y="17618"/>
                    <a:pt x="2095" y="17622"/>
                    <a:pt x="2172" y="17622"/>
                  </a:cubicBezTo>
                  <a:cubicBezTo>
                    <a:pt x="3219" y="17621"/>
                    <a:pt x="4095" y="16835"/>
                    <a:pt x="4212" y="15796"/>
                  </a:cubicBezTo>
                  <a:lnTo>
                    <a:pt x="5732" y="2286"/>
                  </a:lnTo>
                  <a:cubicBezTo>
                    <a:pt x="5858" y="1158"/>
                    <a:pt x="5046" y="140"/>
                    <a:pt x="3918" y="14"/>
                  </a:cubicBezTo>
                  <a:cubicBezTo>
                    <a:pt x="3838" y="5"/>
                    <a:pt x="3759" y="0"/>
                    <a:pt x="3681"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p16">
              <a:extLst>
                <a:ext uri="{FF2B5EF4-FFF2-40B4-BE49-F238E27FC236}">
                  <a16:creationId xmlns:a16="http://schemas.microsoft.com/office/drawing/2014/main" id="{640A218E-CAD4-BFBB-3D62-B1CDE324E42E}"/>
                </a:ext>
              </a:extLst>
            </p:cNvPr>
            <p:cNvSpPr/>
            <p:nvPr/>
          </p:nvSpPr>
          <p:spPr>
            <a:xfrm>
              <a:off x="5183650" y="2328025"/>
              <a:ext cx="156000" cy="525225"/>
            </a:xfrm>
            <a:custGeom>
              <a:avLst/>
              <a:gdLst/>
              <a:ahLst/>
              <a:cxnLst/>
              <a:rect l="l" t="t" r="r" b="b"/>
              <a:pathLst>
                <a:path w="6240" h="21009" extrusionOk="0">
                  <a:moveTo>
                    <a:pt x="4063" y="1"/>
                  </a:moveTo>
                  <a:cubicBezTo>
                    <a:pt x="3034" y="1"/>
                    <a:pt x="2145" y="779"/>
                    <a:pt x="2027" y="1828"/>
                  </a:cubicBezTo>
                  <a:lnTo>
                    <a:pt x="127" y="18723"/>
                  </a:lnTo>
                  <a:cubicBezTo>
                    <a:pt x="0" y="19851"/>
                    <a:pt x="811" y="20868"/>
                    <a:pt x="1939" y="20996"/>
                  </a:cubicBezTo>
                  <a:cubicBezTo>
                    <a:pt x="2017" y="21004"/>
                    <a:pt x="2094" y="21009"/>
                    <a:pt x="2172" y="21009"/>
                  </a:cubicBezTo>
                  <a:cubicBezTo>
                    <a:pt x="3217" y="21008"/>
                    <a:pt x="4095" y="20221"/>
                    <a:pt x="4212" y="19182"/>
                  </a:cubicBezTo>
                  <a:lnTo>
                    <a:pt x="6113" y="2287"/>
                  </a:lnTo>
                  <a:cubicBezTo>
                    <a:pt x="6239" y="1159"/>
                    <a:pt x="5427" y="142"/>
                    <a:pt x="4299" y="14"/>
                  </a:cubicBezTo>
                  <a:cubicBezTo>
                    <a:pt x="4220" y="5"/>
                    <a:pt x="4141" y="1"/>
                    <a:pt x="4063"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p16">
              <a:extLst>
                <a:ext uri="{FF2B5EF4-FFF2-40B4-BE49-F238E27FC236}">
                  <a16:creationId xmlns:a16="http://schemas.microsoft.com/office/drawing/2014/main" id="{405FDAD3-CB14-2615-4A11-BAF78F6BED10}"/>
                </a:ext>
              </a:extLst>
            </p:cNvPr>
            <p:cNvSpPr/>
            <p:nvPr/>
          </p:nvSpPr>
          <p:spPr>
            <a:xfrm>
              <a:off x="4878200" y="2327550"/>
              <a:ext cx="151650" cy="486700"/>
            </a:xfrm>
            <a:custGeom>
              <a:avLst/>
              <a:gdLst/>
              <a:ahLst/>
              <a:cxnLst/>
              <a:rect l="l" t="t" r="r" b="b"/>
              <a:pathLst>
                <a:path w="6066" h="19468" extrusionOk="0">
                  <a:moveTo>
                    <a:pt x="3893" y="0"/>
                  </a:moveTo>
                  <a:cubicBezTo>
                    <a:pt x="2865" y="0"/>
                    <a:pt x="1972" y="778"/>
                    <a:pt x="1854" y="1828"/>
                  </a:cubicBezTo>
                  <a:lnTo>
                    <a:pt x="126" y="17183"/>
                  </a:lnTo>
                  <a:cubicBezTo>
                    <a:pt x="0" y="18311"/>
                    <a:pt x="811" y="19328"/>
                    <a:pt x="1941" y="19454"/>
                  </a:cubicBezTo>
                  <a:cubicBezTo>
                    <a:pt x="2017" y="19463"/>
                    <a:pt x="2094" y="19467"/>
                    <a:pt x="2172" y="19467"/>
                  </a:cubicBezTo>
                  <a:cubicBezTo>
                    <a:pt x="3218" y="19466"/>
                    <a:pt x="4095" y="18680"/>
                    <a:pt x="4212" y="17641"/>
                  </a:cubicBezTo>
                  <a:lnTo>
                    <a:pt x="5940" y="2287"/>
                  </a:lnTo>
                  <a:cubicBezTo>
                    <a:pt x="6066" y="1159"/>
                    <a:pt x="5255" y="141"/>
                    <a:pt x="4127" y="14"/>
                  </a:cubicBezTo>
                  <a:cubicBezTo>
                    <a:pt x="4048" y="5"/>
                    <a:pt x="3970" y="0"/>
                    <a:pt x="3893"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p16">
              <a:extLst>
                <a:ext uri="{FF2B5EF4-FFF2-40B4-BE49-F238E27FC236}">
                  <a16:creationId xmlns:a16="http://schemas.microsoft.com/office/drawing/2014/main" id="{696A1A5E-009A-8A6F-579C-27A37D7A1415}"/>
                </a:ext>
              </a:extLst>
            </p:cNvPr>
            <p:cNvSpPr/>
            <p:nvPr/>
          </p:nvSpPr>
          <p:spPr>
            <a:xfrm>
              <a:off x="4591875" y="2456275"/>
              <a:ext cx="143875" cy="429025"/>
            </a:xfrm>
            <a:custGeom>
              <a:avLst/>
              <a:gdLst/>
              <a:ahLst/>
              <a:cxnLst/>
              <a:rect l="l" t="t" r="r" b="b"/>
              <a:pathLst>
                <a:path w="5755" h="17161" extrusionOk="0">
                  <a:moveTo>
                    <a:pt x="3584" y="0"/>
                  </a:moveTo>
                  <a:cubicBezTo>
                    <a:pt x="2550" y="0"/>
                    <a:pt x="1659" y="781"/>
                    <a:pt x="1544" y="1833"/>
                  </a:cubicBezTo>
                  <a:lnTo>
                    <a:pt x="124" y="14882"/>
                  </a:lnTo>
                  <a:cubicBezTo>
                    <a:pt x="0" y="16012"/>
                    <a:pt x="815" y="17025"/>
                    <a:pt x="1945" y="17149"/>
                  </a:cubicBezTo>
                  <a:cubicBezTo>
                    <a:pt x="2020" y="17157"/>
                    <a:pt x="2094" y="17161"/>
                    <a:pt x="2169" y="17161"/>
                  </a:cubicBezTo>
                  <a:cubicBezTo>
                    <a:pt x="3218" y="17159"/>
                    <a:pt x="4097" y="16369"/>
                    <a:pt x="4211" y="15328"/>
                  </a:cubicBezTo>
                  <a:lnTo>
                    <a:pt x="5632" y="2279"/>
                  </a:lnTo>
                  <a:cubicBezTo>
                    <a:pt x="5754" y="1151"/>
                    <a:pt x="4939" y="136"/>
                    <a:pt x="3810" y="13"/>
                  </a:cubicBezTo>
                  <a:cubicBezTo>
                    <a:pt x="3734" y="4"/>
                    <a:pt x="3659" y="0"/>
                    <a:pt x="3584"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2;p16">
              <a:extLst>
                <a:ext uri="{FF2B5EF4-FFF2-40B4-BE49-F238E27FC236}">
                  <a16:creationId xmlns:a16="http://schemas.microsoft.com/office/drawing/2014/main" id="{B0C9A64A-0270-DDE1-93B5-3461FA3448F6}"/>
                </a:ext>
              </a:extLst>
            </p:cNvPr>
            <p:cNvSpPr/>
            <p:nvPr/>
          </p:nvSpPr>
          <p:spPr>
            <a:xfrm>
              <a:off x="2559400" y="3377800"/>
              <a:ext cx="131550" cy="686950"/>
            </a:xfrm>
            <a:custGeom>
              <a:avLst/>
              <a:gdLst/>
              <a:ahLst/>
              <a:cxnLst/>
              <a:rect l="l" t="t" r="r" b="b"/>
              <a:pathLst>
                <a:path w="5262" h="27478" extrusionOk="0">
                  <a:moveTo>
                    <a:pt x="1431" y="0"/>
                  </a:moveTo>
                  <a:cubicBezTo>
                    <a:pt x="1390" y="0"/>
                    <a:pt x="1348" y="2"/>
                    <a:pt x="1306" y="6"/>
                  </a:cubicBezTo>
                  <a:cubicBezTo>
                    <a:pt x="553" y="78"/>
                    <a:pt x="1" y="749"/>
                    <a:pt x="73" y="1502"/>
                  </a:cubicBezTo>
                  <a:lnTo>
                    <a:pt x="2460" y="26238"/>
                  </a:lnTo>
                  <a:cubicBezTo>
                    <a:pt x="2529" y="26940"/>
                    <a:pt x="3119" y="27476"/>
                    <a:pt x="3823" y="27478"/>
                  </a:cubicBezTo>
                  <a:cubicBezTo>
                    <a:pt x="3867" y="27478"/>
                    <a:pt x="3913" y="27475"/>
                    <a:pt x="3958" y="27471"/>
                  </a:cubicBezTo>
                  <a:cubicBezTo>
                    <a:pt x="4711" y="27397"/>
                    <a:pt x="5262" y="26728"/>
                    <a:pt x="5189" y="25975"/>
                  </a:cubicBezTo>
                  <a:lnTo>
                    <a:pt x="2802" y="1238"/>
                  </a:lnTo>
                  <a:cubicBezTo>
                    <a:pt x="2734" y="527"/>
                    <a:pt x="2144" y="0"/>
                    <a:pt x="143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p16">
              <a:extLst>
                <a:ext uri="{FF2B5EF4-FFF2-40B4-BE49-F238E27FC236}">
                  <a16:creationId xmlns:a16="http://schemas.microsoft.com/office/drawing/2014/main" id="{3E012591-08FE-C3F5-7A9D-B9CD4431491F}"/>
                </a:ext>
              </a:extLst>
            </p:cNvPr>
            <p:cNvSpPr/>
            <p:nvPr/>
          </p:nvSpPr>
          <p:spPr>
            <a:xfrm>
              <a:off x="2221450" y="3292150"/>
              <a:ext cx="172525" cy="983000"/>
            </a:xfrm>
            <a:custGeom>
              <a:avLst/>
              <a:gdLst/>
              <a:ahLst/>
              <a:cxnLst/>
              <a:rect l="l" t="t" r="r" b="b"/>
              <a:pathLst>
                <a:path w="6901" h="39320" extrusionOk="0">
                  <a:moveTo>
                    <a:pt x="1442" y="1"/>
                  </a:moveTo>
                  <a:cubicBezTo>
                    <a:pt x="1393" y="1"/>
                    <a:pt x="1344" y="3"/>
                    <a:pt x="1295" y="9"/>
                  </a:cubicBezTo>
                  <a:cubicBezTo>
                    <a:pt x="543" y="91"/>
                    <a:pt x="0" y="768"/>
                    <a:pt x="83" y="1520"/>
                  </a:cubicBezTo>
                  <a:lnTo>
                    <a:pt x="4094" y="38099"/>
                  </a:lnTo>
                  <a:cubicBezTo>
                    <a:pt x="4169" y="38793"/>
                    <a:pt x="4755" y="39319"/>
                    <a:pt x="5455" y="39320"/>
                  </a:cubicBezTo>
                  <a:cubicBezTo>
                    <a:pt x="5505" y="39320"/>
                    <a:pt x="5555" y="39317"/>
                    <a:pt x="5606" y="39312"/>
                  </a:cubicBezTo>
                  <a:cubicBezTo>
                    <a:pt x="6358" y="39229"/>
                    <a:pt x="6901" y="38552"/>
                    <a:pt x="6818" y="37800"/>
                  </a:cubicBezTo>
                  <a:lnTo>
                    <a:pt x="2807" y="1222"/>
                  </a:lnTo>
                  <a:cubicBezTo>
                    <a:pt x="2730" y="518"/>
                    <a:pt x="2128" y="1"/>
                    <a:pt x="144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p16">
              <a:extLst>
                <a:ext uri="{FF2B5EF4-FFF2-40B4-BE49-F238E27FC236}">
                  <a16:creationId xmlns:a16="http://schemas.microsoft.com/office/drawing/2014/main" id="{92D3237B-4AAE-D5A8-F08D-A7C4B5EA0D77}"/>
                </a:ext>
              </a:extLst>
            </p:cNvPr>
            <p:cNvSpPr/>
            <p:nvPr/>
          </p:nvSpPr>
          <p:spPr>
            <a:xfrm>
              <a:off x="5910500" y="2234200"/>
              <a:ext cx="409225" cy="633100"/>
            </a:xfrm>
            <a:custGeom>
              <a:avLst/>
              <a:gdLst/>
              <a:ahLst/>
              <a:cxnLst/>
              <a:rect l="l" t="t" r="r" b="b"/>
              <a:pathLst>
                <a:path w="16369" h="25324" extrusionOk="0">
                  <a:moveTo>
                    <a:pt x="1563" y="1"/>
                  </a:moveTo>
                  <a:cubicBezTo>
                    <a:pt x="1325" y="1"/>
                    <a:pt x="1085" y="63"/>
                    <a:pt x="865" y="193"/>
                  </a:cubicBezTo>
                  <a:cubicBezTo>
                    <a:pt x="217" y="577"/>
                    <a:pt x="0" y="1411"/>
                    <a:pt x="380" y="2062"/>
                  </a:cubicBezTo>
                  <a:lnTo>
                    <a:pt x="13755" y="24650"/>
                  </a:lnTo>
                  <a:cubicBezTo>
                    <a:pt x="14002" y="25068"/>
                    <a:pt x="14451" y="25323"/>
                    <a:pt x="14936" y="25323"/>
                  </a:cubicBezTo>
                  <a:cubicBezTo>
                    <a:pt x="15428" y="25322"/>
                    <a:pt x="15882" y="25058"/>
                    <a:pt x="16126" y="24630"/>
                  </a:cubicBezTo>
                  <a:cubicBezTo>
                    <a:pt x="16369" y="24203"/>
                    <a:pt x="16365" y="23677"/>
                    <a:pt x="16114" y="23254"/>
                  </a:cubicBezTo>
                  <a:lnTo>
                    <a:pt x="2739" y="667"/>
                  </a:lnTo>
                  <a:cubicBezTo>
                    <a:pt x="2482" y="239"/>
                    <a:pt x="2028" y="1"/>
                    <a:pt x="156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p16">
              <a:extLst>
                <a:ext uri="{FF2B5EF4-FFF2-40B4-BE49-F238E27FC236}">
                  <a16:creationId xmlns:a16="http://schemas.microsoft.com/office/drawing/2014/main" id="{9E4DF31D-EBC8-0B37-F98D-A1EED243EE75}"/>
                </a:ext>
              </a:extLst>
            </p:cNvPr>
            <p:cNvSpPr/>
            <p:nvPr/>
          </p:nvSpPr>
          <p:spPr>
            <a:xfrm>
              <a:off x="6142275" y="1963275"/>
              <a:ext cx="567250" cy="881250"/>
            </a:xfrm>
            <a:custGeom>
              <a:avLst/>
              <a:gdLst/>
              <a:ahLst/>
              <a:cxnLst/>
              <a:rect l="l" t="t" r="r" b="b"/>
              <a:pathLst>
                <a:path w="22690" h="35250" extrusionOk="0">
                  <a:moveTo>
                    <a:pt x="1564" y="0"/>
                  </a:moveTo>
                  <a:cubicBezTo>
                    <a:pt x="1323" y="0"/>
                    <a:pt x="1078" y="64"/>
                    <a:pt x="856" y="199"/>
                  </a:cubicBezTo>
                  <a:cubicBezTo>
                    <a:pt x="208" y="592"/>
                    <a:pt x="0" y="1436"/>
                    <a:pt x="395" y="2084"/>
                  </a:cubicBezTo>
                  <a:lnTo>
                    <a:pt x="20080" y="34588"/>
                  </a:lnTo>
                  <a:cubicBezTo>
                    <a:pt x="20328" y="34999"/>
                    <a:pt x="20774" y="35249"/>
                    <a:pt x="21254" y="35249"/>
                  </a:cubicBezTo>
                  <a:cubicBezTo>
                    <a:pt x="21748" y="35249"/>
                    <a:pt x="22204" y="34982"/>
                    <a:pt x="22447" y="34551"/>
                  </a:cubicBezTo>
                  <a:cubicBezTo>
                    <a:pt x="22689" y="34120"/>
                    <a:pt x="22681" y="33591"/>
                    <a:pt x="22425" y="33168"/>
                  </a:cubicBezTo>
                  <a:lnTo>
                    <a:pt x="2740" y="663"/>
                  </a:lnTo>
                  <a:cubicBezTo>
                    <a:pt x="2482" y="236"/>
                    <a:pt x="2029" y="0"/>
                    <a:pt x="156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p16">
              <a:extLst>
                <a:ext uri="{FF2B5EF4-FFF2-40B4-BE49-F238E27FC236}">
                  <a16:creationId xmlns:a16="http://schemas.microsoft.com/office/drawing/2014/main" id="{198A94C1-8A1C-AF53-7D0E-EEE6745FB5F8}"/>
                </a:ext>
              </a:extLst>
            </p:cNvPr>
            <p:cNvSpPr/>
            <p:nvPr/>
          </p:nvSpPr>
          <p:spPr>
            <a:xfrm>
              <a:off x="6433950" y="2460025"/>
              <a:ext cx="293500" cy="401625"/>
            </a:xfrm>
            <a:custGeom>
              <a:avLst/>
              <a:gdLst/>
              <a:ahLst/>
              <a:cxnLst/>
              <a:rect l="l" t="t" r="r" b="b"/>
              <a:pathLst>
                <a:path w="11740" h="16065" extrusionOk="0">
                  <a:moveTo>
                    <a:pt x="2344" y="1"/>
                  </a:moveTo>
                  <a:cubicBezTo>
                    <a:pt x="1982" y="1"/>
                    <a:pt x="1615" y="97"/>
                    <a:pt x="1282" y="298"/>
                  </a:cubicBezTo>
                  <a:cubicBezTo>
                    <a:pt x="311" y="887"/>
                    <a:pt x="0" y="2150"/>
                    <a:pt x="588" y="3122"/>
                  </a:cubicBezTo>
                  <a:lnTo>
                    <a:pt x="7826" y="15073"/>
                  </a:lnTo>
                  <a:cubicBezTo>
                    <a:pt x="8199" y="15688"/>
                    <a:pt x="8865" y="16064"/>
                    <a:pt x="9583" y="16064"/>
                  </a:cubicBezTo>
                  <a:cubicBezTo>
                    <a:pt x="9584" y="16064"/>
                    <a:pt x="9585" y="16064"/>
                    <a:pt x="9587" y="16064"/>
                  </a:cubicBezTo>
                  <a:cubicBezTo>
                    <a:pt x="10329" y="16064"/>
                    <a:pt x="11013" y="15663"/>
                    <a:pt x="11377" y="15016"/>
                  </a:cubicBezTo>
                  <a:cubicBezTo>
                    <a:pt x="11740" y="14371"/>
                    <a:pt x="11728" y="13578"/>
                    <a:pt x="11344" y="12944"/>
                  </a:cubicBezTo>
                  <a:lnTo>
                    <a:pt x="4106" y="992"/>
                  </a:lnTo>
                  <a:cubicBezTo>
                    <a:pt x="3719" y="354"/>
                    <a:pt x="3040" y="1"/>
                    <a:pt x="2344"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p16">
              <a:extLst>
                <a:ext uri="{FF2B5EF4-FFF2-40B4-BE49-F238E27FC236}">
                  <a16:creationId xmlns:a16="http://schemas.microsoft.com/office/drawing/2014/main" id="{103D32F2-DFC4-F671-3861-B50321FF7FB7}"/>
                </a:ext>
              </a:extLst>
            </p:cNvPr>
            <p:cNvSpPr/>
            <p:nvPr/>
          </p:nvSpPr>
          <p:spPr>
            <a:xfrm>
              <a:off x="6073175" y="2524925"/>
              <a:ext cx="264500" cy="359500"/>
            </a:xfrm>
            <a:custGeom>
              <a:avLst/>
              <a:gdLst/>
              <a:ahLst/>
              <a:cxnLst/>
              <a:rect l="l" t="t" r="r" b="b"/>
              <a:pathLst>
                <a:path w="10580" h="14380" extrusionOk="0">
                  <a:moveTo>
                    <a:pt x="2347" y="1"/>
                  </a:moveTo>
                  <a:cubicBezTo>
                    <a:pt x="1991" y="1"/>
                    <a:pt x="1630" y="93"/>
                    <a:pt x="1301" y="288"/>
                  </a:cubicBezTo>
                  <a:cubicBezTo>
                    <a:pt x="323" y="866"/>
                    <a:pt x="1" y="2127"/>
                    <a:pt x="579" y="3104"/>
                  </a:cubicBezTo>
                  <a:lnTo>
                    <a:pt x="6659" y="13371"/>
                  </a:lnTo>
                  <a:cubicBezTo>
                    <a:pt x="7028" y="13996"/>
                    <a:pt x="7701" y="14379"/>
                    <a:pt x="8426" y="14379"/>
                  </a:cubicBezTo>
                  <a:cubicBezTo>
                    <a:pt x="8428" y="14379"/>
                    <a:pt x="8429" y="14379"/>
                    <a:pt x="8430" y="14379"/>
                  </a:cubicBezTo>
                  <a:cubicBezTo>
                    <a:pt x="9168" y="14378"/>
                    <a:pt x="9849" y="13982"/>
                    <a:pt x="10214" y="13341"/>
                  </a:cubicBezTo>
                  <a:cubicBezTo>
                    <a:pt x="10580" y="12699"/>
                    <a:pt x="10572" y="11912"/>
                    <a:pt x="10197" y="11277"/>
                  </a:cubicBezTo>
                  <a:lnTo>
                    <a:pt x="4117" y="1009"/>
                  </a:lnTo>
                  <a:cubicBezTo>
                    <a:pt x="3733" y="360"/>
                    <a:pt x="3049" y="1"/>
                    <a:pt x="2347"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8;p16">
              <a:extLst>
                <a:ext uri="{FF2B5EF4-FFF2-40B4-BE49-F238E27FC236}">
                  <a16:creationId xmlns:a16="http://schemas.microsoft.com/office/drawing/2014/main" id="{ED6626D9-D878-BC20-BD2B-EA6EF72E473F}"/>
                </a:ext>
              </a:extLst>
            </p:cNvPr>
            <p:cNvSpPr/>
            <p:nvPr/>
          </p:nvSpPr>
          <p:spPr>
            <a:xfrm>
              <a:off x="2541300" y="3360625"/>
              <a:ext cx="138575" cy="398750"/>
            </a:xfrm>
            <a:custGeom>
              <a:avLst/>
              <a:gdLst/>
              <a:ahLst/>
              <a:cxnLst/>
              <a:rect l="l" t="t" r="r" b="b"/>
              <a:pathLst>
                <a:path w="5543" h="15950" extrusionOk="0">
                  <a:moveTo>
                    <a:pt x="2169" y="0"/>
                  </a:moveTo>
                  <a:cubicBezTo>
                    <a:pt x="2097" y="0"/>
                    <a:pt x="2024" y="4"/>
                    <a:pt x="1951" y="12"/>
                  </a:cubicBezTo>
                  <a:cubicBezTo>
                    <a:pt x="822" y="129"/>
                    <a:pt x="0" y="1139"/>
                    <a:pt x="116" y="2268"/>
                  </a:cubicBezTo>
                  <a:lnTo>
                    <a:pt x="1336" y="14103"/>
                  </a:lnTo>
                  <a:cubicBezTo>
                    <a:pt x="1444" y="15151"/>
                    <a:pt x="2326" y="15948"/>
                    <a:pt x="3379" y="15949"/>
                  </a:cubicBezTo>
                  <a:cubicBezTo>
                    <a:pt x="3450" y="15949"/>
                    <a:pt x="3521" y="15945"/>
                    <a:pt x="3592" y="15939"/>
                  </a:cubicBezTo>
                  <a:cubicBezTo>
                    <a:pt x="4721" y="15822"/>
                    <a:pt x="5543" y="14812"/>
                    <a:pt x="5426" y="13683"/>
                  </a:cubicBezTo>
                  <a:lnTo>
                    <a:pt x="4207" y="1846"/>
                  </a:lnTo>
                  <a:cubicBezTo>
                    <a:pt x="4098" y="789"/>
                    <a:pt x="3205" y="0"/>
                    <a:pt x="2169"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p16">
              <a:extLst>
                <a:ext uri="{FF2B5EF4-FFF2-40B4-BE49-F238E27FC236}">
                  <a16:creationId xmlns:a16="http://schemas.microsoft.com/office/drawing/2014/main" id="{4D7D946A-DD47-2612-5995-FCB1FA60B627}"/>
                </a:ext>
              </a:extLst>
            </p:cNvPr>
            <p:cNvSpPr/>
            <p:nvPr/>
          </p:nvSpPr>
          <p:spPr>
            <a:xfrm>
              <a:off x="2203500" y="3275050"/>
              <a:ext cx="154225" cy="542350"/>
            </a:xfrm>
            <a:custGeom>
              <a:avLst/>
              <a:gdLst/>
              <a:ahLst/>
              <a:cxnLst/>
              <a:rect l="l" t="t" r="r" b="b"/>
              <a:pathLst>
                <a:path w="6169" h="21694" extrusionOk="0">
                  <a:moveTo>
                    <a:pt x="2166" y="0"/>
                  </a:moveTo>
                  <a:cubicBezTo>
                    <a:pt x="2094" y="0"/>
                    <a:pt x="2022" y="4"/>
                    <a:pt x="1949" y="12"/>
                  </a:cubicBezTo>
                  <a:cubicBezTo>
                    <a:pt x="820" y="130"/>
                    <a:pt x="0" y="1141"/>
                    <a:pt x="119" y="2270"/>
                  </a:cubicBezTo>
                  <a:lnTo>
                    <a:pt x="1962" y="19852"/>
                  </a:lnTo>
                  <a:cubicBezTo>
                    <a:pt x="2071" y="20898"/>
                    <a:pt x="2952" y="21692"/>
                    <a:pt x="4004" y="21694"/>
                  </a:cubicBezTo>
                  <a:cubicBezTo>
                    <a:pt x="4076" y="21694"/>
                    <a:pt x="4148" y="21690"/>
                    <a:pt x="4220" y="21682"/>
                  </a:cubicBezTo>
                  <a:cubicBezTo>
                    <a:pt x="5350" y="21565"/>
                    <a:pt x="6169" y="20553"/>
                    <a:pt x="6050" y="19425"/>
                  </a:cubicBezTo>
                  <a:lnTo>
                    <a:pt x="4207" y="1842"/>
                  </a:lnTo>
                  <a:cubicBezTo>
                    <a:pt x="4097" y="785"/>
                    <a:pt x="3205" y="0"/>
                    <a:pt x="2166"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83;p16">
            <a:extLst>
              <a:ext uri="{FF2B5EF4-FFF2-40B4-BE49-F238E27FC236}">
                <a16:creationId xmlns:a16="http://schemas.microsoft.com/office/drawing/2014/main" id="{6E5219DF-1236-59CB-0C35-C4AD5307DEEB}"/>
              </a:ext>
            </a:extLst>
          </p:cNvPr>
          <p:cNvGrpSpPr/>
          <p:nvPr/>
        </p:nvGrpSpPr>
        <p:grpSpPr>
          <a:xfrm rot="12788994">
            <a:off x="21508" y="2629031"/>
            <a:ext cx="4820168" cy="2521600"/>
            <a:chOff x="1880575" y="1828250"/>
            <a:chExt cx="4869075" cy="2521600"/>
          </a:xfrm>
        </p:grpSpPr>
        <p:sp>
          <p:nvSpPr>
            <p:cNvPr id="34" name="Google Shape;84;p16">
              <a:extLst>
                <a:ext uri="{FF2B5EF4-FFF2-40B4-BE49-F238E27FC236}">
                  <a16:creationId xmlns:a16="http://schemas.microsoft.com/office/drawing/2014/main" id="{6B5785EB-352E-1E09-A401-F4631630E654}"/>
                </a:ext>
              </a:extLst>
            </p:cNvPr>
            <p:cNvSpPr/>
            <p:nvPr/>
          </p:nvSpPr>
          <p:spPr>
            <a:xfrm>
              <a:off x="2199300" y="1828250"/>
              <a:ext cx="4234675" cy="2521600"/>
            </a:xfrm>
            <a:custGeom>
              <a:avLst/>
              <a:gdLst/>
              <a:ahLst/>
              <a:cxnLst/>
              <a:rect l="l" t="t" r="r" b="b"/>
              <a:pathLst>
                <a:path w="169387" h="100864" extrusionOk="0">
                  <a:moveTo>
                    <a:pt x="167080" y="0"/>
                  </a:moveTo>
                  <a:cubicBezTo>
                    <a:pt x="166867" y="0"/>
                    <a:pt x="166651" y="34"/>
                    <a:pt x="166438" y="104"/>
                  </a:cubicBezTo>
                  <a:cubicBezTo>
                    <a:pt x="150186" y="5443"/>
                    <a:pt x="145765" y="18457"/>
                    <a:pt x="141489" y="31042"/>
                  </a:cubicBezTo>
                  <a:cubicBezTo>
                    <a:pt x="137588" y="42522"/>
                    <a:pt x="133905" y="53365"/>
                    <a:pt x="121210" y="57537"/>
                  </a:cubicBezTo>
                  <a:cubicBezTo>
                    <a:pt x="118018" y="58585"/>
                    <a:pt x="115054" y="59045"/>
                    <a:pt x="112259" y="59045"/>
                  </a:cubicBezTo>
                  <a:cubicBezTo>
                    <a:pt x="102703" y="59045"/>
                    <a:pt x="95124" y="53667"/>
                    <a:pt x="87207" y="48048"/>
                  </a:cubicBezTo>
                  <a:cubicBezTo>
                    <a:pt x="79171" y="42343"/>
                    <a:pt x="70921" y="36489"/>
                    <a:pt x="60464" y="36489"/>
                  </a:cubicBezTo>
                  <a:cubicBezTo>
                    <a:pt x="57422" y="36489"/>
                    <a:pt x="54195" y="36984"/>
                    <a:pt x="50731" y="38122"/>
                  </a:cubicBezTo>
                  <a:cubicBezTo>
                    <a:pt x="36188" y="42901"/>
                    <a:pt x="32051" y="54654"/>
                    <a:pt x="28050" y="66020"/>
                  </a:cubicBezTo>
                  <a:cubicBezTo>
                    <a:pt x="23719" y="78321"/>
                    <a:pt x="19241" y="91041"/>
                    <a:pt x="1548" y="96856"/>
                  </a:cubicBezTo>
                  <a:cubicBezTo>
                    <a:pt x="589" y="97171"/>
                    <a:pt x="0" y="98136"/>
                    <a:pt x="161" y="99133"/>
                  </a:cubicBezTo>
                  <a:cubicBezTo>
                    <a:pt x="320" y="100130"/>
                    <a:pt x="1179" y="100864"/>
                    <a:pt x="2189" y="100864"/>
                  </a:cubicBezTo>
                  <a:cubicBezTo>
                    <a:pt x="2407" y="100864"/>
                    <a:pt x="2624" y="100830"/>
                    <a:pt x="2832" y="100760"/>
                  </a:cubicBezTo>
                  <a:cubicBezTo>
                    <a:pt x="22447" y="94316"/>
                    <a:pt x="27484" y="80007"/>
                    <a:pt x="31928" y="67384"/>
                  </a:cubicBezTo>
                  <a:cubicBezTo>
                    <a:pt x="35934" y="56004"/>
                    <a:pt x="39394" y="46174"/>
                    <a:pt x="52014" y="42028"/>
                  </a:cubicBezTo>
                  <a:cubicBezTo>
                    <a:pt x="54993" y="41049"/>
                    <a:pt x="57776" y="40619"/>
                    <a:pt x="60411" y="40619"/>
                  </a:cubicBezTo>
                  <a:cubicBezTo>
                    <a:pt x="69635" y="40619"/>
                    <a:pt x="77064" y="45891"/>
                    <a:pt x="84827" y="51400"/>
                  </a:cubicBezTo>
                  <a:cubicBezTo>
                    <a:pt x="93015" y="57211"/>
                    <a:pt x="101417" y="63173"/>
                    <a:pt x="112209" y="63173"/>
                  </a:cubicBezTo>
                  <a:cubicBezTo>
                    <a:pt x="115408" y="63173"/>
                    <a:pt x="118817" y="62649"/>
                    <a:pt x="122493" y="61442"/>
                  </a:cubicBezTo>
                  <a:cubicBezTo>
                    <a:pt x="137137" y="56631"/>
                    <a:pt x="141328" y="44294"/>
                    <a:pt x="145383" y="32364"/>
                  </a:cubicBezTo>
                  <a:cubicBezTo>
                    <a:pt x="149516" y="20200"/>
                    <a:pt x="153419" y="8709"/>
                    <a:pt x="167721" y="4010"/>
                  </a:cubicBezTo>
                  <a:cubicBezTo>
                    <a:pt x="168800" y="3655"/>
                    <a:pt x="169386" y="2493"/>
                    <a:pt x="169031" y="1415"/>
                  </a:cubicBezTo>
                  <a:cubicBezTo>
                    <a:pt x="168748" y="551"/>
                    <a:pt x="167943" y="0"/>
                    <a:pt x="16708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p16">
              <a:extLst>
                <a:ext uri="{FF2B5EF4-FFF2-40B4-BE49-F238E27FC236}">
                  <a16:creationId xmlns:a16="http://schemas.microsoft.com/office/drawing/2014/main" id="{DDE0D9BF-39E0-155C-6A11-6573CD57B245}"/>
                </a:ext>
              </a:extLst>
            </p:cNvPr>
            <p:cNvSpPr/>
            <p:nvPr/>
          </p:nvSpPr>
          <p:spPr>
            <a:xfrm>
              <a:off x="1880575" y="2268400"/>
              <a:ext cx="4869075" cy="1611850"/>
            </a:xfrm>
            <a:custGeom>
              <a:avLst/>
              <a:gdLst/>
              <a:ahLst/>
              <a:cxnLst/>
              <a:rect l="l" t="t" r="r" b="b"/>
              <a:pathLst>
                <a:path w="194763" h="64474" extrusionOk="0">
                  <a:moveTo>
                    <a:pt x="130375" y="1"/>
                  </a:moveTo>
                  <a:cubicBezTo>
                    <a:pt x="127523" y="1"/>
                    <a:pt x="124522" y="458"/>
                    <a:pt x="121333" y="1507"/>
                  </a:cubicBezTo>
                  <a:cubicBezTo>
                    <a:pt x="103513" y="7362"/>
                    <a:pt x="99301" y="21081"/>
                    <a:pt x="95586" y="33185"/>
                  </a:cubicBezTo>
                  <a:cubicBezTo>
                    <a:pt x="92186" y="44254"/>
                    <a:pt x="88976" y="54710"/>
                    <a:pt x="76105" y="58940"/>
                  </a:cubicBezTo>
                  <a:cubicBezTo>
                    <a:pt x="73128" y="59918"/>
                    <a:pt x="70335" y="60346"/>
                    <a:pt x="67677" y="60346"/>
                  </a:cubicBezTo>
                  <a:cubicBezTo>
                    <a:pt x="58691" y="60346"/>
                    <a:pt x="51254" y="55447"/>
                    <a:pt x="43484" y="50329"/>
                  </a:cubicBezTo>
                  <a:cubicBezTo>
                    <a:pt x="35121" y="44820"/>
                    <a:pt x="25912" y="38753"/>
                    <a:pt x="13989" y="38753"/>
                  </a:cubicBezTo>
                  <a:cubicBezTo>
                    <a:pt x="10181" y="38753"/>
                    <a:pt x="6095" y="39372"/>
                    <a:pt x="1672" y="40826"/>
                  </a:cubicBezTo>
                  <a:cubicBezTo>
                    <a:pt x="590" y="41178"/>
                    <a:pt x="0" y="42342"/>
                    <a:pt x="355" y="43422"/>
                  </a:cubicBezTo>
                  <a:cubicBezTo>
                    <a:pt x="639" y="44288"/>
                    <a:pt x="1444" y="44836"/>
                    <a:pt x="2308" y="44836"/>
                  </a:cubicBezTo>
                  <a:cubicBezTo>
                    <a:pt x="2523" y="44836"/>
                    <a:pt x="2741" y="44803"/>
                    <a:pt x="2955" y="44732"/>
                  </a:cubicBezTo>
                  <a:cubicBezTo>
                    <a:pt x="6998" y="43404"/>
                    <a:pt x="10690" y="42830"/>
                    <a:pt x="14128" y="42830"/>
                  </a:cubicBezTo>
                  <a:cubicBezTo>
                    <a:pt x="24623" y="42830"/>
                    <a:pt x="32745" y="48179"/>
                    <a:pt x="41223" y="53763"/>
                  </a:cubicBezTo>
                  <a:cubicBezTo>
                    <a:pt x="49247" y="59049"/>
                    <a:pt x="57480" y="64473"/>
                    <a:pt x="67641" y="64473"/>
                  </a:cubicBezTo>
                  <a:cubicBezTo>
                    <a:pt x="70699" y="64473"/>
                    <a:pt x="73934" y="63980"/>
                    <a:pt x="77389" y="62846"/>
                  </a:cubicBezTo>
                  <a:cubicBezTo>
                    <a:pt x="92282" y="57951"/>
                    <a:pt x="95959" y="45975"/>
                    <a:pt x="99515" y="34392"/>
                  </a:cubicBezTo>
                  <a:cubicBezTo>
                    <a:pt x="103271" y="22158"/>
                    <a:pt x="106819" y="10604"/>
                    <a:pt x="122617" y="5412"/>
                  </a:cubicBezTo>
                  <a:cubicBezTo>
                    <a:pt x="125326" y="4522"/>
                    <a:pt x="127885" y="4129"/>
                    <a:pt x="130332" y="4129"/>
                  </a:cubicBezTo>
                  <a:cubicBezTo>
                    <a:pt x="139193" y="4129"/>
                    <a:pt x="146582" y="9288"/>
                    <a:pt x="154305" y="14681"/>
                  </a:cubicBezTo>
                  <a:cubicBezTo>
                    <a:pt x="162743" y="20570"/>
                    <a:pt x="171403" y="26617"/>
                    <a:pt x="182465" y="26617"/>
                  </a:cubicBezTo>
                  <a:cubicBezTo>
                    <a:pt x="185774" y="26617"/>
                    <a:pt x="189299" y="26076"/>
                    <a:pt x="193097" y="24827"/>
                  </a:cubicBezTo>
                  <a:cubicBezTo>
                    <a:pt x="194175" y="24473"/>
                    <a:pt x="194762" y="23311"/>
                    <a:pt x="194407" y="22232"/>
                  </a:cubicBezTo>
                  <a:cubicBezTo>
                    <a:pt x="194123" y="21367"/>
                    <a:pt x="193318" y="20817"/>
                    <a:pt x="192455" y="20817"/>
                  </a:cubicBezTo>
                  <a:cubicBezTo>
                    <a:pt x="192242" y="20817"/>
                    <a:pt x="192025" y="20851"/>
                    <a:pt x="191812" y="20921"/>
                  </a:cubicBezTo>
                  <a:cubicBezTo>
                    <a:pt x="188496" y="22010"/>
                    <a:pt x="185415" y="22488"/>
                    <a:pt x="182509" y="22488"/>
                  </a:cubicBezTo>
                  <a:cubicBezTo>
                    <a:pt x="172674" y="22488"/>
                    <a:pt x="164843" y="17021"/>
                    <a:pt x="156659" y="11309"/>
                  </a:cubicBezTo>
                  <a:cubicBezTo>
                    <a:pt x="148666" y="5729"/>
                    <a:pt x="140460" y="1"/>
                    <a:pt x="130375"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p16">
              <a:extLst>
                <a:ext uri="{FF2B5EF4-FFF2-40B4-BE49-F238E27FC236}">
                  <a16:creationId xmlns:a16="http://schemas.microsoft.com/office/drawing/2014/main" id="{A3298BC1-B4AD-B11D-1687-A648B101F9C4}"/>
                </a:ext>
              </a:extLst>
            </p:cNvPr>
            <p:cNvSpPr/>
            <p:nvPr/>
          </p:nvSpPr>
          <p:spPr>
            <a:xfrm>
              <a:off x="3034500" y="3237675"/>
              <a:ext cx="622100" cy="594225"/>
            </a:xfrm>
            <a:custGeom>
              <a:avLst/>
              <a:gdLst/>
              <a:ahLst/>
              <a:cxnLst/>
              <a:rect l="l" t="t" r="r" b="b"/>
              <a:pathLst>
                <a:path w="24884" h="23769" extrusionOk="0">
                  <a:moveTo>
                    <a:pt x="1512" y="0"/>
                  </a:moveTo>
                  <a:cubicBezTo>
                    <a:pt x="1153" y="0"/>
                    <a:pt x="794" y="141"/>
                    <a:pt x="525" y="421"/>
                  </a:cubicBezTo>
                  <a:cubicBezTo>
                    <a:pt x="1" y="966"/>
                    <a:pt x="18" y="1834"/>
                    <a:pt x="563" y="2358"/>
                  </a:cubicBezTo>
                  <a:lnTo>
                    <a:pt x="22454" y="23387"/>
                  </a:lnTo>
                  <a:cubicBezTo>
                    <a:pt x="22708" y="23632"/>
                    <a:pt x="23047" y="23768"/>
                    <a:pt x="23398" y="23768"/>
                  </a:cubicBezTo>
                  <a:cubicBezTo>
                    <a:pt x="23400" y="23768"/>
                    <a:pt x="23402" y="23768"/>
                    <a:pt x="23404" y="23768"/>
                  </a:cubicBezTo>
                  <a:cubicBezTo>
                    <a:pt x="23964" y="23768"/>
                    <a:pt x="24466" y="23429"/>
                    <a:pt x="24675" y="22910"/>
                  </a:cubicBezTo>
                  <a:cubicBezTo>
                    <a:pt x="24884" y="22392"/>
                    <a:pt x="24756" y="21798"/>
                    <a:pt x="24353" y="21410"/>
                  </a:cubicBezTo>
                  <a:lnTo>
                    <a:pt x="2463" y="383"/>
                  </a:lnTo>
                  <a:cubicBezTo>
                    <a:pt x="2197" y="127"/>
                    <a:pt x="1854" y="0"/>
                    <a:pt x="151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p16">
              <a:extLst>
                <a:ext uri="{FF2B5EF4-FFF2-40B4-BE49-F238E27FC236}">
                  <a16:creationId xmlns:a16="http://schemas.microsoft.com/office/drawing/2014/main" id="{05800D6F-C3F8-E61B-3520-93BA1CB30D07}"/>
                </a:ext>
              </a:extLst>
            </p:cNvPr>
            <p:cNvSpPr/>
            <p:nvPr/>
          </p:nvSpPr>
          <p:spPr>
            <a:xfrm>
              <a:off x="3183125" y="2989000"/>
              <a:ext cx="765650" cy="746925"/>
            </a:xfrm>
            <a:custGeom>
              <a:avLst/>
              <a:gdLst/>
              <a:ahLst/>
              <a:cxnLst/>
              <a:rect l="l" t="t" r="r" b="b"/>
              <a:pathLst>
                <a:path w="30626" h="29877" extrusionOk="0">
                  <a:moveTo>
                    <a:pt x="1509" y="0"/>
                  </a:moveTo>
                  <a:cubicBezTo>
                    <a:pt x="1154" y="0"/>
                    <a:pt x="800" y="137"/>
                    <a:pt x="531" y="411"/>
                  </a:cubicBezTo>
                  <a:cubicBezTo>
                    <a:pt x="0" y="951"/>
                    <a:pt x="8" y="1820"/>
                    <a:pt x="551" y="2350"/>
                  </a:cubicBezTo>
                  <a:lnTo>
                    <a:pt x="28187" y="29484"/>
                  </a:lnTo>
                  <a:cubicBezTo>
                    <a:pt x="28442" y="29736"/>
                    <a:pt x="28788" y="29877"/>
                    <a:pt x="29147" y="29877"/>
                  </a:cubicBezTo>
                  <a:cubicBezTo>
                    <a:pt x="29704" y="29877"/>
                    <a:pt x="30205" y="29540"/>
                    <a:pt x="30415" y="29025"/>
                  </a:cubicBezTo>
                  <a:cubicBezTo>
                    <a:pt x="30626" y="28510"/>
                    <a:pt x="30505" y="27918"/>
                    <a:pt x="30108" y="27529"/>
                  </a:cubicBezTo>
                  <a:lnTo>
                    <a:pt x="2471" y="395"/>
                  </a:lnTo>
                  <a:cubicBezTo>
                    <a:pt x="2204" y="132"/>
                    <a:pt x="1856" y="0"/>
                    <a:pt x="150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8;p16">
              <a:extLst>
                <a:ext uri="{FF2B5EF4-FFF2-40B4-BE49-F238E27FC236}">
                  <a16:creationId xmlns:a16="http://schemas.microsoft.com/office/drawing/2014/main" id="{AA65FA36-134E-B3C6-3F52-B2B3F4DB3E76}"/>
                </a:ext>
              </a:extLst>
            </p:cNvPr>
            <p:cNvSpPr/>
            <p:nvPr/>
          </p:nvSpPr>
          <p:spPr>
            <a:xfrm>
              <a:off x="3434025" y="2838750"/>
              <a:ext cx="726500" cy="688225"/>
            </a:xfrm>
            <a:custGeom>
              <a:avLst/>
              <a:gdLst/>
              <a:ahLst/>
              <a:cxnLst/>
              <a:rect l="l" t="t" r="r" b="b"/>
              <a:pathLst>
                <a:path w="29060" h="27529" extrusionOk="0">
                  <a:moveTo>
                    <a:pt x="1515" y="1"/>
                  </a:moveTo>
                  <a:cubicBezTo>
                    <a:pt x="1153" y="1"/>
                    <a:pt x="792" y="144"/>
                    <a:pt x="522" y="427"/>
                  </a:cubicBezTo>
                  <a:cubicBezTo>
                    <a:pt x="0" y="976"/>
                    <a:pt x="23" y="1845"/>
                    <a:pt x="572" y="2365"/>
                  </a:cubicBezTo>
                  <a:lnTo>
                    <a:pt x="26636" y="27151"/>
                  </a:lnTo>
                  <a:cubicBezTo>
                    <a:pt x="26889" y="27394"/>
                    <a:pt x="27227" y="27528"/>
                    <a:pt x="27580" y="27528"/>
                  </a:cubicBezTo>
                  <a:cubicBezTo>
                    <a:pt x="28140" y="27528"/>
                    <a:pt x="28644" y="27187"/>
                    <a:pt x="28852" y="26666"/>
                  </a:cubicBezTo>
                  <a:cubicBezTo>
                    <a:pt x="29060" y="26145"/>
                    <a:pt x="28930" y="25551"/>
                    <a:pt x="28524" y="25165"/>
                  </a:cubicBezTo>
                  <a:lnTo>
                    <a:pt x="2460" y="379"/>
                  </a:lnTo>
                  <a:cubicBezTo>
                    <a:pt x="2195" y="126"/>
                    <a:pt x="1855" y="1"/>
                    <a:pt x="151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p16">
              <a:extLst>
                <a:ext uri="{FF2B5EF4-FFF2-40B4-BE49-F238E27FC236}">
                  <a16:creationId xmlns:a16="http://schemas.microsoft.com/office/drawing/2014/main" id="{4E6C3A16-97A1-0449-66D8-2CE62E283FEC}"/>
                </a:ext>
              </a:extLst>
            </p:cNvPr>
            <p:cNvSpPr/>
            <p:nvPr/>
          </p:nvSpPr>
          <p:spPr>
            <a:xfrm>
              <a:off x="3805025" y="2803650"/>
              <a:ext cx="485350" cy="453400"/>
            </a:xfrm>
            <a:custGeom>
              <a:avLst/>
              <a:gdLst/>
              <a:ahLst/>
              <a:cxnLst/>
              <a:rect l="l" t="t" r="r" b="b"/>
              <a:pathLst>
                <a:path w="19414" h="18136" extrusionOk="0">
                  <a:moveTo>
                    <a:pt x="1520" y="0"/>
                  </a:moveTo>
                  <a:cubicBezTo>
                    <a:pt x="1154" y="0"/>
                    <a:pt x="789" y="146"/>
                    <a:pt x="519" y="434"/>
                  </a:cubicBezTo>
                  <a:cubicBezTo>
                    <a:pt x="1" y="986"/>
                    <a:pt x="29" y="1852"/>
                    <a:pt x="581" y="2370"/>
                  </a:cubicBezTo>
                  <a:lnTo>
                    <a:pt x="16995" y="17765"/>
                  </a:lnTo>
                  <a:cubicBezTo>
                    <a:pt x="17248" y="18003"/>
                    <a:pt x="17581" y="18135"/>
                    <a:pt x="17927" y="18135"/>
                  </a:cubicBezTo>
                  <a:cubicBezTo>
                    <a:pt x="17929" y="18135"/>
                    <a:pt x="17931" y="18135"/>
                    <a:pt x="17932" y="18135"/>
                  </a:cubicBezTo>
                  <a:cubicBezTo>
                    <a:pt x="18495" y="18135"/>
                    <a:pt x="19001" y="17792"/>
                    <a:pt x="19208" y="17269"/>
                  </a:cubicBezTo>
                  <a:cubicBezTo>
                    <a:pt x="19414" y="16747"/>
                    <a:pt x="19281" y="16150"/>
                    <a:pt x="18871" y="15765"/>
                  </a:cubicBezTo>
                  <a:lnTo>
                    <a:pt x="2457" y="371"/>
                  </a:lnTo>
                  <a:cubicBezTo>
                    <a:pt x="2192" y="123"/>
                    <a:pt x="1856" y="0"/>
                    <a:pt x="152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p16">
              <a:extLst>
                <a:ext uri="{FF2B5EF4-FFF2-40B4-BE49-F238E27FC236}">
                  <a16:creationId xmlns:a16="http://schemas.microsoft.com/office/drawing/2014/main" id="{CB703FA6-F45E-1954-95BF-7FD4042C125A}"/>
                </a:ext>
              </a:extLst>
            </p:cNvPr>
            <p:cNvSpPr/>
            <p:nvPr/>
          </p:nvSpPr>
          <p:spPr>
            <a:xfrm>
              <a:off x="3526400" y="3327425"/>
              <a:ext cx="433125" cy="417975"/>
            </a:xfrm>
            <a:custGeom>
              <a:avLst/>
              <a:gdLst/>
              <a:ahLst/>
              <a:cxnLst/>
              <a:rect l="l" t="t" r="r" b="b"/>
              <a:pathLst>
                <a:path w="17325" h="16719" extrusionOk="0">
                  <a:moveTo>
                    <a:pt x="2264" y="1"/>
                  </a:moveTo>
                  <a:cubicBezTo>
                    <a:pt x="1732" y="1"/>
                    <a:pt x="1200" y="206"/>
                    <a:pt x="797" y="617"/>
                  </a:cubicBezTo>
                  <a:cubicBezTo>
                    <a:pt x="1" y="1428"/>
                    <a:pt x="14" y="2732"/>
                    <a:pt x="827" y="3526"/>
                  </a:cubicBezTo>
                  <a:lnTo>
                    <a:pt x="13666" y="16129"/>
                  </a:lnTo>
                  <a:cubicBezTo>
                    <a:pt x="14050" y="16507"/>
                    <a:pt x="14567" y="16718"/>
                    <a:pt x="15106" y="16718"/>
                  </a:cubicBezTo>
                  <a:cubicBezTo>
                    <a:pt x="15940" y="16718"/>
                    <a:pt x="16692" y="16214"/>
                    <a:pt x="17008" y="15441"/>
                  </a:cubicBezTo>
                  <a:cubicBezTo>
                    <a:pt x="17325" y="14668"/>
                    <a:pt x="17142" y="13780"/>
                    <a:pt x="16545" y="13195"/>
                  </a:cubicBezTo>
                  <a:lnTo>
                    <a:pt x="3708" y="593"/>
                  </a:lnTo>
                  <a:cubicBezTo>
                    <a:pt x="3307" y="198"/>
                    <a:pt x="2786" y="1"/>
                    <a:pt x="2264"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1;p16">
              <a:extLst>
                <a:ext uri="{FF2B5EF4-FFF2-40B4-BE49-F238E27FC236}">
                  <a16:creationId xmlns:a16="http://schemas.microsoft.com/office/drawing/2014/main" id="{4F316DD5-5276-9E84-AB87-918E62D63E68}"/>
                </a:ext>
              </a:extLst>
            </p:cNvPr>
            <p:cNvSpPr/>
            <p:nvPr/>
          </p:nvSpPr>
          <p:spPr>
            <a:xfrm>
              <a:off x="3750125" y="3140125"/>
              <a:ext cx="428900" cy="403975"/>
            </a:xfrm>
            <a:custGeom>
              <a:avLst/>
              <a:gdLst/>
              <a:ahLst/>
              <a:cxnLst/>
              <a:rect l="l" t="t" r="r" b="b"/>
              <a:pathLst>
                <a:path w="17156" h="16159" extrusionOk="0">
                  <a:moveTo>
                    <a:pt x="2268" y="1"/>
                  </a:moveTo>
                  <a:cubicBezTo>
                    <a:pt x="1724" y="1"/>
                    <a:pt x="1181" y="215"/>
                    <a:pt x="777" y="640"/>
                  </a:cubicBezTo>
                  <a:cubicBezTo>
                    <a:pt x="0" y="1458"/>
                    <a:pt x="26" y="2750"/>
                    <a:pt x="839" y="3535"/>
                  </a:cubicBezTo>
                  <a:lnTo>
                    <a:pt x="13518" y="15593"/>
                  </a:lnTo>
                  <a:cubicBezTo>
                    <a:pt x="13900" y="15955"/>
                    <a:pt x="14405" y="16158"/>
                    <a:pt x="14931" y="16158"/>
                  </a:cubicBezTo>
                  <a:cubicBezTo>
                    <a:pt x="14932" y="16158"/>
                    <a:pt x="14934" y="16158"/>
                    <a:pt x="14936" y="16158"/>
                  </a:cubicBezTo>
                  <a:cubicBezTo>
                    <a:pt x="15776" y="16158"/>
                    <a:pt x="16533" y="15647"/>
                    <a:pt x="16844" y="14866"/>
                  </a:cubicBezTo>
                  <a:cubicBezTo>
                    <a:pt x="17156" y="14085"/>
                    <a:pt x="16961" y="13192"/>
                    <a:pt x="16351" y="12613"/>
                  </a:cubicBezTo>
                  <a:lnTo>
                    <a:pt x="3672" y="555"/>
                  </a:lnTo>
                  <a:cubicBezTo>
                    <a:pt x="3276" y="185"/>
                    <a:pt x="2771" y="1"/>
                    <a:pt x="2268"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2;p16">
              <a:extLst>
                <a:ext uri="{FF2B5EF4-FFF2-40B4-BE49-F238E27FC236}">
                  <a16:creationId xmlns:a16="http://schemas.microsoft.com/office/drawing/2014/main" id="{69D2D57F-0D89-9D44-7D87-BE51C3FB3452}"/>
                </a:ext>
              </a:extLst>
            </p:cNvPr>
            <p:cNvSpPr/>
            <p:nvPr/>
          </p:nvSpPr>
          <p:spPr>
            <a:xfrm>
              <a:off x="4007475" y="2994225"/>
              <a:ext cx="301425" cy="279975"/>
            </a:xfrm>
            <a:custGeom>
              <a:avLst/>
              <a:gdLst/>
              <a:ahLst/>
              <a:cxnLst/>
              <a:rect l="l" t="t" r="r" b="b"/>
              <a:pathLst>
                <a:path w="12057" h="11199" extrusionOk="0">
                  <a:moveTo>
                    <a:pt x="2278" y="0"/>
                  </a:moveTo>
                  <a:cubicBezTo>
                    <a:pt x="1730" y="0"/>
                    <a:pt x="1183" y="218"/>
                    <a:pt x="778" y="650"/>
                  </a:cubicBezTo>
                  <a:cubicBezTo>
                    <a:pt x="1" y="1480"/>
                    <a:pt x="44" y="2782"/>
                    <a:pt x="875" y="3558"/>
                  </a:cubicBezTo>
                  <a:lnTo>
                    <a:pt x="8429" y="10643"/>
                  </a:lnTo>
                  <a:cubicBezTo>
                    <a:pt x="8809" y="11000"/>
                    <a:pt x="9312" y="11199"/>
                    <a:pt x="9834" y="11199"/>
                  </a:cubicBezTo>
                  <a:cubicBezTo>
                    <a:pt x="10678" y="11199"/>
                    <a:pt x="11436" y="10683"/>
                    <a:pt x="11746" y="9898"/>
                  </a:cubicBezTo>
                  <a:cubicBezTo>
                    <a:pt x="12056" y="9114"/>
                    <a:pt x="11856" y="8220"/>
                    <a:pt x="11241" y="7643"/>
                  </a:cubicBezTo>
                  <a:lnTo>
                    <a:pt x="3687" y="559"/>
                  </a:lnTo>
                  <a:cubicBezTo>
                    <a:pt x="3290" y="185"/>
                    <a:pt x="2784" y="0"/>
                    <a:pt x="2278"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p16">
              <a:extLst>
                <a:ext uri="{FF2B5EF4-FFF2-40B4-BE49-F238E27FC236}">
                  <a16:creationId xmlns:a16="http://schemas.microsoft.com/office/drawing/2014/main" id="{56ED66C3-DDD0-B325-CB93-932269D7B299}"/>
                </a:ext>
              </a:extLst>
            </p:cNvPr>
            <p:cNvSpPr/>
            <p:nvPr/>
          </p:nvSpPr>
          <p:spPr>
            <a:xfrm>
              <a:off x="3297450" y="3491300"/>
              <a:ext cx="377650" cy="357750"/>
            </a:xfrm>
            <a:custGeom>
              <a:avLst/>
              <a:gdLst/>
              <a:ahLst/>
              <a:cxnLst/>
              <a:rect l="l" t="t" r="r" b="b"/>
              <a:pathLst>
                <a:path w="15106" h="14310" extrusionOk="0">
                  <a:moveTo>
                    <a:pt x="2269" y="0"/>
                  </a:moveTo>
                  <a:cubicBezTo>
                    <a:pt x="1730" y="0"/>
                    <a:pt x="1190" y="211"/>
                    <a:pt x="787" y="631"/>
                  </a:cubicBezTo>
                  <a:cubicBezTo>
                    <a:pt x="1" y="1450"/>
                    <a:pt x="27" y="2752"/>
                    <a:pt x="845" y="3538"/>
                  </a:cubicBezTo>
                  <a:lnTo>
                    <a:pt x="11462" y="13735"/>
                  </a:lnTo>
                  <a:cubicBezTo>
                    <a:pt x="11844" y="14105"/>
                    <a:pt x="12354" y="14310"/>
                    <a:pt x="12886" y="14310"/>
                  </a:cubicBezTo>
                  <a:cubicBezTo>
                    <a:pt x="13724" y="14310"/>
                    <a:pt x="14479" y="13800"/>
                    <a:pt x="14792" y="13021"/>
                  </a:cubicBezTo>
                  <a:cubicBezTo>
                    <a:pt x="15106" y="12243"/>
                    <a:pt x="14914" y="11353"/>
                    <a:pt x="14309" y="10771"/>
                  </a:cubicBezTo>
                  <a:lnTo>
                    <a:pt x="3694" y="573"/>
                  </a:lnTo>
                  <a:cubicBezTo>
                    <a:pt x="3295" y="190"/>
                    <a:pt x="2782" y="0"/>
                    <a:pt x="2269"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p16">
              <a:extLst>
                <a:ext uri="{FF2B5EF4-FFF2-40B4-BE49-F238E27FC236}">
                  <a16:creationId xmlns:a16="http://schemas.microsoft.com/office/drawing/2014/main" id="{114CF020-5428-E7D5-A723-4797D5ABC6C9}"/>
                </a:ext>
              </a:extLst>
            </p:cNvPr>
            <p:cNvSpPr/>
            <p:nvPr/>
          </p:nvSpPr>
          <p:spPr>
            <a:xfrm>
              <a:off x="4568150" y="2473425"/>
              <a:ext cx="149550" cy="778625"/>
            </a:xfrm>
            <a:custGeom>
              <a:avLst/>
              <a:gdLst/>
              <a:ahLst/>
              <a:cxnLst/>
              <a:rect l="l" t="t" r="r" b="b"/>
              <a:pathLst>
                <a:path w="5982" h="31145" extrusionOk="0">
                  <a:moveTo>
                    <a:pt x="4549" y="1"/>
                  </a:moveTo>
                  <a:cubicBezTo>
                    <a:pt x="3859" y="1"/>
                    <a:pt x="3251" y="517"/>
                    <a:pt x="3175" y="1222"/>
                  </a:cubicBezTo>
                  <a:lnTo>
                    <a:pt x="83" y="29626"/>
                  </a:lnTo>
                  <a:cubicBezTo>
                    <a:pt x="0" y="30378"/>
                    <a:pt x="544" y="31055"/>
                    <a:pt x="1296" y="31137"/>
                  </a:cubicBezTo>
                  <a:cubicBezTo>
                    <a:pt x="1346" y="31142"/>
                    <a:pt x="1396" y="31145"/>
                    <a:pt x="1447" y="31145"/>
                  </a:cubicBezTo>
                  <a:cubicBezTo>
                    <a:pt x="2146" y="31143"/>
                    <a:pt x="2732" y="30617"/>
                    <a:pt x="2808" y="29923"/>
                  </a:cubicBezTo>
                  <a:lnTo>
                    <a:pt x="5899" y="1519"/>
                  </a:lnTo>
                  <a:cubicBezTo>
                    <a:pt x="5982" y="766"/>
                    <a:pt x="5437" y="90"/>
                    <a:pt x="4685" y="8"/>
                  </a:cubicBezTo>
                  <a:cubicBezTo>
                    <a:pt x="4640" y="3"/>
                    <a:pt x="4594" y="1"/>
                    <a:pt x="454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5;p16">
              <a:extLst>
                <a:ext uri="{FF2B5EF4-FFF2-40B4-BE49-F238E27FC236}">
                  <a16:creationId xmlns:a16="http://schemas.microsoft.com/office/drawing/2014/main" id="{EB496A54-BB5D-D701-3EDC-9E87E0A8BE7F}"/>
                </a:ext>
              </a:extLst>
            </p:cNvPr>
            <p:cNvSpPr/>
            <p:nvPr/>
          </p:nvSpPr>
          <p:spPr>
            <a:xfrm>
              <a:off x="4833300" y="2324250"/>
              <a:ext cx="180825" cy="1032750"/>
            </a:xfrm>
            <a:custGeom>
              <a:avLst/>
              <a:gdLst/>
              <a:ahLst/>
              <a:cxnLst/>
              <a:rect l="l" t="t" r="r" b="b"/>
              <a:pathLst>
                <a:path w="7233" h="41310" extrusionOk="0">
                  <a:moveTo>
                    <a:pt x="5776" y="0"/>
                  </a:moveTo>
                  <a:cubicBezTo>
                    <a:pt x="5092" y="0"/>
                    <a:pt x="4502" y="522"/>
                    <a:pt x="4423" y="1220"/>
                  </a:cubicBezTo>
                  <a:lnTo>
                    <a:pt x="85" y="39785"/>
                  </a:lnTo>
                  <a:cubicBezTo>
                    <a:pt x="0" y="40537"/>
                    <a:pt x="542" y="41216"/>
                    <a:pt x="1294" y="41300"/>
                  </a:cubicBezTo>
                  <a:cubicBezTo>
                    <a:pt x="1345" y="41307"/>
                    <a:pt x="1397" y="41309"/>
                    <a:pt x="1449" y="41309"/>
                  </a:cubicBezTo>
                  <a:cubicBezTo>
                    <a:pt x="2146" y="41308"/>
                    <a:pt x="2731" y="40785"/>
                    <a:pt x="2808" y="40092"/>
                  </a:cubicBezTo>
                  <a:lnTo>
                    <a:pt x="7147" y="1526"/>
                  </a:lnTo>
                  <a:cubicBezTo>
                    <a:pt x="7232" y="774"/>
                    <a:pt x="6691" y="96"/>
                    <a:pt x="5939" y="10"/>
                  </a:cubicBezTo>
                  <a:cubicBezTo>
                    <a:pt x="5884" y="4"/>
                    <a:pt x="5830" y="0"/>
                    <a:pt x="57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p16">
              <a:extLst>
                <a:ext uri="{FF2B5EF4-FFF2-40B4-BE49-F238E27FC236}">
                  <a16:creationId xmlns:a16="http://schemas.microsoft.com/office/drawing/2014/main" id="{08D9797E-A63E-A288-07C0-150AB3261600}"/>
                </a:ext>
              </a:extLst>
            </p:cNvPr>
            <p:cNvSpPr/>
            <p:nvPr/>
          </p:nvSpPr>
          <p:spPr>
            <a:xfrm>
              <a:off x="5145650" y="2345225"/>
              <a:ext cx="175925" cy="989425"/>
            </a:xfrm>
            <a:custGeom>
              <a:avLst/>
              <a:gdLst/>
              <a:ahLst/>
              <a:cxnLst/>
              <a:rect l="l" t="t" r="r" b="b"/>
              <a:pathLst>
                <a:path w="7037" h="39577" extrusionOk="0">
                  <a:moveTo>
                    <a:pt x="5591" y="0"/>
                  </a:moveTo>
                  <a:cubicBezTo>
                    <a:pt x="4905" y="0"/>
                    <a:pt x="4307" y="516"/>
                    <a:pt x="4228" y="1217"/>
                  </a:cubicBezTo>
                  <a:lnTo>
                    <a:pt x="85" y="38053"/>
                  </a:lnTo>
                  <a:cubicBezTo>
                    <a:pt x="1" y="38805"/>
                    <a:pt x="541" y="39483"/>
                    <a:pt x="1294" y="39568"/>
                  </a:cubicBezTo>
                  <a:cubicBezTo>
                    <a:pt x="1345" y="39574"/>
                    <a:pt x="1397" y="39576"/>
                    <a:pt x="1449" y="39576"/>
                  </a:cubicBezTo>
                  <a:cubicBezTo>
                    <a:pt x="2146" y="39576"/>
                    <a:pt x="2731" y="39052"/>
                    <a:pt x="2809" y="38359"/>
                  </a:cubicBezTo>
                  <a:lnTo>
                    <a:pt x="6951" y="1523"/>
                  </a:lnTo>
                  <a:cubicBezTo>
                    <a:pt x="7036" y="771"/>
                    <a:pt x="6495" y="93"/>
                    <a:pt x="5743" y="9"/>
                  </a:cubicBezTo>
                  <a:cubicBezTo>
                    <a:pt x="5692" y="3"/>
                    <a:pt x="5641" y="0"/>
                    <a:pt x="559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7;p16">
              <a:extLst>
                <a:ext uri="{FF2B5EF4-FFF2-40B4-BE49-F238E27FC236}">
                  <a16:creationId xmlns:a16="http://schemas.microsoft.com/office/drawing/2014/main" id="{A86E1434-2DF5-7FF0-31D2-377BFFCE09AF}"/>
                </a:ext>
              </a:extLst>
            </p:cNvPr>
            <p:cNvSpPr/>
            <p:nvPr/>
          </p:nvSpPr>
          <p:spPr>
            <a:xfrm>
              <a:off x="5440425" y="2461825"/>
              <a:ext cx="145450" cy="719000"/>
            </a:xfrm>
            <a:custGeom>
              <a:avLst/>
              <a:gdLst/>
              <a:ahLst/>
              <a:cxnLst/>
              <a:rect l="l" t="t" r="r" b="b"/>
              <a:pathLst>
                <a:path w="5818" h="28760" extrusionOk="0">
                  <a:moveTo>
                    <a:pt x="4372" y="0"/>
                  </a:moveTo>
                  <a:cubicBezTo>
                    <a:pt x="3685" y="0"/>
                    <a:pt x="3093" y="516"/>
                    <a:pt x="3012" y="1213"/>
                  </a:cubicBezTo>
                  <a:lnTo>
                    <a:pt x="86" y="27236"/>
                  </a:lnTo>
                  <a:cubicBezTo>
                    <a:pt x="0" y="27988"/>
                    <a:pt x="542" y="28666"/>
                    <a:pt x="1294" y="28752"/>
                  </a:cubicBezTo>
                  <a:cubicBezTo>
                    <a:pt x="1345" y="28757"/>
                    <a:pt x="1398" y="28760"/>
                    <a:pt x="1449" y="28760"/>
                  </a:cubicBezTo>
                  <a:cubicBezTo>
                    <a:pt x="2146" y="28760"/>
                    <a:pt x="2731" y="28235"/>
                    <a:pt x="2810" y="27542"/>
                  </a:cubicBezTo>
                  <a:lnTo>
                    <a:pt x="5736" y="1519"/>
                  </a:lnTo>
                  <a:cubicBezTo>
                    <a:pt x="5818" y="769"/>
                    <a:pt x="5277" y="94"/>
                    <a:pt x="4527" y="9"/>
                  </a:cubicBezTo>
                  <a:cubicBezTo>
                    <a:pt x="4475" y="3"/>
                    <a:pt x="4423" y="0"/>
                    <a:pt x="437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8;p16">
              <a:extLst>
                <a:ext uri="{FF2B5EF4-FFF2-40B4-BE49-F238E27FC236}">
                  <a16:creationId xmlns:a16="http://schemas.microsoft.com/office/drawing/2014/main" id="{3474B1A9-D37D-3705-377D-0EA1571340DE}"/>
                </a:ext>
              </a:extLst>
            </p:cNvPr>
            <p:cNvSpPr/>
            <p:nvPr/>
          </p:nvSpPr>
          <p:spPr>
            <a:xfrm>
              <a:off x="5457550" y="2444575"/>
              <a:ext cx="146475" cy="440575"/>
            </a:xfrm>
            <a:custGeom>
              <a:avLst/>
              <a:gdLst/>
              <a:ahLst/>
              <a:cxnLst/>
              <a:rect l="l" t="t" r="r" b="b"/>
              <a:pathLst>
                <a:path w="5859" h="17623" extrusionOk="0">
                  <a:moveTo>
                    <a:pt x="3681" y="0"/>
                  </a:moveTo>
                  <a:cubicBezTo>
                    <a:pt x="2659" y="0"/>
                    <a:pt x="1763" y="778"/>
                    <a:pt x="1646" y="1827"/>
                  </a:cubicBezTo>
                  <a:lnTo>
                    <a:pt x="127" y="15337"/>
                  </a:lnTo>
                  <a:cubicBezTo>
                    <a:pt x="0" y="16465"/>
                    <a:pt x="811" y="17483"/>
                    <a:pt x="1941" y="17610"/>
                  </a:cubicBezTo>
                  <a:cubicBezTo>
                    <a:pt x="2017" y="17618"/>
                    <a:pt x="2095" y="17622"/>
                    <a:pt x="2172" y="17622"/>
                  </a:cubicBezTo>
                  <a:cubicBezTo>
                    <a:pt x="3219" y="17621"/>
                    <a:pt x="4095" y="16835"/>
                    <a:pt x="4212" y="15796"/>
                  </a:cubicBezTo>
                  <a:lnTo>
                    <a:pt x="5732" y="2286"/>
                  </a:lnTo>
                  <a:cubicBezTo>
                    <a:pt x="5858" y="1158"/>
                    <a:pt x="5046" y="140"/>
                    <a:pt x="3918" y="14"/>
                  </a:cubicBezTo>
                  <a:cubicBezTo>
                    <a:pt x="3838" y="5"/>
                    <a:pt x="3759" y="0"/>
                    <a:pt x="3681"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9;p16">
              <a:extLst>
                <a:ext uri="{FF2B5EF4-FFF2-40B4-BE49-F238E27FC236}">
                  <a16:creationId xmlns:a16="http://schemas.microsoft.com/office/drawing/2014/main" id="{169068B6-D0A9-7BBA-73D5-6B75021E5FD0}"/>
                </a:ext>
              </a:extLst>
            </p:cNvPr>
            <p:cNvSpPr/>
            <p:nvPr/>
          </p:nvSpPr>
          <p:spPr>
            <a:xfrm>
              <a:off x="5183650" y="2328025"/>
              <a:ext cx="156000" cy="525225"/>
            </a:xfrm>
            <a:custGeom>
              <a:avLst/>
              <a:gdLst/>
              <a:ahLst/>
              <a:cxnLst/>
              <a:rect l="l" t="t" r="r" b="b"/>
              <a:pathLst>
                <a:path w="6240" h="21009" extrusionOk="0">
                  <a:moveTo>
                    <a:pt x="4063" y="1"/>
                  </a:moveTo>
                  <a:cubicBezTo>
                    <a:pt x="3034" y="1"/>
                    <a:pt x="2145" y="779"/>
                    <a:pt x="2027" y="1828"/>
                  </a:cubicBezTo>
                  <a:lnTo>
                    <a:pt x="127" y="18723"/>
                  </a:lnTo>
                  <a:cubicBezTo>
                    <a:pt x="0" y="19851"/>
                    <a:pt x="811" y="20868"/>
                    <a:pt x="1939" y="20996"/>
                  </a:cubicBezTo>
                  <a:cubicBezTo>
                    <a:pt x="2017" y="21004"/>
                    <a:pt x="2094" y="21009"/>
                    <a:pt x="2172" y="21009"/>
                  </a:cubicBezTo>
                  <a:cubicBezTo>
                    <a:pt x="3217" y="21008"/>
                    <a:pt x="4095" y="20221"/>
                    <a:pt x="4212" y="19182"/>
                  </a:cubicBezTo>
                  <a:lnTo>
                    <a:pt x="6113" y="2287"/>
                  </a:lnTo>
                  <a:cubicBezTo>
                    <a:pt x="6239" y="1159"/>
                    <a:pt x="5427" y="142"/>
                    <a:pt x="4299" y="14"/>
                  </a:cubicBezTo>
                  <a:cubicBezTo>
                    <a:pt x="4220" y="5"/>
                    <a:pt x="4141" y="1"/>
                    <a:pt x="4063"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0;p16">
              <a:extLst>
                <a:ext uri="{FF2B5EF4-FFF2-40B4-BE49-F238E27FC236}">
                  <a16:creationId xmlns:a16="http://schemas.microsoft.com/office/drawing/2014/main" id="{F9BA8554-ADC9-857D-4164-F6E807CE42D8}"/>
                </a:ext>
              </a:extLst>
            </p:cNvPr>
            <p:cNvSpPr/>
            <p:nvPr/>
          </p:nvSpPr>
          <p:spPr>
            <a:xfrm>
              <a:off x="4878200" y="2327550"/>
              <a:ext cx="151650" cy="486700"/>
            </a:xfrm>
            <a:custGeom>
              <a:avLst/>
              <a:gdLst/>
              <a:ahLst/>
              <a:cxnLst/>
              <a:rect l="l" t="t" r="r" b="b"/>
              <a:pathLst>
                <a:path w="6066" h="19468" extrusionOk="0">
                  <a:moveTo>
                    <a:pt x="3893" y="0"/>
                  </a:moveTo>
                  <a:cubicBezTo>
                    <a:pt x="2865" y="0"/>
                    <a:pt x="1972" y="778"/>
                    <a:pt x="1854" y="1828"/>
                  </a:cubicBezTo>
                  <a:lnTo>
                    <a:pt x="126" y="17183"/>
                  </a:lnTo>
                  <a:cubicBezTo>
                    <a:pt x="0" y="18311"/>
                    <a:pt x="811" y="19328"/>
                    <a:pt x="1941" y="19454"/>
                  </a:cubicBezTo>
                  <a:cubicBezTo>
                    <a:pt x="2017" y="19463"/>
                    <a:pt x="2094" y="19467"/>
                    <a:pt x="2172" y="19467"/>
                  </a:cubicBezTo>
                  <a:cubicBezTo>
                    <a:pt x="3218" y="19466"/>
                    <a:pt x="4095" y="18680"/>
                    <a:pt x="4212" y="17641"/>
                  </a:cubicBezTo>
                  <a:lnTo>
                    <a:pt x="5940" y="2287"/>
                  </a:lnTo>
                  <a:cubicBezTo>
                    <a:pt x="6066" y="1159"/>
                    <a:pt x="5255" y="141"/>
                    <a:pt x="4127" y="14"/>
                  </a:cubicBezTo>
                  <a:cubicBezTo>
                    <a:pt x="4048" y="5"/>
                    <a:pt x="3970" y="0"/>
                    <a:pt x="3893"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1;p16">
              <a:extLst>
                <a:ext uri="{FF2B5EF4-FFF2-40B4-BE49-F238E27FC236}">
                  <a16:creationId xmlns:a16="http://schemas.microsoft.com/office/drawing/2014/main" id="{C585A828-FBF1-A791-A765-EA036446064A}"/>
                </a:ext>
              </a:extLst>
            </p:cNvPr>
            <p:cNvSpPr/>
            <p:nvPr/>
          </p:nvSpPr>
          <p:spPr>
            <a:xfrm>
              <a:off x="4591875" y="2456275"/>
              <a:ext cx="143875" cy="429025"/>
            </a:xfrm>
            <a:custGeom>
              <a:avLst/>
              <a:gdLst/>
              <a:ahLst/>
              <a:cxnLst/>
              <a:rect l="l" t="t" r="r" b="b"/>
              <a:pathLst>
                <a:path w="5755" h="17161" extrusionOk="0">
                  <a:moveTo>
                    <a:pt x="3584" y="0"/>
                  </a:moveTo>
                  <a:cubicBezTo>
                    <a:pt x="2550" y="0"/>
                    <a:pt x="1659" y="781"/>
                    <a:pt x="1544" y="1833"/>
                  </a:cubicBezTo>
                  <a:lnTo>
                    <a:pt x="124" y="14882"/>
                  </a:lnTo>
                  <a:cubicBezTo>
                    <a:pt x="0" y="16012"/>
                    <a:pt x="815" y="17025"/>
                    <a:pt x="1945" y="17149"/>
                  </a:cubicBezTo>
                  <a:cubicBezTo>
                    <a:pt x="2020" y="17157"/>
                    <a:pt x="2094" y="17161"/>
                    <a:pt x="2169" y="17161"/>
                  </a:cubicBezTo>
                  <a:cubicBezTo>
                    <a:pt x="3218" y="17159"/>
                    <a:pt x="4097" y="16369"/>
                    <a:pt x="4211" y="15328"/>
                  </a:cubicBezTo>
                  <a:lnTo>
                    <a:pt x="5632" y="2279"/>
                  </a:lnTo>
                  <a:cubicBezTo>
                    <a:pt x="5754" y="1151"/>
                    <a:pt x="4939" y="136"/>
                    <a:pt x="3810" y="13"/>
                  </a:cubicBezTo>
                  <a:cubicBezTo>
                    <a:pt x="3734" y="4"/>
                    <a:pt x="3659" y="0"/>
                    <a:pt x="3584"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2;p16">
              <a:extLst>
                <a:ext uri="{FF2B5EF4-FFF2-40B4-BE49-F238E27FC236}">
                  <a16:creationId xmlns:a16="http://schemas.microsoft.com/office/drawing/2014/main" id="{51E0B755-01D5-5840-A354-051D6ACDD373}"/>
                </a:ext>
              </a:extLst>
            </p:cNvPr>
            <p:cNvSpPr/>
            <p:nvPr/>
          </p:nvSpPr>
          <p:spPr>
            <a:xfrm>
              <a:off x="2559400" y="3377800"/>
              <a:ext cx="131550" cy="686950"/>
            </a:xfrm>
            <a:custGeom>
              <a:avLst/>
              <a:gdLst/>
              <a:ahLst/>
              <a:cxnLst/>
              <a:rect l="l" t="t" r="r" b="b"/>
              <a:pathLst>
                <a:path w="5262" h="27478" extrusionOk="0">
                  <a:moveTo>
                    <a:pt x="1431" y="0"/>
                  </a:moveTo>
                  <a:cubicBezTo>
                    <a:pt x="1390" y="0"/>
                    <a:pt x="1348" y="2"/>
                    <a:pt x="1306" y="6"/>
                  </a:cubicBezTo>
                  <a:cubicBezTo>
                    <a:pt x="553" y="78"/>
                    <a:pt x="1" y="749"/>
                    <a:pt x="73" y="1502"/>
                  </a:cubicBezTo>
                  <a:lnTo>
                    <a:pt x="2460" y="26238"/>
                  </a:lnTo>
                  <a:cubicBezTo>
                    <a:pt x="2529" y="26940"/>
                    <a:pt x="3119" y="27476"/>
                    <a:pt x="3823" y="27478"/>
                  </a:cubicBezTo>
                  <a:cubicBezTo>
                    <a:pt x="3867" y="27478"/>
                    <a:pt x="3913" y="27475"/>
                    <a:pt x="3958" y="27471"/>
                  </a:cubicBezTo>
                  <a:cubicBezTo>
                    <a:pt x="4711" y="27397"/>
                    <a:pt x="5262" y="26728"/>
                    <a:pt x="5189" y="25975"/>
                  </a:cubicBezTo>
                  <a:lnTo>
                    <a:pt x="2802" y="1238"/>
                  </a:lnTo>
                  <a:cubicBezTo>
                    <a:pt x="2734" y="527"/>
                    <a:pt x="2144" y="0"/>
                    <a:pt x="143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3;p16">
              <a:extLst>
                <a:ext uri="{FF2B5EF4-FFF2-40B4-BE49-F238E27FC236}">
                  <a16:creationId xmlns:a16="http://schemas.microsoft.com/office/drawing/2014/main" id="{D5D80ADA-857A-3865-E1CF-0D9558EB3A29}"/>
                </a:ext>
              </a:extLst>
            </p:cNvPr>
            <p:cNvSpPr/>
            <p:nvPr/>
          </p:nvSpPr>
          <p:spPr>
            <a:xfrm>
              <a:off x="2221450" y="3292150"/>
              <a:ext cx="172525" cy="983000"/>
            </a:xfrm>
            <a:custGeom>
              <a:avLst/>
              <a:gdLst/>
              <a:ahLst/>
              <a:cxnLst/>
              <a:rect l="l" t="t" r="r" b="b"/>
              <a:pathLst>
                <a:path w="6901" h="39320" extrusionOk="0">
                  <a:moveTo>
                    <a:pt x="1442" y="1"/>
                  </a:moveTo>
                  <a:cubicBezTo>
                    <a:pt x="1393" y="1"/>
                    <a:pt x="1344" y="3"/>
                    <a:pt x="1295" y="9"/>
                  </a:cubicBezTo>
                  <a:cubicBezTo>
                    <a:pt x="543" y="91"/>
                    <a:pt x="0" y="768"/>
                    <a:pt x="83" y="1520"/>
                  </a:cubicBezTo>
                  <a:lnTo>
                    <a:pt x="4094" y="38099"/>
                  </a:lnTo>
                  <a:cubicBezTo>
                    <a:pt x="4169" y="38793"/>
                    <a:pt x="4755" y="39319"/>
                    <a:pt x="5455" y="39320"/>
                  </a:cubicBezTo>
                  <a:cubicBezTo>
                    <a:pt x="5505" y="39320"/>
                    <a:pt x="5555" y="39317"/>
                    <a:pt x="5606" y="39312"/>
                  </a:cubicBezTo>
                  <a:cubicBezTo>
                    <a:pt x="6358" y="39229"/>
                    <a:pt x="6901" y="38552"/>
                    <a:pt x="6818" y="37800"/>
                  </a:cubicBezTo>
                  <a:lnTo>
                    <a:pt x="2807" y="1222"/>
                  </a:lnTo>
                  <a:cubicBezTo>
                    <a:pt x="2730" y="518"/>
                    <a:pt x="2128" y="1"/>
                    <a:pt x="144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4;p16">
              <a:extLst>
                <a:ext uri="{FF2B5EF4-FFF2-40B4-BE49-F238E27FC236}">
                  <a16:creationId xmlns:a16="http://schemas.microsoft.com/office/drawing/2014/main" id="{DD6852B2-45FA-8E18-8FF9-E7607BF588E4}"/>
                </a:ext>
              </a:extLst>
            </p:cNvPr>
            <p:cNvSpPr/>
            <p:nvPr/>
          </p:nvSpPr>
          <p:spPr>
            <a:xfrm>
              <a:off x="5910500" y="2234200"/>
              <a:ext cx="409225" cy="633100"/>
            </a:xfrm>
            <a:custGeom>
              <a:avLst/>
              <a:gdLst/>
              <a:ahLst/>
              <a:cxnLst/>
              <a:rect l="l" t="t" r="r" b="b"/>
              <a:pathLst>
                <a:path w="16369" h="25324" extrusionOk="0">
                  <a:moveTo>
                    <a:pt x="1563" y="1"/>
                  </a:moveTo>
                  <a:cubicBezTo>
                    <a:pt x="1325" y="1"/>
                    <a:pt x="1085" y="63"/>
                    <a:pt x="865" y="193"/>
                  </a:cubicBezTo>
                  <a:cubicBezTo>
                    <a:pt x="217" y="577"/>
                    <a:pt x="0" y="1411"/>
                    <a:pt x="380" y="2062"/>
                  </a:cubicBezTo>
                  <a:lnTo>
                    <a:pt x="13755" y="24650"/>
                  </a:lnTo>
                  <a:cubicBezTo>
                    <a:pt x="14002" y="25068"/>
                    <a:pt x="14451" y="25323"/>
                    <a:pt x="14936" y="25323"/>
                  </a:cubicBezTo>
                  <a:cubicBezTo>
                    <a:pt x="15428" y="25322"/>
                    <a:pt x="15882" y="25058"/>
                    <a:pt x="16126" y="24630"/>
                  </a:cubicBezTo>
                  <a:cubicBezTo>
                    <a:pt x="16369" y="24203"/>
                    <a:pt x="16365" y="23677"/>
                    <a:pt x="16114" y="23254"/>
                  </a:cubicBezTo>
                  <a:lnTo>
                    <a:pt x="2739" y="667"/>
                  </a:lnTo>
                  <a:cubicBezTo>
                    <a:pt x="2482" y="239"/>
                    <a:pt x="2028" y="1"/>
                    <a:pt x="156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5;p16">
              <a:extLst>
                <a:ext uri="{FF2B5EF4-FFF2-40B4-BE49-F238E27FC236}">
                  <a16:creationId xmlns:a16="http://schemas.microsoft.com/office/drawing/2014/main" id="{FDC695F1-7687-5538-2943-3D1935B524C5}"/>
                </a:ext>
              </a:extLst>
            </p:cNvPr>
            <p:cNvSpPr/>
            <p:nvPr/>
          </p:nvSpPr>
          <p:spPr>
            <a:xfrm>
              <a:off x="6142275" y="1963275"/>
              <a:ext cx="567250" cy="881250"/>
            </a:xfrm>
            <a:custGeom>
              <a:avLst/>
              <a:gdLst/>
              <a:ahLst/>
              <a:cxnLst/>
              <a:rect l="l" t="t" r="r" b="b"/>
              <a:pathLst>
                <a:path w="22690" h="35250" extrusionOk="0">
                  <a:moveTo>
                    <a:pt x="1564" y="0"/>
                  </a:moveTo>
                  <a:cubicBezTo>
                    <a:pt x="1323" y="0"/>
                    <a:pt x="1078" y="64"/>
                    <a:pt x="856" y="199"/>
                  </a:cubicBezTo>
                  <a:cubicBezTo>
                    <a:pt x="208" y="592"/>
                    <a:pt x="0" y="1436"/>
                    <a:pt x="395" y="2084"/>
                  </a:cubicBezTo>
                  <a:lnTo>
                    <a:pt x="20080" y="34588"/>
                  </a:lnTo>
                  <a:cubicBezTo>
                    <a:pt x="20328" y="34999"/>
                    <a:pt x="20774" y="35249"/>
                    <a:pt x="21254" y="35249"/>
                  </a:cubicBezTo>
                  <a:cubicBezTo>
                    <a:pt x="21748" y="35249"/>
                    <a:pt x="22204" y="34982"/>
                    <a:pt x="22447" y="34551"/>
                  </a:cubicBezTo>
                  <a:cubicBezTo>
                    <a:pt x="22689" y="34120"/>
                    <a:pt x="22681" y="33591"/>
                    <a:pt x="22425" y="33168"/>
                  </a:cubicBezTo>
                  <a:lnTo>
                    <a:pt x="2740" y="663"/>
                  </a:lnTo>
                  <a:cubicBezTo>
                    <a:pt x="2482" y="236"/>
                    <a:pt x="2029" y="0"/>
                    <a:pt x="156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6;p16">
              <a:extLst>
                <a:ext uri="{FF2B5EF4-FFF2-40B4-BE49-F238E27FC236}">
                  <a16:creationId xmlns:a16="http://schemas.microsoft.com/office/drawing/2014/main" id="{799AFFBB-7421-726D-9574-D6413345E480}"/>
                </a:ext>
              </a:extLst>
            </p:cNvPr>
            <p:cNvSpPr/>
            <p:nvPr/>
          </p:nvSpPr>
          <p:spPr>
            <a:xfrm>
              <a:off x="6433950" y="2460025"/>
              <a:ext cx="293500" cy="401625"/>
            </a:xfrm>
            <a:custGeom>
              <a:avLst/>
              <a:gdLst/>
              <a:ahLst/>
              <a:cxnLst/>
              <a:rect l="l" t="t" r="r" b="b"/>
              <a:pathLst>
                <a:path w="11740" h="16065" extrusionOk="0">
                  <a:moveTo>
                    <a:pt x="2344" y="1"/>
                  </a:moveTo>
                  <a:cubicBezTo>
                    <a:pt x="1982" y="1"/>
                    <a:pt x="1615" y="97"/>
                    <a:pt x="1282" y="298"/>
                  </a:cubicBezTo>
                  <a:cubicBezTo>
                    <a:pt x="311" y="887"/>
                    <a:pt x="0" y="2150"/>
                    <a:pt x="588" y="3122"/>
                  </a:cubicBezTo>
                  <a:lnTo>
                    <a:pt x="7826" y="15073"/>
                  </a:lnTo>
                  <a:cubicBezTo>
                    <a:pt x="8199" y="15688"/>
                    <a:pt x="8865" y="16064"/>
                    <a:pt x="9583" y="16064"/>
                  </a:cubicBezTo>
                  <a:cubicBezTo>
                    <a:pt x="9584" y="16064"/>
                    <a:pt x="9585" y="16064"/>
                    <a:pt x="9587" y="16064"/>
                  </a:cubicBezTo>
                  <a:cubicBezTo>
                    <a:pt x="10329" y="16064"/>
                    <a:pt x="11013" y="15663"/>
                    <a:pt x="11377" y="15016"/>
                  </a:cubicBezTo>
                  <a:cubicBezTo>
                    <a:pt x="11740" y="14371"/>
                    <a:pt x="11728" y="13578"/>
                    <a:pt x="11344" y="12944"/>
                  </a:cubicBezTo>
                  <a:lnTo>
                    <a:pt x="4106" y="992"/>
                  </a:lnTo>
                  <a:cubicBezTo>
                    <a:pt x="3719" y="354"/>
                    <a:pt x="3040" y="1"/>
                    <a:pt x="2344"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7;p16">
              <a:extLst>
                <a:ext uri="{FF2B5EF4-FFF2-40B4-BE49-F238E27FC236}">
                  <a16:creationId xmlns:a16="http://schemas.microsoft.com/office/drawing/2014/main" id="{1F49F65D-29FB-8834-3370-6D26430FCC88}"/>
                </a:ext>
              </a:extLst>
            </p:cNvPr>
            <p:cNvSpPr/>
            <p:nvPr/>
          </p:nvSpPr>
          <p:spPr>
            <a:xfrm>
              <a:off x="6073175" y="2524925"/>
              <a:ext cx="264500" cy="359500"/>
            </a:xfrm>
            <a:custGeom>
              <a:avLst/>
              <a:gdLst/>
              <a:ahLst/>
              <a:cxnLst/>
              <a:rect l="l" t="t" r="r" b="b"/>
              <a:pathLst>
                <a:path w="10580" h="14380" extrusionOk="0">
                  <a:moveTo>
                    <a:pt x="2347" y="1"/>
                  </a:moveTo>
                  <a:cubicBezTo>
                    <a:pt x="1991" y="1"/>
                    <a:pt x="1630" y="93"/>
                    <a:pt x="1301" y="288"/>
                  </a:cubicBezTo>
                  <a:cubicBezTo>
                    <a:pt x="323" y="866"/>
                    <a:pt x="1" y="2127"/>
                    <a:pt x="579" y="3104"/>
                  </a:cubicBezTo>
                  <a:lnTo>
                    <a:pt x="6659" y="13371"/>
                  </a:lnTo>
                  <a:cubicBezTo>
                    <a:pt x="7028" y="13996"/>
                    <a:pt x="7701" y="14379"/>
                    <a:pt x="8426" y="14379"/>
                  </a:cubicBezTo>
                  <a:cubicBezTo>
                    <a:pt x="8428" y="14379"/>
                    <a:pt x="8429" y="14379"/>
                    <a:pt x="8430" y="14379"/>
                  </a:cubicBezTo>
                  <a:cubicBezTo>
                    <a:pt x="9168" y="14378"/>
                    <a:pt x="9849" y="13982"/>
                    <a:pt x="10214" y="13341"/>
                  </a:cubicBezTo>
                  <a:cubicBezTo>
                    <a:pt x="10580" y="12699"/>
                    <a:pt x="10572" y="11912"/>
                    <a:pt x="10197" y="11277"/>
                  </a:cubicBezTo>
                  <a:lnTo>
                    <a:pt x="4117" y="1009"/>
                  </a:lnTo>
                  <a:cubicBezTo>
                    <a:pt x="3733" y="360"/>
                    <a:pt x="3049" y="1"/>
                    <a:pt x="2347"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8;p16">
              <a:extLst>
                <a:ext uri="{FF2B5EF4-FFF2-40B4-BE49-F238E27FC236}">
                  <a16:creationId xmlns:a16="http://schemas.microsoft.com/office/drawing/2014/main" id="{6F25E4E9-A490-F7A5-555E-A540DB879CA3}"/>
                </a:ext>
              </a:extLst>
            </p:cNvPr>
            <p:cNvSpPr/>
            <p:nvPr/>
          </p:nvSpPr>
          <p:spPr>
            <a:xfrm>
              <a:off x="2541300" y="3360625"/>
              <a:ext cx="138575" cy="398750"/>
            </a:xfrm>
            <a:custGeom>
              <a:avLst/>
              <a:gdLst/>
              <a:ahLst/>
              <a:cxnLst/>
              <a:rect l="l" t="t" r="r" b="b"/>
              <a:pathLst>
                <a:path w="5543" h="15950" extrusionOk="0">
                  <a:moveTo>
                    <a:pt x="2169" y="0"/>
                  </a:moveTo>
                  <a:cubicBezTo>
                    <a:pt x="2097" y="0"/>
                    <a:pt x="2024" y="4"/>
                    <a:pt x="1951" y="12"/>
                  </a:cubicBezTo>
                  <a:cubicBezTo>
                    <a:pt x="822" y="129"/>
                    <a:pt x="0" y="1139"/>
                    <a:pt x="116" y="2268"/>
                  </a:cubicBezTo>
                  <a:lnTo>
                    <a:pt x="1336" y="14103"/>
                  </a:lnTo>
                  <a:cubicBezTo>
                    <a:pt x="1444" y="15151"/>
                    <a:pt x="2326" y="15948"/>
                    <a:pt x="3379" y="15949"/>
                  </a:cubicBezTo>
                  <a:cubicBezTo>
                    <a:pt x="3450" y="15949"/>
                    <a:pt x="3521" y="15945"/>
                    <a:pt x="3592" y="15939"/>
                  </a:cubicBezTo>
                  <a:cubicBezTo>
                    <a:pt x="4721" y="15822"/>
                    <a:pt x="5543" y="14812"/>
                    <a:pt x="5426" y="13683"/>
                  </a:cubicBezTo>
                  <a:lnTo>
                    <a:pt x="4207" y="1846"/>
                  </a:lnTo>
                  <a:cubicBezTo>
                    <a:pt x="4098" y="789"/>
                    <a:pt x="3205" y="0"/>
                    <a:pt x="2169"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9;p16">
              <a:extLst>
                <a:ext uri="{FF2B5EF4-FFF2-40B4-BE49-F238E27FC236}">
                  <a16:creationId xmlns:a16="http://schemas.microsoft.com/office/drawing/2014/main" id="{E42FD9AD-A4CB-46CF-1B8D-5DC77D0D1750}"/>
                </a:ext>
              </a:extLst>
            </p:cNvPr>
            <p:cNvSpPr/>
            <p:nvPr/>
          </p:nvSpPr>
          <p:spPr>
            <a:xfrm>
              <a:off x="2203500" y="3275050"/>
              <a:ext cx="154225" cy="542350"/>
            </a:xfrm>
            <a:custGeom>
              <a:avLst/>
              <a:gdLst/>
              <a:ahLst/>
              <a:cxnLst/>
              <a:rect l="l" t="t" r="r" b="b"/>
              <a:pathLst>
                <a:path w="6169" h="21694" extrusionOk="0">
                  <a:moveTo>
                    <a:pt x="2166" y="0"/>
                  </a:moveTo>
                  <a:cubicBezTo>
                    <a:pt x="2094" y="0"/>
                    <a:pt x="2022" y="4"/>
                    <a:pt x="1949" y="12"/>
                  </a:cubicBezTo>
                  <a:cubicBezTo>
                    <a:pt x="820" y="130"/>
                    <a:pt x="0" y="1141"/>
                    <a:pt x="119" y="2270"/>
                  </a:cubicBezTo>
                  <a:lnTo>
                    <a:pt x="1962" y="19852"/>
                  </a:lnTo>
                  <a:cubicBezTo>
                    <a:pt x="2071" y="20898"/>
                    <a:pt x="2952" y="21692"/>
                    <a:pt x="4004" y="21694"/>
                  </a:cubicBezTo>
                  <a:cubicBezTo>
                    <a:pt x="4076" y="21694"/>
                    <a:pt x="4148" y="21690"/>
                    <a:pt x="4220" y="21682"/>
                  </a:cubicBezTo>
                  <a:cubicBezTo>
                    <a:pt x="5350" y="21565"/>
                    <a:pt x="6169" y="20553"/>
                    <a:pt x="6050" y="19425"/>
                  </a:cubicBezTo>
                  <a:lnTo>
                    <a:pt x="4207" y="1842"/>
                  </a:lnTo>
                  <a:cubicBezTo>
                    <a:pt x="4097" y="785"/>
                    <a:pt x="3205" y="0"/>
                    <a:pt x="2166"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2354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13A688-BEE8-A0C5-C53F-99D4297DFCC0}"/>
              </a:ext>
            </a:extLst>
          </p:cNvPr>
          <p:cNvSpPr>
            <a:spLocks noGrp="1"/>
          </p:cNvSpPr>
          <p:nvPr>
            <p:ph type="title"/>
          </p:nvPr>
        </p:nvSpPr>
        <p:spPr/>
        <p:txBody>
          <a:bodyPr/>
          <a:lstStyle/>
          <a:p>
            <a:r>
              <a:rPr lang="en-US" sz="2800"/>
              <a:t>Removing Outliers</a:t>
            </a:r>
          </a:p>
        </p:txBody>
      </p:sp>
      <p:grpSp>
        <p:nvGrpSpPr>
          <p:cNvPr id="3" name="Google Shape;2431;p31">
            <a:extLst>
              <a:ext uri="{FF2B5EF4-FFF2-40B4-BE49-F238E27FC236}">
                <a16:creationId xmlns:a16="http://schemas.microsoft.com/office/drawing/2014/main" id="{B0A612DD-91C6-06B6-C104-227669B52AC9}"/>
              </a:ext>
            </a:extLst>
          </p:cNvPr>
          <p:cNvGrpSpPr/>
          <p:nvPr/>
        </p:nvGrpSpPr>
        <p:grpSpPr>
          <a:xfrm rot="5400000">
            <a:off x="-1035772" y="2098061"/>
            <a:ext cx="4080707" cy="1947295"/>
            <a:chOff x="2532063" y="2693657"/>
            <a:chExt cx="4080707" cy="1947295"/>
          </a:xfrm>
        </p:grpSpPr>
        <p:sp>
          <p:nvSpPr>
            <p:cNvPr id="4" name="Google Shape;2432;p31">
              <a:extLst>
                <a:ext uri="{FF2B5EF4-FFF2-40B4-BE49-F238E27FC236}">
                  <a16:creationId xmlns:a16="http://schemas.microsoft.com/office/drawing/2014/main" id="{832F9B85-C365-9E8D-C961-6B32BDF2B87B}"/>
                </a:ext>
              </a:extLst>
            </p:cNvPr>
            <p:cNvSpPr/>
            <p:nvPr/>
          </p:nvSpPr>
          <p:spPr>
            <a:xfrm>
              <a:off x="2897449" y="3105015"/>
              <a:ext cx="3411442" cy="1535936"/>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433;p31">
              <a:extLst>
                <a:ext uri="{FF2B5EF4-FFF2-40B4-BE49-F238E27FC236}">
                  <a16:creationId xmlns:a16="http://schemas.microsoft.com/office/drawing/2014/main" id="{61D5A9B9-84A8-D9A0-88B4-317B3C1D202E}"/>
                </a:ext>
              </a:extLst>
            </p:cNvPr>
            <p:cNvGrpSpPr/>
            <p:nvPr/>
          </p:nvGrpSpPr>
          <p:grpSpPr>
            <a:xfrm>
              <a:off x="2829188" y="3369715"/>
              <a:ext cx="3492819" cy="1170148"/>
              <a:chOff x="3728650" y="3804975"/>
              <a:chExt cx="1288150" cy="431550"/>
            </a:xfrm>
          </p:grpSpPr>
          <p:sp>
            <p:nvSpPr>
              <p:cNvPr id="7" name="Google Shape;2434;p31">
                <a:extLst>
                  <a:ext uri="{FF2B5EF4-FFF2-40B4-BE49-F238E27FC236}">
                    <a16:creationId xmlns:a16="http://schemas.microsoft.com/office/drawing/2014/main" id="{ABCDE4B5-4B2D-E2FE-59D7-0740940359D1}"/>
                  </a:ext>
                </a:extLst>
              </p:cNvPr>
              <p:cNvSpPr/>
              <p:nvPr/>
            </p:nvSpPr>
            <p:spPr>
              <a:xfrm rot="-5400000">
                <a:off x="4161625" y="3684550"/>
                <a:ext cx="418800" cy="667150"/>
              </a:xfrm>
              <a:custGeom>
                <a:avLst/>
                <a:gdLst/>
                <a:ahLst/>
                <a:cxnLst/>
                <a:rect l="l" t="t" r="r" b="b"/>
                <a:pathLst>
                  <a:path w="8376" h="13343" extrusionOk="0">
                    <a:moveTo>
                      <a:pt x="4188" y="488"/>
                    </a:moveTo>
                    <a:cubicBezTo>
                      <a:pt x="6222" y="488"/>
                      <a:pt x="7888" y="3265"/>
                      <a:pt x="7888" y="6671"/>
                    </a:cubicBezTo>
                    <a:cubicBezTo>
                      <a:pt x="7888" y="10086"/>
                      <a:pt x="6222" y="12855"/>
                      <a:pt x="4188" y="12855"/>
                    </a:cubicBezTo>
                    <a:cubicBezTo>
                      <a:pt x="2147" y="12855"/>
                      <a:pt x="489" y="10086"/>
                      <a:pt x="489" y="6671"/>
                    </a:cubicBezTo>
                    <a:cubicBezTo>
                      <a:pt x="489" y="3265"/>
                      <a:pt x="2147" y="488"/>
                      <a:pt x="4188" y="488"/>
                    </a:cubicBezTo>
                    <a:close/>
                    <a:moveTo>
                      <a:pt x="4188" y="0"/>
                    </a:moveTo>
                    <a:cubicBezTo>
                      <a:pt x="1877" y="0"/>
                      <a:pt x="1" y="2994"/>
                      <a:pt x="1" y="6671"/>
                    </a:cubicBezTo>
                    <a:cubicBezTo>
                      <a:pt x="1" y="10348"/>
                      <a:pt x="1877" y="13343"/>
                      <a:pt x="4188" y="13343"/>
                    </a:cubicBezTo>
                    <a:cubicBezTo>
                      <a:pt x="6492" y="13343"/>
                      <a:pt x="8375" y="10348"/>
                      <a:pt x="8375" y="6671"/>
                    </a:cubicBezTo>
                    <a:cubicBezTo>
                      <a:pt x="8375" y="2994"/>
                      <a:pt x="6492" y="0"/>
                      <a:pt x="4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35;p31">
                <a:extLst>
                  <a:ext uri="{FF2B5EF4-FFF2-40B4-BE49-F238E27FC236}">
                    <a16:creationId xmlns:a16="http://schemas.microsoft.com/office/drawing/2014/main" id="{B47E1EF7-6FE4-E32E-5D11-96D651660D31}"/>
                  </a:ext>
                </a:extLst>
              </p:cNvPr>
              <p:cNvSpPr/>
              <p:nvPr/>
            </p:nvSpPr>
            <p:spPr>
              <a:xfrm rot="-5400000">
                <a:off x="4640575" y="3851300"/>
                <a:ext cx="418800" cy="333650"/>
              </a:xfrm>
              <a:custGeom>
                <a:avLst/>
                <a:gdLst/>
                <a:ahLst/>
                <a:cxnLst/>
                <a:rect l="l" t="t" r="r" b="b"/>
                <a:pathLst>
                  <a:path w="8376" h="6673" extrusionOk="0">
                    <a:moveTo>
                      <a:pt x="4188" y="1"/>
                    </a:moveTo>
                    <a:cubicBezTo>
                      <a:pt x="1877" y="1"/>
                      <a:pt x="1" y="2995"/>
                      <a:pt x="1" y="6672"/>
                    </a:cubicBezTo>
                    <a:lnTo>
                      <a:pt x="489" y="6672"/>
                    </a:lnTo>
                    <a:cubicBezTo>
                      <a:pt x="489" y="3265"/>
                      <a:pt x="2147" y="489"/>
                      <a:pt x="4188" y="489"/>
                    </a:cubicBezTo>
                    <a:cubicBezTo>
                      <a:pt x="6222" y="489"/>
                      <a:pt x="7888" y="3265"/>
                      <a:pt x="7888" y="6672"/>
                    </a:cubicBezTo>
                    <a:lnTo>
                      <a:pt x="8375" y="6672"/>
                    </a:lnTo>
                    <a:cubicBezTo>
                      <a:pt x="8375" y="2995"/>
                      <a:pt x="6492" y="1"/>
                      <a:pt x="41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6;p31">
                <a:extLst>
                  <a:ext uri="{FF2B5EF4-FFF2-40B4-BE49-F238E27FC236}">
                    <a16:creationId xmlns:a16="http://schemas.microsoft.com/office/drawing/2014/main" id="{B90223FF-DF0B-F374-5121-BA05CA07AE64}"/>
                  </a:ext>
                </a:extLst>
              </p:cNvPr>
              <p:cNvSpPr/>
              <p:nvPr/>
            </p:nvSpPr>
            <p:spPr>
              <a:xfrm rot="-5400000">
                <a:off x="3686050" y="3851325"/>
                <a:ext cx="418800" cy="333600"/>
              </a:xfrm>
              <a:custGeom>
                <a:avLst/>
                <a:gdLst/>
                <a:ahLst/>
                <a:cxnLst/>
                <a:rect l="l" t="t" r="r" b="b"/>
                <a:pathLst>
                  <a:path w="8376" h="6672" extrusionOk="0">
                    <a:moveTo>
                      <a:pt x="1" y="0"/>
                    </a:moveTo>
                    <a:cubicBezTo>
                      <a:pt x="1" y="3677"/>
                      <a:pt x="1877" y="6672"/>
                      <a:pt x="4188" y="6672"/>
                    </a:cubicBezTo>
                    <a:cubicBezTo>
                      <a:pt x="6492" y="6672"/>
                      <a:pt x="8375" y="3677"/>
                      <a:pt x="8375" y="0"/>
                    </a:cubicBezTo>
                    <a:lnTo>
                      <a:pt x="7888" y="0"/>
                    </a:lnTo>
                    <a:cubicBezTo>
                      <a:pt x="7888" y="3407"/>
                      <a:pt x="6222" y="6184"/>
                      <a:pt x="4188" y="6184"/>
                    </a:cubicBezTo>
                    <a:cubicBezTo>
                      <a:pt x="2147" y="6184"/>
                      <a:pt x="489" y="3407"/>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37;p31">
                <a:extLst>
                  <a:ext uri="{FF2B5EF4-FFF2-40B4-BE49-F238E27FC236}">
                    <a16:creationId xmlns:a16="http://schemas.microsoft.com/office/drawing/2014/main" id="{D37E4053-5AC6-197A-5630-EEEF6B70E022}"/>
                  </a:ext>
                </a:extLst>
              </p:cNvPr>
              <p:cNvSpPr/>
              <p:nvPr/>
            </p:nvSpPr>
            <p:spPr>
              <a:xfrm rot="-5400000">
                <a:off x="3541600" y="4017525"/>
                <a:ext cx="431550" cy="6450"/>
              </a:xfrm>
              <a:custGeom>
                <a:avLst/>
                <a:gdLst/>
                <a:ahLst/>
                <a:cxnLst/>
                <a:rect l="l" t="t" r="r" b="b"/>
                <a:pathLst>
                  <a:path w="8631" h="129" extrusionOk="0">
                    <a:moveTo>
                      <a:pt x="8547" y="0"/>
                    </a:moveTo>
                    <a:cubicBezTo>
                      <a:pt x="8545" y="0"/>
                      <a:pt x="8543" y="0"/>
                      <a:pt x="8540" y="1"/>
                    </a:cubicBezTo>
                    <a:lnTo>
                      <a:pt x="83" y="1"/>
                    </a:lnTo>
                    <a:cubicBezTo>
                      <a:pt x="1" y="1"/>
                      <a:pt x="1" y="121"/>
                      <a:pt x="83" y="128"/>
                    </a:cubicBezTo>
                    <a:lnTo>
                      <a:pt x="8540" y="128"/>
                    </a:lnTo>
                    <a:cubicBezTo>
                      <a:pt x="8628" y="128"/>
                      <a:pt x="8630" y="0"/>
                      <a:pt x="85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38;p31">
                <a:extLst>
                  <a:ext uri="{FF2B5EF4-FFF2-40B4-BE49-F238E27FC236}">
                    <a16:creationId xmlns:a16="http://schemas.microsoft.com/office/drawing/2014/main" id="{866B5F4E-71F8-1DA8-6023-7F7DD2B5B03D}"/>
                  </a:ext>
                </a:extLst>
              </p:cNvPr>
              <p:cNvSpPr/>
              <p:nvPr/>
            </p:nvSpPr>
            <p:spPr>
              <a:xfrm rot="-5400000">
                <a:off x="3612500" y="4017525"/>
                <a:ext cx="386550" cy="6450"/>
              </a:xfrm>
              <a:custGeom>
                <a:avLst/>
                <a:gdLst/>
                <a:ahLst/>
                <a:cxnLst/>
                <a:rect l="l" t="t" r="r" b="b"/>
                <a:pathLst>
                  <a:path w="7731" h="129" extrusionOk="0">
                    <a:moveTo>
                      <a:pt x="91" y="1"/>
                    </a:moveTo>
                    <a:cubicBezTo>
                      <a:pt x="3" y="1"/>
                      <a:pt x="1" y="129"/>
                      <a:pt x="84" y="129"/>
                    </a:cubicBezTo>
                    <a:cubicBezTo>
                      <a:pt x="86" y="129"/>
                      <a:pt x="89" y="128"/>
                      <a:pt x="91" y="128"/>
                    </a:cubicBezTo>
                    <a:lnTo>
                      <a:pt x="7648" y="128"/>
                    </a:lnTo>
                    <a:cubicBezTo>
                      <a:pt x="7730" y="128"/>
                      <a:pt x="7730" y="1"/>
                      <a:pt x="7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39;p31">
                <a:extLst>
                  <a:ext uri="{FF2B5EF4-FFF2-40B4-BE49-F238E27FC236}">
                    <a16:creationId xmlns:a16="http://schemas.microsoft.com/office/drawing/2014/main" id="{BCB9E68C-039B-908D-2FCF-0D67299F5D1F}"/>
                  </a:ext>
                </a:extLst>
              </p:cNvPr>
              <p:cNvSpPr/>
              <p:nvPr/>
            </p:nvSpPr>
            <p:spPr>
              <a:xfrm rot="-5400000">
                <a:off x="3683250" y="4016975"/>
                <a:ext cx="341850" cy="6450"/>
              </a:xfrm>
              <a:custGeom>
                <a:avLst/>
                <a:gdLst/>
                <a:ahLst/>
                <a:cxnLst/>
                <a:rect l="l" t="t" r="r" b="b"/>
                <a:pathLst>
                  <a:path w="6837" h="129" extrusionOk="0">
                    <a:moveTo>
                      <a:pt x="91" y="1"/>
                    </a:moveTo>
                    <a:cubicBezTo>
                      <a:pt x="3" y="1"/>
                      <a:pt x="1" y="129"/>
                      <a:pt x="84" y="129"/>
                    </a:cubicBezTo>
                    <a:cubicBezTo>
                      <a:pt x="86" y="129"/>
                      <a:pt x="88" y="129"/>
                      <a:pt x="91" y="128"/>
                    </a:cubicBezTo>
                    <a:lnTo>
                      <a:pt x="6747" y="128"/>
                    </a:lnTo>
                    <a:cubicBezTo>
                      <a:pt x="6749" y="129"/>
                      <a:pt x="6752" y="129"/>
                      <a:pt x="6754" y="129"/>
                    </a:cubicBezTo>
                    <a:cubicBezTo>
                      <a:pt x="6837" y="129"/>
                      <a:pt x="6834" y="1"/>
                      <a:pt x="67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40;p31">
                <a:extLst>
                  <a:ext uri="{FF2B5EF4-FFF2-40B4-BE49-F238E27FC236}">
                    <a16:creationId xmlns:a16="http://schemas.microsoft.com/office/drawing/2014/main" id="{D5614931-4F51-EB90-BD2F-52C8DB11E08F}"/>
                  </a:ext>
                </a:extLst>
              </p:cNvPr>
              <p:cNvSpPr/>
              <p:nvPr/>
            </p:nvSpPr>
            <p:spPr>
              <a:xfrm rot="-5400000">
                <a:off x="3750768" y="4020307"/>
                <a:ext cx="304316" cy="6445"/>
              </a:xfrm>
              <a:custGeom>
                <a:avLst/>
                <a:gdLst/>
                <a:ahLst/>
                <a:cxnLst/>
                <a:rect l="l" t="t" r="r" b="b"/>
                <a:pathLst>
                  <a:path w="5937" h="129" extrusionOk="0">
                    <a:moveTo>
                      <a:pt x="76" y="1"/>
                    </a:moveTo>
                    <a:cubicBezTo>
                      <a:pt x="0" y="1"/>
                      <a:pt x="3" y="129"/>
                      <a:pt x="83" y="129"/>
                    </a:cubicBezTo>
                    <a:lnTo>
                      <a:pt x="5846" y="129"/>
                    </a:lnTo>
                    <a:cubicBezTo>
                      <a:pt x="5934" y="129"/>
                      <a:pt x="5936" y="1"/>
                      <a:pt x="5853" y="1"/>
                    </a:cubicBezTo>
                    <a:cubicBezTo>
                      <a:pt x="5851" y="1"/>
                      <a:pt x="5849" y="1"/>
                      <a:pt x="5846" y="1"/>
                    </a:cubicBezTo>
                    <a:lnTo>
                      <a:pt x="83" y="1"/>
                    </a:lnTo>
                    <a:cubicBezTo>
                      <a:pt x="81" y="1"/>
                      <a:pt x="79"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41;p31">
                <a:extLst>
                  <a:ext uri="{FF2B5EF4-FFF2-40B4-BE49-F238E27FC236}">
                    <a16:creationId xmlns:a16="http://schemas.microsoft.com/office/drawing/2014/main" id="{039B8F7B-23FE-CEDC-9F8F-BE162CCC9475}"/>
                  </a:ext>
                </a:extLst>
              </p:cNvPr>
              <p:cNvSpPr/>
              <p:nvPr/>
            </p:nvSpPr>
            <p:spPr>
              <a:xfrm rot="-5400000">
                <a:off x="3812025" y="4018819"/>
                <a:ext cx="278642" cy="6400"/>
              </a:xfrm>
              <a:custGeom>
                <a:avLst/>
                <a:gdLst/>
                <a:ahLst/>
                <a:cxnLst/>
                <a:rect l="l" t="t" r="r" b="b"/>
                <a:pathLst>
                  <a:path w="5036" h="128" extrusionOk="0">
                    <a:moveTo>
                      <a:pt x="84" y="0"/>
                    </a:moveTo>
                    <a:cubicBezTo>
                      <a:pt x="1" y="0"/>
                      <a:pt x="3" y="128"/>
                      <a:pt x="91" y="128"/>
                    </a:cubicBezTo>
                    <a:lnTo>
                      <a:pt x="4953" y="128"/>
                    </a:lnTo>
                    <a:cubicBezTo>
                      <a:pt x="5036" y="120"/>
                      <a:pt x="5036" y="0"/>
                      <a:pt x="4953" y="0"/>
                    </a:cubicBezTo>
                    <a:lnTo>
                      <a:pt x="91" y="0"/>
                    </a:lnTo>
                    <a:cubicBezTo>
                      <a:pt x="88"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42;p31">
                <a:extLst>
                  <a:ext uri="{FF2B5EF4-FFF2-40B4-BE49-F238E27FC236}">
                    <a16:creationId xmlns:a16="http://schemas.microsoft.com/office/drawing/2014/main" id="{3ED7A3DF-3029-2809-43C9-539BBE2017A5}"/>
                  </a:ext>
                </a:extLst>
              </p:cNvPr>
              <p:cNvSpPr/>
              <p:nvPr/>
            </p:nvSpPr>
            <p:spPr>
              <a:xfrm rot="-5400000">
                <a:off x="3896550" y="4016025"/>
                <a:ext cx="206450" cy="6450"/>
              </a:xfrm>
              <a:custGeom>
                <a:avLst/>
                <a:gdLst/>
                <a:ahLst/>
                <a:cxnLst/>
                <a:rect l="l" t="t" r="r" b="b"/>
                <a:pathLst>
                  <a:path w="4129" h="129" extrusionOk="0">
                    <a:moveTo>
                      <a:pt x="83" y="0"/>
                    </a:moveTo>
                    <a:cubicBezTo>
                      <a:pt x="1" y="8"/>
                      <a:pt x="1" y="128"/>
                      <a:pt x="83" y="128"/>
                    </a:cubicBezTo>
                    <a:lnTo>
                      <a:pt x="4046" y="128"/>
                    </a:lnTo>
                    <a:cubicBezTo>
                      <a:pt x="4048" y="128"/>
                      <a:pt x="4050" y="128"/>
                      <a:pt x="4052" y="128"/>
                    </a:cubicBezTo>
                    <a:cubicBezTo>
                      <a:pt x="4128" y="128"/>
                      <a:pt x="4126" y="0"/>
                      <a:pt x="4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43;p31">
                <a:extLst>
                  <a:ext uri="{FF2B5EF4-FFF2-40B4-BE49-F238E27FC236}">
                    <a16:creationId xmlns:a16="http://schemas.microsoft.com/office/drawing/2014/main" id="{4453985D-E764-1605-3733-D2B5E0799DBD}"/>
                  </a:ext>
                </a:extLst>
              </p:cNvPr>
              <p:cNvSpPr/>
              <p:nvPr/>
            </p:nvSpPr>
            <p:spPr>
              <a:xfrm rot="-5400000">
                <a:off x="3998950" y="4016025"/>
                <a:ext cx="206450" cy="6450"/>
              </a:xfrm>
              <a:custGeom>
                <a:avLst/>
                <a:gdLst/>
                <a:ahLst/>
                <a:cxnLst/>
                <a:rect l="l" t="t" r="r" b="b"/>
                <a:pathLst>
                  <a:path w="4129" h="129" extrusionOk="0">
                    <a:moveTo>
                      <a:pt x="83" y="1"/>
                    </a:moveTo>
                    <a:cubicBezTo>
                      <a:pt x="1" y="8"/>
                      <a:pt x="1" y="129"/>
                      <a:pt x="83" y="129"/>
                    </a:cubicBezTo>
                    <a:lnTo>
                      <a:pt x="4046" y="129"/>
                    </a:lnTo>
                    <a:cubicBezTo>
                      <a:pt x="4048" y="129"/>
                      <a:pt x="4050" y="129"/>
                      <a:pt x="4052" y="129"/>
                    </a:cubicBezTo>
                    <a:cubicBezTo>
                      <a:pt x="4128" y="129"/>
                      <a:pt x="4126" y="1"/>
                      <a:pt x="4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44;p31">
                <a:extLst>
                  <a:ext uri="{FF2B5EF4-FFF2-40B4-BE49-F238E27FC236}">
                    <a16:creationId xmlns:a16="http://schemas.microsoft.com/office/drawing/2014/main" id="{C11BF14F-D6E1-3CE9-23F7-A0CBFA0FDD55}"/>
                  </a:ext>
                </a:extLst>
              </p:cNvPr>
              <p:cNvSpPr/>
              <p:nvPr/>
            </p:nvSpPr>
            <p:spPr>
              <a:xfrm rot="-5400000">
                <a:off x="4016900" y="4018794"/>
                <a:ext cx="278642" cy="6450"/>
              </a:xfrm>
              <a:custGeom>
                <a:avLst/>
                <a:gdLst/>
                <a:ahLst/>
                <a:cxnLst/>
                <a:rect l="l" t="t" r="r" b="b"/>
                <a:pathLst>
                  <a:path w="5036" h="129" extrusionOk="0">
                    <a:moveTo>
                      <a:pt x="84" y="0"/>
                    </a:moveTo>
                    <a:cubicBezTo>
                      <a:pt x="1" y="0"/>
                      <a:pt x="3" y="128"/>
                      <a:pt x="91" y="128"/>
                    </a:cubicBezTo>
                    <a:lnTo>
                      <a:pt x="4953" y="128"/>
                    </a:lnTo>
                    <a:cubicBezTo>
                      <a:pt x="5036" y="121"/>
                      <a:pt x="5036" y="1"/>
                      <a:pt x="4953" y="1"/>
                    </a:cubicBezTo>
                    <a:lnTo>
                      <a:pt x="91" y="1"/>
                    </a:lnTo>
                    <a:cubicBezTo>
                      <a:pt x="88"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5;p31">
                <a:extLst>
                  <a:ext uri="{FF2B5EF4-FFF2-40B4-BE49-F238E27FC236}">
                    <a16:creationId xmlns:a16="http://schemas.microsoft.com/office/drawing/2014/main" id="{0A4D09A5-C5BF-4AD9-9CF6-56D114B0F954}"/>
                  </a:ext>
                </a:extLst>
              </p:cNvPr>
              <p:cNvSpPr/>
              <p:nvPr/>
            </p:nvSpPr>
            <p:spPr>
              <a:xfrm rot="-5400000">
                <a:off x="4045974" y="4018767"/>
                <a:ext cx="328494" cy="6450"/>
              </a:xfrm>
              <a:custGeom>
                <a:avLst/>
                <a:gdLst/>
                <a:ahLst/>
                <a:cxnLst/>
                <a:rect l="l" t="t" r="r" b="b"/>
                <a:pathLst>
                  <a:path w="5937" h="129" extrusionOk="0">
                    <a:moveTo>
                      <a:pt x="76" y="1"/>
                    </a:moveTo>
                    <a:cubicBezTo>
                      <a:pt x="0" y="1"/>
                      <a:pt x="3" y="129"/>
                      <a:pt x="83" y="129"/>
                    </a:cubicBezTo>
                    <a:lnTo>
                      <a:pt x="5846" y="129"/>
                    </a:lnTo>
                    <a:cubicBezTo>
                      <a:pt x="5934" y="129"/>
                      <a:pt x="5936" y="1"/>
                      <a:pt x="5853" y="1"/>
                    </a:cubicBezTo>
                    <a:cubicBezTo>
                      <a:pt x="5851" y="1"/>
                      <a:pt x="5849" y="1"/>
                      <a:pt x="5846" y="1"/>
                    </a:cubicBezTo>
                    <a:lnTo>
                      <a:pt x="83" y="1"/>
                    </a:lnTo>
                    <a:cubicBezTo>
                      <a:pt x="81" y="1"/>
                      <a:pt x="79"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46;p31">
                <a:extLst>
                  <a:ext uri="{FF2B5EF4-FFF2-40B4-BE49-F238E27FC236}">
                    <a16:creationId xmlns:a16="http://schemas.microsoft.com/office/drawing/2014/main" id="{B2F7C7F6-E1A4-7F17-4CEB-E20E9EFF4751}"/>
                  </a:ext>
                </a:extLst>
              </p:cNvPr>
              <p:cNvSpPr/>
              <p:nvPr/>
            </p:nvSpPr>
            <p:spPr>
              <a:xfrm rot="-5400000">
                <a:off x="4074944" y="4019428"/>
                <a:ext cx="377904" cy="6400"/>
              </a:xfrm>
              <a:custGeom>
                <a:avLst/>
                <a:gdLst/>
                <a:ahLst/>
                <a:cxnLst/>
                <a:rect l="l" t="t" r="r" b="b"/>
                <a:pathLst>
                  <a:path w="6830" h="128" extrusionOk="0">
                    <a:moveTo>
                      <a:pt x="91" y="0"/>
                    </a:moveTo>
                    <a:cubicBezTo>
                      <a:pt x="1" y="0"/>
                      <a:pt x="1" y="128"/>
                      <a:pt x="91" y="128"/>
                    </a:cubicBezTo>
                    <a:lnTo>
                      <a:pt x="6747" y="128"/>
                    </a:lnTo>
                    <a:cubicBezTo>
                      <a:pt x="6829" y="128"/>
                      <a:pt x="6829" y="0"/>
                      <a:pt x="67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47;p31">
                <a:extLst>
                  <a:ext uri="{FF2B5EF4-FFF2-40B4-BE49-F238E27FC236}">
                    <a16:creationId xmlns:a16="http://schemas.microsoft.com/office/drawing/2014/main" id="{6398AE47-9B53-4850-F1B0-4DC3F248EF0A}"/>
                  </a:ext>
                </a:extLst>
              </p:cNvPr>
              <p:cNvSpPr/>
              <p:nvPr/>
            </p:nvSpPr>
            <p:spPr>
              <a:xfrm rot="-5400000">
                <a:off x="4124850" y="4017325"/>
                <a:ext cx="386150" cy="6450"/>
              </a:xfrm>
              <a:custGeom>
                <a:avLst/>
                <a:gdLst/>
                <a:ahLst/>
                <a:cxnLst/>
                <a:rect l="l" t="t" r="r" b="b"/>
                <a:pathLst>
                  <a:path w="7723" h="129" extrusionOk="0">
                    <a:moveTo>
                      <a:pt x="83" y="1"/>
                    </a:moveTo>
                    <a:cubicBezTo>
                      <a:pt x="0" y="1"/>
                      <a:pt x="0" y="128"/>
                      <a:pt x="83" y="128"/>
                    </a:cubicBezTo>
                    <a:lnTo>
                      <a:pt x="7640" y="128"/>
                    </a:lnTo>
                    <a:cubicBezTo>
                      <a:pt x="7722" y="128"/>
                      <a:pt x="7722" y="1"/>
                      <a:pt x="7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48;p31">
                <a:extLst>
                  <a:ext uri="{FF2B5EF4-FFF2-40B4-BE49-F238E27FC236}">
                    <a16:creationId xmlns:a16="http://schemas.microsoft.com/office/drawing/2014/main" id="{0A7CE716-0E6D-9CFE-C600-2BFFA5349D4D}"/>
                  </a:ext>
                </a:extLst>
              </p:cNvPr>
              <p:cNvSpPr/>
              <p:nvPr/>
            </p:nvSpPr>
            <p:spPr>
              <a:xfrm rot="-5400000">
                <a:off x="4172555" y="4019440"/>
                <a:ext cx="398792" cy="6399"/>
              </a:xfrm>
              <a:custGeom>
                <a:avLst/>
                <a:gdLst/>
                <a:ahLst/>
                <a:cxnLst/>
                <a:rect l="l" t="t" r="r" b="b"/>
                <a:pathLst>
                  <a:path w="8623" h="128" extrusionOk="0">
                    <a:moveTo>
                      <a:pt x="83" y="0"/>
                    </a:moveTo>
                    <a:cubicBezTo>
                      <a:pt x="1" y="0"/>
                      <a:pt x="1" y="128"/>
                      <a:pt x="83" y="128"/>
                    </a:cubicBezTo>
                    <a:lnTo>
                      <a:pt x="8540" y="128"/>
                    </a:lnTo>
                    <a:cubicBezTo>
                      <a:pt x="8623" y="128"/>
                      <a:pt x="8623" y="0"/>
                      <a:pt x="8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49;p31">
                <a:extLst>
                  <a:ext uri="{FF2B5EF4-FFF2-40B4-BE49-F238E27FC236}">
                    <a16:creationId xmlns:a16="http://schemas.microsoft.com/office/drawing/2014/main" id="{86718467-1E92-BECD-E657-0FEC6AFADC1A}"/>
                  </a:ext>
                </a:extLst>
              </p:cNvPr>
              <p:cNvSpPr/>
              <p:nvPr/>
            </p:nvSpPr>
            <p:spPr>
              <a:xfrm rot="-5400000">
                <a:off x="4234425" y="4017750"/>
                <a:ext cx="387650" cy="6400"/>
              </a:xfrm>
              <a:custGeom>
                <a:avLst/>
                <a:gdLst/>
                <a:ahLst/>
                <a:cxnLst/>
                <a:rect l="l" t="t" r="r" b="b"/>
                <a:pathLst>
                  <a:path w="7753" h="128" extrusionOk="0">
                    <a:moveTo>
                      <a:pt x="91" y="0"/>
                    </a:moveTo>
                    <a:cubicBezTo>
                      <a:pt x="1" y="0"/>
                      <a:pt x="1" y="128"/>
                      <a:pt x="91" y="128"/>
                    </a:cubicBezTo>
                    <a:lnTo>
                      <a:pt x="7670" y="128"/>
                    </a:lnTo>
                    <a:cubicBezTo>
                      <a:pt x="7753" y="128"/>
                      <a:pt x="7753"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50;p31">
                <a:extLst>
                  <a:ext uri="{FF2B5EF4-FFF2-40B4-BE49-F238E27FC236}">
                    <a16:creationId xmlns:a16="http://schemas.microsoft.com/office/drawing/2014/main" id="{B5ECA4F3-50A3-6B67-0A55-F6C2073FD4A6}"/>
                  </a:ext>
                </a:extLst>
              </p:cNvPr>
              <p:cNvSpPr/>
              <p:nvPr/>
            </p:nvSpPr>
            <p:spPr>
              <a:xfrm rot="-5400000">
                <a:off x="4294130" y="4020012"/>
                <a:ext cx="380781" cy="6450"/>
              </a:xfrm>
              <a:custGeom>
                <a:avLst/>
                <a:gdLst/>
                <a:ahLst/>
                <a:cxnLst/>
                <a:rect l="l" t="t" r="r" b="b"/>
                <a:pathLst>
                  <a:path w="6882" h="129" extrusionOk="0">
                    <a:moveTo>
                      <a:pt x="90" y="1"/>
                    </a:moveTo>
                    <a:cubicBezTo>
                      <a:pt x="0" y="1"/>
                      <a:pt x="0" y="128"/>
                      <a:pt x="90" y="128"/>
                    </a:cubicBezTo>
                    <a:lnTo>
                      <a:pt x="6791" y="128"/>
                    </a:lnTo>
                    <a:cubicBezTo>
                      <a:pt x="6881" y="128"/>
                      <a:pt x="6881" y="1"/>
                      <a:pt x="6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51;p31">
                <a:extLst>
                  <a:ext uri="{FF2B5EF4-FFF2-40B4-BE49-F238E27FC236}">
                    <a16:creationId xmlns:a16="http://schemas.microsoft.com/office/drawing/2014/main" id="{24C3638B-3DF7-1A41-B1F1-5D54E43D02B8}"/>
                  </a:ext>
                </a:extLst>
              </p:cNvPr>
              <p:cNvSpPr/>
              <p:nvPr/>
            </p:nvSpPr>
            <p:spPr>
              <a:xfrm rot="-5400000">
                <a:off x="4374667" y="4019843"/>
                <a:ext cx="332257" cy="6400"/>
              </a:xfrm>
              <a:custGeom>
                <a:avLst/>
                <a:gdLst/>
                <a:ahLst/>
                <a:cxnLst/>
                <a:rect l="l" t="t" r="r" b="b"/>
                <a:pathLst>
                  <a:path w="6005" h="128" extrusionOk="0">
                    <a:moveTo>
                      <a:pt x="83" y="0"/>
                    </a:moveTo>
                    <a:cubicBezTo>
                      <a:pt x="1" y="0"/>
                      <a:pt x="1" y="128"/>
                      <a:pt x="83" y="128"/>
                    </a:cubicBezTo>
                    <a:lnTo>
                      <a:pt x="5914" y="128"/>
                    </a:lnTo>
                    <a:cubicBezTo>
                      <a:pt x="6004" y="128"/>
                      <a:pt x="6004" y="0"/>
                      <a:pt x="5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52;p31">
                <a:extLst>
                  <a:ext uri="{FF2B5EF4-FFF2-40B4-BE49-F238E27FC236}">
                    <a16:creationId xmlns:a16="http://schemas.microsoft.com/office/drawing/2014/main" id="{B4E41D7E-AE32-C823-1038-13AC9EC8C442}"/>
                  </a:ext>
                </a:extLst>
              </p:cNvPr>
              <p:cNvSpPr/>
              <p:nvPr/>
            </p:nvSpPr>
            <p:spPr>
              <a:xfrm rot="-5400000">
                <a:off x="4455260" y="4020011"/>
                <a:ext cx="283622" cy="6450"/>
              </a:xfrm>
              <a:custGeom>
                <a:avLst/>
                <a:gdLst/>
                <a:ahLst/>
                <a:cxnLst/>
                <a:rect l="l" t="t" r="r" b="b"/>
                <a:pathLst>
                  <a:path w="5126" h="129" extrusionOk="0">
                    <a:moveTo>
                      <a:pt x="83" y="1"/>
                    </a:moveTo>
                    <a:cubicBezTo>
                      <a:pt x="0" y="1"/>
                      <a:pt x="0" y="128"/>
                      <a:pt x="83" y="128"/>
                    </a:cubicBezTo>
                    <a:lnTo>
                      <a:pt x="5043" y="128"/>
                    </a:lnTo>
                    <a:cubicBezTo>
                      <a:pt x="5125" y="128"/>
                      <a:pt x="5125" y="1"/>
                      <a:pt x="5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53;p31">
                <a:extLst>
                  <a:ext uri="{FF2B5EF4-FFF2-40B4-BE49-F238E27FC236}">
                    <a16:creationId xmlns:a16="http://schemas.microsoft.com/office/drawing/2014/main" id="{5805765F-4AB1-ABAC-2ED2-3C6DC568A567}"/>
                  </a:ext>
                </a:extLst>
              </p:cNvPr>
              <p:cNvSpPr/>
              <p:nvPr/>
            </p:nvSpPr>
            <p:spPr>
              <a:xfrm rot="-5400000">
                <a:off x="4546975" y="4017700"/>
                <a:ext cx="212800" cy="6450"/>
              </a:xfrm>
              <a:custGeom>
                <a:avLst/>
                <a:gdLst/>
                <a:ahLst/>
                <a:cxnLst/>
                <a:rect l="l" t="t" r="r" b="b"/>
                <a:pathLst>
                  <a:path w="4256" h="129" extrusionOk="0">
                    <a:moveTo>
                      <a:pt x="83" y="1"/>
                    </a:moveTo>
                    <a:cubicBezTo>
                      <a:pt x="0" y="1"/>
                      <a:pt x="0" y="128"/>
                      <a:pt x="83" y="128"/>
                    </a:cubicBezTo>
                    <a:lnTo>
                      <a:pt x="4173" y="128"/>
                    </a:lnTo>
                    <a:cubicBezTo>
                      <a:pt x="4255" y="128"/>
                      <a:pt x="4255" y="1"/>
                      <a:pt x="4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54;p31">
                <a:extLst>
                  <a:ext uri="{FF2B5EF4-FFF2-40B4-BE49-F238E27FC236}">
                    <a16:creationId xmlns:a16="http://schemas.microsoft.com/office/drawing/2014/main" id="{45891E0B-FC04-C9FF-B67B-F350147ACA28}"/>
                  </a:ext>
                </a:extLst>
              </p:cNvPr>
              <p:cNvSpPr/>
              <p:nvPr/>
            </p:nvSpPr>
            <p:spPr>
              <a:xfrm rot="-5400000">
                <a:off x="4646224" y="4014564"/>
                <a:ext cx="126100" cy="6454"/>
              </a:xfrm>
              <a:custGeom>
                <a:avLst/>
                <a:gdLst/>
                <a:ahLst/>
                <a:cxnLst/>
                <a:rect l="l" t="t" r="r" b="b"/>
                <a:pathLst>
                  <a:path w="3385" h="129" extrusionOk="0">
                    <a:moveTo>
                      <a:pt x="83" y="1"/>
                    </a:moveTo>
                    <a:cubicBezTo>
                      <a:pt x="3" y="1"/>
                      <a:pt x="1" y="128"/>
                      <a:pt x="77" y="128"/>
                    </a:cubicBezTo>
                    <a:cubicBezTo>
                      <a:pt x="79" y="128"/>
                      <a:pt x="81" y="128"/>
                      <a:pt x="83" y="128"/>
                    </a:cubicBezTo>
                    <a:lnTo>
                      <a:pt x="3295" y="128"/>
                    </a:lnTo>
                    <a:cubicBezTo>
                      <a:pt x="3297" y="128"/>
                      <a:pt x="3300" y="128"/>
                      <a:pt x="3302" y="128"/>
                    </a:cubicBezTo>
                    <a:cubicBezTo>
                      <a:pt x="3385" y="128"/>
                      <a:pt x="3383" y="1"/>
                      <a:pt x="3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55;p31">
                <a:extLst>
                  <a:ext uri="{FF2B5EF4-FFF2-40B4-BE49-F238E27FC236}">
                    <a16:creationId xmlns:a16="http://schemas.microsoft.com/office/drawing/2014/main" id="{BDEC015E-EA7E-7332-1602-07C9B0ADAA43}"/>
                  </a:ext>
                </a:extLst>
              </p:cNvPr>
              <p:cNvSpPr/>
              <p:nvPr/>
            </p:nvSpPr>
            <p:spPr>
              <a:xfrm rot="-5400000">
                <a:off x="4649600" y="4014525"/>
                <a:ext cx="213150" cy="6450"/>
              </a:xfrm>
              <a:custGeom>
                <a:avLst/>
                <a:gdLst/>
                <a:ahLst/>
                <a:cxnLst/>
                <a:rect l="l" t="t" r="r" b="b"/>
                <a:pathLst>
                  <a:path w="4263" h="129" extrusionOk="0">
                    <a:moveTo>
                      <a:pt x="90" y="1"/>
                    </a:moveTo>
                    <a:cubicBezTo>
                      <a:pt x="0" y="1"/>
                      <a:pt x="0" y="128"/>
                      <a:pt x="90" y="128"/>
                    </a:cubicBezTo>
                    <a:lnTo>
                      <a:pt x="4173" y="128"/>
                    </a:lnTo>
                    <a:cubicBezTo>
                      <a:pt x="4263" y="128"/>
                      <a:pt x="4263" y="1"/>
                      <a:pt x="4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56;p31">
                <a:extLst>
                  <a:ext uri="{FF2B5EF4-FFF2-40B4-BE49-F238E27FC236}">
                    <a16:creationId xmlns:a16="http://schemas.microsoft.com/office/drawing/2014/main" id="{89AC80F2-1FCD-5B5F-C1A1-DF2C2236DC43}"/>
                  </a:ext>
                </a:extLst>
              </p:cNvPr>
              <p:cNvSpPr/>
              <p:nvPr/>
            </p:nvSpPr>
            <p:spPr>
              <a:xfrm rot="-5400000">
                <a:off x="4661454" y="4017328"/>
                <a:ext cx="283234" cy="6450"/>
              </a:xfrm>
              <a:custGeom>
                <a:avLst/>
                <a:gdLst/>
                <a:ahLst/>
                <a:cxnLst/>
                <a:rect l="l" t="t" r="r" b="b"/>
                <a:pathLst>
                  <a:path w="5119" h="129" extrusionOk="0">
                    <a:moveTo>
                      <a:pt x="83" y="1"/>
                    </a:moveTo>
                    <a:cubicBezTo>
                      <a:pt x="1" y="1"/>
                      <a:pt x="1" y="121"/>
                      <a:pt x="83" y="128"/>
                    </a:cubicBezTo>
                    <a:lnTo>
                      <a:pt x="5043" y="128"/>
                    </a:lnTo>
                    <a:cubicBezTo>
                      <a:pt x="5118" y="121"/>
                      <a:pt x="5118" y="1"/>
                      <a:pt x="5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57;p31">
                <a:extLst>
                  <a:ext uri="{FF2B5EF4-FFF2-40B4-BE49-F238E27FC236}">
                    <a16:creationId xmlns:a16="http://schemas.microsoft.com/office/drawing/2014/main" id="{C1E73954-75DA-7E87-13C0-D3DEB2BD9A49}"/>
                  </a:ext>
                </a:extLst>
              </p:cNvPr>
              <p:cNvSpPr/>
              <p:nvPr/>
            </p:nvSpPr>
            <p:spPr>
              <a:xfrm rot="-5400000">
                <a:off x="4692382" y="4023491"/>
                <a:ext cx="315187" cy="6445"/>
              </a:xfrm>
              <a:custGeom>
                <a:avLst/>
                <a:gdLst/>
                <a:ahLst/>
                <a:cxnLst/>
                <a:rect l="l" t="t" r="r" b="b"/>
                <a:pathLst>
                  <a:path w="6005" h="129" extrusionOk="0">
                    <a:moveTo>
                      <a:pt x="84" y="0"/>
                    </a:moveTo>
                    <a:cubicBezTo>
                      <a:pt x="1" y="0"/>
                      <a:pt x="3" y="128"/>
                      <a:pt x="91" y="128"/>
                    </a:cubicBezTo>
                    <a:lnTo>
                      <a:pt x="5922" y="128"/>
                    </a:lnTo>
                    <a:cubicBezTo>
                      <a:pt x="6004" y="121"/>
                      <a:pt x="6004" y="1"/>
                      <a:pt x="5922" y="1"/>
                    </a:cubicBezTo>
                    <a:lnTo>
                      <a:pt x="91" y="1"/>
                    </a:lnTo>
                    <a:cubicBezTo>
                      <a:pt x="89"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58;p31">
                <a:extLst>
                  <a:ext uri="{FF2B5EF4-FFF2-40B4-BE49-F238E27FC236}">
                    <a16:creationId xmlns:a16="http://schemas.microsoft.com/office/drawing/2014/main" id="{02FCC518-321E-40EB-8922-8369676D72C7}"/>
                  </a:ext>
                </a:extLst>
              </p:cNvPr>
              <p:cNvSpPr/>
              <p:nvPr/>
            </p:nvSpPr>
            <p:spPr>
              <a:xfrm rot="-5400000">
                <a:off x="4724650" y="4016425"/>
                <a:ext cx="343700" cy="6400"/>
              </a:xfrm>
              <a:custGeom>
                <a:avLst/>
                <a:gdLst/>
                <a:ahLst/>
                <a:cxnLst/>
                <a:rect l="l" t="t" r="r" b="b"/>
                <a:pathLst>
                  <a:path w="6874" h="128" extrusionOk="0">
                    <a:moveTo>
                      <a:pt x="83" y="0"/>
                    </a:moveTo>
                    <a:cubicBezTo>
                      <a:pt x="0" y="0"/>
                      <a:pt x="0" y="128"/>
                      <a:pt x="83" y="128"/>
                    </a:cubicBezTo>
                    <a:lnTo>
                      <a:pt x="6791" y="128"/>
                    </a:lnTo>
                    <a:cubicBezTo>
                      <a:pt x="6874" y="128"/>
                      <a:pt x="6874" y="0"/>
                      <a:pt x="6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59;p31">
                <a:extLst>
                  <a:ext uri="{FF2B5EF4-FFF2-40B4-BE49-F238E27FC236}">
                    <a16:creationId xmlns:a16="http://schemas.microsoft.com/office/drawing/2014/main" id="{4B932010-425D-04F4-5F99-3CC4E51AE6A4}"/>
                  </a:ext>
                </a:extLst>
              </p:cNvPr>
              <p:cNvSpPr/>
              <p:nvPr/>
            </p:nvSpPr>
            <p:spPr>
              <a:xfrm rot="-5400000">
                <a:off x="4749575" y="4017000"/>
                <a:ext cx="387650" cy="6400"/>
              </a:xfrm>
              <a:custGeom>
                <a:avLst/>
                <a:gdLst/>
                <a:ahLst/>
                <a:cxnLst/>
                <a:rect l="l" t="t" r="r" b="b"/>
                <a:pathLst>
                  <a:path w="7753" h="128" extrusionOk="0">
                    <a:moveTo>
                      <a:pt x="83" y="0"/>
                    </a:moveTo>
                    <a:cubicBezTo>
                      <a:pt x="1" y="0"/>
                      <a:pt x="1" y="128"/>
                      <a:pt x="83" y="128"/>
                    </a:cubicBezTo>
                    <a:lnTo>
                      <a:pt x="7663" y="128"/>
                    </a:lnTo>
                    <a:cubicBezTo>
                      <a:pt x="7753" y="128"/>
                      <a:pt x="7753" y="0"/>
                      <a:pt x="7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60;p31">
                <a:extLst>
                  <a:ext uri="{FF2B5EF4-FFF2-40B4-BE49-F238E27FC236}">
                    <a16:creationId xmlns:a16="http://schemas.microsoft.com/office/drawing/2014/main" id="{BA3D5BE4-514E-EA36-F596-C1284B185235}"/>
                  </a:ext>
                </a:extLst>
              </p:cNvPr>
              <p:cNvSpPr/>
              <p:nvPr/>
            </p:nvSpPr>
            <p:spPr>
              <a:xfrm rot="-5400000">
                <a:off x="4781968" y="4010505"/>
                <a:ext cx="416663" cy="6399"/>
              </a:xfrm>
              <a:custGeom>
                <a:avLst/>
                <a:gdLst/>
                <a:ahLst/>
                <a:cxnLst/>
                <a:rect l="l" t="t" r="r" b="b"/>
                <a:pathLst>
                  <a:path w="8623" h="128" extrusionOk="0">
                    <a:moveTo>
                      <a:pt x="83" y="0"/>
                    </a:moveTo>
                    <a:cubicBezTo>
                      <a:pt x="1" y="0"/>
                      <a:pt x="1" y="128"/>
                      <a:pt x="83" y="128"/>
                    </a:cubicBezTo>
                    <a:lnTo>
                      <a:pt x="8540" y="128"/>
                    </a:lnTo>
                    <a:cubicBezTo>
                      <a:pt x="8623" y="128"/>
                      <a:pt x="8623" y="0"/>
                      <a:pt x="8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61;p31">
                <a:extLst>
                  <a:ext uri="{FF2B5EF4-FFF2-40B4-BE49-F238E27FC236}">
                    <a16:creationId xmlns:a16="http://schemas.microsoft.com/office/drawing/2014/main" id="{58249012-3FB7-5AD1-963D-82C6A7BE1DC3}"/>
                  </a:ext>
                </a:extLst>
              </p:cNvPr>
              <p:cNvSpPr/>
              <p:nvPr/>
            </p:nvSpPr>
            <p:spPr>
              <a:xfrm rot="-5400000">
                <a:off x="4345125" y="3914900"/>
                <a:ext cx="45450" cy="44700"/>
              </a:xfrm>
              <a:custGeom>
                <a:avLst/>
                <a:gdLst/>
                <a:ahLst/>
                <a:cxnLst/>
                <a:rect l="l" t="t" r="r" b="b"/>
                <a:pathLst>
                  <a:path w="909" h="894" extrusionOk="0">
                    <a:moveTo>
                      <a:pt x="450" y="0"/>
                    </a:moveTo>
                    <a:cubicBezTo>
                      <a:pt x="203" y="0"/>
                      <a:pt x="0" y="195"/>
                      <a:pt x="0" y="443"/>
                    </a:cubicBezTo>
                    <a:cubicBezTo>
                      <a:pt x="0" y="691"/>
                      <a:pt x="203" y="893"/>
                      <a:pt x="450" y="893"/>
                    </a:cubicBezTo>
                    <a:cubicBezTo>
                      <a:pt x="706" y="893"/>
                      <a:pt x="908" y="691"/>
                      <a:pt x="908" y="443"/>
                    </a:cubicBezTo>
                    <a:cubicBezTo>
                      <a:pt x="908" y="195"/>
                      <a:pt x="706" y="0"/>
                      <a:pt x="4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62;p31">
                <a:extLst>
                  <a:ext uri="{FF2B5EF4-FFF2-40B4-BE49-F238E27FC236}">
                    <a16:creationId xmlns:a16="http://schemas.microsoft.com/office/drawing/2014/main" id="{F7FF9E88-55C4-F5CD-1C06-319C6567258D}"/>
                  </a:ext>
                </a:extLst>
              </p:cNvPr>
              <p:cNvSpPr/>
              <p:nvPr/>
            </p:nvSpPr>
            <p:spPr>
              <a:xfrm rot="-5400000">
                <a:off x="4180400" y="4030675"/>
                <a:ext cx="53850" cy="45650"/>
              </a:xfrm>
              <a:custGeom>
                <a:avLst/>
                <a:gdLst/>
                <a:ahLst/>
                <a:cxnLst/>
                <a:rect l="l" t="t" r="r" b="b"/>
                <a:pathLst>
                  <a:path w="1077" h="913" extrusionOk="0">
                    <a:moveTo>
                      <a:pt x="616" y="1"/>
                    </a:moveTo>
                    <a:cubicBezTo>
                      <a:pt x="203" y="1"/>
                      <a:pt x="0" y="496"/>
                      <a:pt x="293" y="781"/>
                    </a:cubicBezTo>
                    <a:cubicBezTo>
                      <a:pt x="386" y="872"/>
                      <a:pt x="500" y="913"/>
                      <a:pt x="611" y="913"/>
                    </a:cubicBezTo>
                    <a:cubicBezTo>
                      <a:pt x="850" y="913"/>
                      <a:pt x="1076" y="727"/>
                      <a:pt x="1066" y="451"/>
                    </a:cubicBezTo>
                    <a:cubicBezTo>
                      <a:pt x="1066" y="196"/>
                      <a:pt x="863"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63;p31">
                <a:extLst>
                  <a:ext uri="{FF2B5EF4-FFF2-40B4-BE49-F238E27FC236}">
                    <a16:creationId xmlns:a16="http://schemas.microsoft.com/office/drawing/2014/main" id="{CE49F3EC-19F1-BA68-2CB0-87FEB890E1A4}"/>
                  </a:ext>
                </a:extLst>
              </p:cNvPr>
              <p:cNvSpPr/>
              <p:nvPr/>
            </p:nvSpPr>
            <p:spPr>
              <a:xfrm rot="-5400000">
                <a:off x="3777175" y="3924250"/>
                <a:ext cx="53600" cy="45650"/>
              </a:xfrm>
              <a:custGeom>
                <a:avLst/>
                <a:gdLst/>
                <a:ahLst/>
                <a:cxnLst/>
                <a:rect l="l" t="t" r="r" b="b"/>
                <a:pathLst>
                  <a:path w="1072" h="913" extrusionOk="0">
                    <a:moveTo>
                      <a:pt x="622" y="1"/>
                    </a:moveTo>
                    <a:cubicBezTo>
                      <a:pt x="617" y="1"/>
                      <a:pt x="613" y="1"/>
                      <a:pt x="608" y="1"/>
                    </a:cubicBezTo>
                    <a:cubicBezTo>
                      <a:pt x="203" y="1"/>
                      <a:pt x="1" y="496"/>
                      <a:pt x="293" y="781"/>
                    </a:cubicBezTo>
                    <a:cubicBezTo>
                      <a:pt x="386" y="872"/>
                      <a:pt x="499" y="913"/>
                      <a:pt x="609" y="913"/>
                    </a:cubicBezTo>
                    <a:cubicBezTo>
                      <a:pt x="846" y="913"/>
                      <a:pt x="1071" y="725"/>
                      <a:pt x="1066" y="444"/>
                    </a:cubicBezTo>
                    <a:cubicBezTo>
                      <a:pt x="1066" y="201"/>
                      <a:pt x="864"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64;p31">
                <a:extLst>
                  <a:ext uri="{FF2B5EF4-FFF2-40B4-BE49-F238E27FC236}">
                    <a16:creationId xmlns:a16="http://schemas.microsoft.com/office/drawing/2014/main" id="{08EE1E7B-AA4A-5D17-BB52-55F56898BF43}"/>
                  </a:ext>
                </a:extLst>
              </p:cNvPr>
              <p:cNvSpPr/>
              <p:nvPr/>
            </p:nvSpPr>
            <p:spPr>
              <a:xfrm rot="-5400000">
                <a:off x="3924625" y="4019950"/>
                <a:ext cx="53600" cy="45650"/>
              </a:xfrm>
              <a:custGeom>
                <a:avLst/>
                <a:gdLst/>
                <a:ahLst/>
                <a:cxnLst/>
                <a:rect l="l" t="t" r="r" b="b"/>
                <a:pathLst>
                  <a:path w="1072" h="913" extrusionOk="0">
                    <a:moveTo>
                      <a:pt x="622" y="1"/>
                    </a:moveTo>
                    <a:cubicBezTo>
                      <a:pt x="618" y="1"/>
                      <a:pt x="613" y="1"/>
                      <a:pt x="609" y="1"/>
                    </a:cubicBezTo>
                    <a:cubicBezTo>
                      <a:pt x="204" y="1"/>
                      <a:pt x="1" y="496"/>
                      <a:pt x="286" y="782"/>
                    </a:cubicBezTo>
                    <a:cubicBezTo>
                      <a:pt x="379" y="872"/>
                      <a:pt x="493" y="913"/>
                      <a:pt x="604" y="913"/>
                    </a:cubicBezTo>
                    <a:cubicBezTo>
                      <a:pt x="843" y="913"/>
                      <a:pt x="1072" y="725"/>
                      <a:pt x="1067" y="444"/>
                    </a:cubicBezTo>
                    <a:cubicBezTo>
                      <a:pt x="1059" y="201"/>
                      <a:pt x="864"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5;p31">
                <a:extLst>
                  <a:ext uri="{FF2B5EF4-FFF2-40B4-BE49-F238E27FC236}">
                    <a16:creationId xmlns:a16="http://schemas.microsoft.com/office/drawing/2014/main" id="{963BF863-432A-4C56-592B-6DD32B5D00DB}"/>
                  </a:ext>
                </a:extLst>
              </p:cNvPr>
              <p:cNvSpPr/>
              <p:nvPr/>
            </p:nvSpPr>
            <p:spPr>
              <a:xfrm rot="-5400000">
                <a:off x="4777775" y="3972900"/>
                <a:ext cx="53800" cy="45650"/>
              </a:xfrm>
              <a:custGeom>
                <a:avLst/>
                <a:gdLst/>
                <a:ahLst/>
                <a:cxnLst/>
                <a:rect l="l" t="t" r="r" b="b"/>
                <a:pathLst>
                  <a:path w="1076" h="913" extrusionOk="0">
                    <a:moveTo>
                      <a:pt x="629" y="0"/>
                    </a:moveTo>
                    <a:cubicBezTo>
                      <a:pt x="624" y="0"/>
                      <a:pt x="620" y="0"/>
                      <a:pt x="615" y="0"/>
                    </a:cubicBezTo>
                    <a:cubicBezTo>
                      <a:pt x="203" y="0"/>
                      <a:pt x="0" y="496"/>
                      <a:pt x="293" y="781"/>
                    </a:cubicBezTo>
                    <a:cubicBezTo>
                      <a:pt x="386" y="871"/>
                      <a:pt x="499" y="912"/>
                      <a:pt x="610" y="912"/>
                    </a:cubicBezTo>
                    <a:cubicBezTo>
                      <a:pt x="849" y="912"/>
                      <a:pt x="1076" y="725"/>
                      <a:pt x="1066" y="443"/>
                    </a:cubicBezTo>
                    <a:cubicBezTo>
                      <a:pt x="1066" y="200"/>
                      <a:pt x="870" y="0"/>
                      <a:pt x="6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66;p31">
                <a:extLst>
                  <a:ext uri="{FF2B5EF4-FFF2-40B4-BE49-F238E27FC236}">
                    <a16:creationId xmlns:a16="http://schemas.microsoft.com/office/drawing/2014/main" id="{60092F4F-39BA-0367-3F23-195E1B7DAFC4}"/>
                  </a:ext>
                </a:extLst>
              </p:cNvPr>
              <p:cNvSpPr/>
              <p:nvPr/>
            </p:nvSpPr>
            <p:spPr>
              <a:xfrm rot="-5400000">
                <a:off x="4962475" y="4079200"/>
                <a:ext cx="53600" cy="45650"/>
              </a:xfrm>
              <a:custGeom>
                <a:avLst/>
                <a:gdLst/>
                <a:ahLst/>
                <a:cxnLst/>
                <a:rect l="l" t="t" r="r" b="b"/>
                <a:pathLst>
                  <a:path w="1072" h="913" extrusionOk="0">
                    <a:moveTo>
                      <a:pt x="621" y="0"/>
                    </a:moveTo>
                    <a:cubicBezTo>
                      <a:pt x="617" y="0"/>
                      <a:pt x="613" y="0"/>
                      <a:pt x="608" y="0"/>
                    </a:cubicBezTo>
                    <a:cubicBezTo>
                      <a:pt x="203" y="0"/>
                      <a:pt x="0" y="496"/>
                      <a:pt x="286" y="781"/>
                    </a:cubicBezTo>
                    <a:cubicBezTo>
                      <a:pt x="378" y="871"/>
                      <a:pt x="492" y="912"/>
                      <a:pt x="603" y="912"/>
                    </a:cubicBezTo>
                    <a:cubicBezTo>
                      <a:pt x="842" y="912"/>
                      <a:pt x="1071" y="725"/>
                      <a:pt x="1066" y="443"/>
                    </a:cubicBezTo>
                    <a:cubicBezTo>
                      <a:pt x="1059" y="200"/>
                      <a:pt x="863" y="0"/>
                      <a:pt x="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67;p31">
                <a:extLst>
                  <a:ext uri="{FF2B5EF4-FFF2-40B4-BE49-F238E27FC236}">
                    <a16:creationId xmlns:a16="http://schemas.microsoft.com/office/drawing/2014/main" id="{054CC69E-FA78-1ECD-F600-2B186D52A7E3}"/>
                  </a:ext>
                </a:extLst>
              </p:cNvPr>
              <p:cNvSpPr/>
              <p:nvPr/>
            </p:nvSpPr>
            <p:spPr>
              <a:xfrm rot="-5400000">
                <a:off x="4512600" y="4093125"/>
                <a:ext cx="53600" cy="45600"/>
              </a:xfrm>
              <a:custGeom>
                <a:avLst/>
                <a:gdLst/>
                <a:ahLst/>
                <a:cxnLst/>
                <a:rect l="l" t="t" r="r" b="b"/>
                <a:pathLst>
                  <a:path w="1072" h="912" extrusionOk="0">
                    <a:moveTo>
                      <a:pt x="616" y="0"/>
                    </a:moveTo>
                    <a:cubicBezTo>
                      <a:pt x="203" y="0"/>
                      <a:pt x="1" y="495"/>
                      <a:pt x="293" y="780"/>
                    </a:cubicBezTo>
                    <a:cubicBezTo>
                      <a:pt x="387" y="871"/>
                      <a:pt x="500" y="912"/>
                      <a:pt x="610" y="912"/>
                    </a:cubicBezTo>
                    <a:cubicBezTo>
                      <a:pt x="847" y="912"/>
                      <a:pt x="1071" y="726"/>
                      <a:pt x="1066" y="450"/>
                    </a:cubicBezTo>
                    <a:cubicBezTo>
                      <a:pt x="1066" y="195"/>
                      <a:pt x="864" y="0"/>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68;p31">
              <a:extLst>
                <a:ext uri="{FF2B5EF4-FFF2-40B4-BE49-F238E27FC236}">
                  <a16:creationId xmlns:a16="http://schemas.microsoft.com/office/drawing/2014/main" id="{2A41DDD5-B950-707F-ED28-74C5462105DB}"/>
                </a:ext>
              </a:extLst>
            </p:cNvPr>
            <p:cNvSpPr/>
            <p:nvPr/>
          </p:nvSpPr>
          <p:spPr>
            <a:xfrm>
              <a:off x="2532063" y="2693657"/>
              <a:ext cx="4080707" cy="194710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2483;p31">
            <a:extLst>
              <a:ext uri="{FF2B5EF4-FFF2-40B4-BE49-F238E27FC236}">
                <a16:creationId xmlns:a16="http://schemas.microsoft.com/office/drawing/2014/main" id="{4BAC649B-18E3-A523-9A74-DF194850FDE3}"/>
              </a:ext>
            </a:extLst>
          </p:cNvPr>
          <p:cNvSpPr txBox="1"/>
          <p:nvPr/>
        </p:nvSpPr>
        <p:spPr>
          <a:xfrm>
            <a:off x="584708" y="877598"/>
            <a:ext cx="7902094" cy="801638"/>
          </a:xfrm>
          <a:prstGeom prst="rect">
            <a:avLst/>
          </a:prstGeom>
          <a:noFill/>
          <a:ln>
            <a:noFill/>
          </a:ln>
        </p:spPr>
        <p:txBody>
          <a:bodyPr spcFirstLastPara="1" wrap="square" lIns="91425" tIns="91425" rIns="91425" bIns="91425" anchor="ctr" anchorCtr="0">
            <a:noAutofit/>
          </a:bodyPr>
          <a:lstStyle/>
          <a:p>
            <a:pPr algn="ctr"/>
            <a:r>
              <a:rPr lang="en-US" sz="1600">
                <a:solidFill>
                  <a:srgbClr val="212529"/>
                </a:solidFill>
                <a:latin typeface="-apple-system"/>
              </a:rPr>
              <a:t>Outliers were identified using the </a:t>
            </a:r>
            <a:r>
              <a:rPr lang="en-US" sz="1600" b="1" i="0">
                <a:solidFill>
                  <a:srgbClr val="212529"/>
                </a:solidFill>
                <a:effectLst/>
                <a:latin typeface="-apple-system"/>
              </a:rPr>
              <a:t>Local Outlier Factor </a:t>
            </a:r>
            <a:r>
              <a:rPr lang="en-US" sz="1600" b="0" i="0">
                <a:solidFill>
                  <a:srgbClr val="212529"/>
                </a:solidFill>
                <a:effectLst/>
                <a:latin typeface="-apple-system"/>
              </a:rPr>
              <a:t>(LOF), </a:t>
            </a:r>
            <a:r>
              <a:rPr lang="en-US" sz="1600">
                <a:solidFill>
                  <a:srgbClr val="212529"/>
                </a:solidFill>
                <a:latin typeface="-apple-system"/>
              </a:rPr>
              <a:t>an unsupervised Outlier Detection method.</a:t>
            </a:r>
            <a:endParaRPr lang="en-US" sz="1600" b="0" i="0">
              <a:solidFill>
                <a:srgbClr val="212529"/>
              </a:solidFill>
              <a:effectLst/>
              <a:latin typeface="-apple-system"/>
            </a:endParaRPr>
          </a:p>
        </p:txBody>
      </p:sp>
      <p:pic>
        <p:nvPicPr>
          <p:cNvPr id="82" name="Immagine 81">
            <a:extLst>
              <a:ext uri="{FF2B5EF4-FFF2-40B4-BE49-F238E27FC236}">
                <a16:creationId xmlns:a16="http://schemas.microsoft.com/office/drawing/2014/main" id="{9EC55671-2D7B-EB6D-2415-D2E41BBB3907}"/>
              </a:ext>
            </a:extLst>
          </p:cNvPr>
          <p:cNvPicPr>
            <a:picLocks noChangeAspect="1"/>
          </p:cNvPicPr>
          <p:nvPr/>
        </p:nvPicPr>
        <p:blipFill rotWithShape="1">
          <a:blip r:embed="rId3">
            <a:clrChange>
              <a:clrFrom>
                <a:srgbClr val="DCDCDC"/>
              </a:clrFrom>
              <a:clrTo>
                <a:srgbClr val="DCDCDC">
                  <a:alpha val="0"/>
                </a:srgbClr>
              </a:clrTo>
            </a:clrChange>
          </a:blip>
          <a:srcRect t="-5881" b="-1"/>
          <a:stretch/>
        </p:blipFill>
        <p:spPr>
          <a:xfrm>
            <a:off x="2640947" y="1677586"/>
            <a:ext cx="5183137" cy="1047108"/>
          </a:xfrm>
          <a:prstGeom prst="rect">
            <a:avLst/>
          </a:prstGeom>
        </p:spPr>
      </p:pic>
      <p:sp>
        <p:nvSpPr>
          <p:cNvPr id="41" name="CasellaDiTesto 40">
            <a:extLst>
              <a:ext uri="{FF2B5EF4-FFF2-40B4-BE49-F238E27FC236}">
                <a16:creationId xmlns:a16="http://schemas.microsoft.com/office/drawing/2014/main" id="{91EE4042-296D-154A-D160-5E328806DAA9}"/>
              </a:ext>
            </a:extLst>
          </p:cNvPr>
          <p:cNvSpPr txBox="1"/>
          <p:nvPr/>
        </p:nvSpPr>
        <p:spPr>
          <a:xfrm>
            <a:off x="2438915" y="2907782"/>
            <a:ext cx="6262779" cy="307777"/>
          </a:xfrm>
          <a:prstGeom prst="rect">
            <a:avLst/>
          </a:prstGeom>
          <a:noFill/>
        </p:spPr>
        <p:txBody>
          <a:bodyPr wrap="square">
            <a:spAutoFit/>
          </a:bodyPr>
          <a:lstStyle/>
          <a:p>
            <a:pPr marR="0" lvl="0" algn="just" rtl="0">
              <a:lnSpc>
                <a:spcPct val="100000"/>
              </a:lnSpc>
              <a:spcBef>
                <a:spcPts val="0"/>
              </a:spcBef>
              <a:spcAft>
                <a:spcPts val="0"/>
              </a:spcAft>
            </a:pPr>
            <a:r>
              <a:rPr kumimoji="0" lang="en-US" altLang="en-US" b="1" i="0" u="none" strike="noStrike" cap="none" normalizeH="0" baseline="0">
                <a:ln>
                  <a:noFill/>
                </a:ln>
                <a:solidFill>
                  <a:schemeClr val="accent1"/>
                </a:solidFill>
                <a:effectLst/>
                <a:latin typeface="Fira Sans" panose="020B0503050000020004" pitchFamily="34" charset="0"/>
                <a:sym typeface="Fira Sans"/>
              </a:rPr>
              <a:t>This approach managed to remove </a:t>
            </a:r>
            <a:r>
              <a:rPr lang="en-US" altLang="en-US" b="1">
                <a:solidFill>
                  <a:srgbClr val="002060"/>
                </a:solidFill>
                <a:latin typeface="Fira Sans" panose="020B0503050000020004" pitchFamily="34" charset="0"/>
                <a:sym typeface="Fira Sans"/>
              </a:rPr>
              <a:t>6</a:t>
            </a:r>
            <a:r>
              <a:rPr kumimoji="0" lang="en-US" altLang="en-US" b="1" i="0" u="none" strike="noStrike" cap="none" normalizeH="0" baseline="0">
                <a:ln>
                  <a:noFill/>
                </a:ln>
                <a:solidFill>
                  <a:schemeClr val="accent6"/>
                </a:solidFill>
                <a:effectLst/>
                <a:latin typeface="Fira Sans" panose="020B0503050000020004" pitchFamily="34" charset="0"/>
                <a:sym typeface="Fira Sans"/>
              </a:rPr>
              <a:t> </a:t>
            </a:r>
            <a:r>
              <a:rPr kumimoji="0" lang="en-US" altLang="en-US" b="1" i="0" u="none" strike="noStrike" cap="none" normalizeH="0" baseline="0">
                <a:ln>
                  <a:noFill/>
                </a:ln>
                <a:solidFill>
                  <a:schemeClr val="accent1"/>
                </a:solidFill>
                <a:effectLst/>
                <a:latin typeface="Fira Sans" panose="020B0503050000020004" pitchFamily="34" charset="0"/>
                <a:sym typeface="Fira Sans"/>
              </a:rPr>
              <a:t>outliers from the dataset.</a:t>
            </a:r>
            <a:endParaRPr kumimoji="0" lang="en-US" altLang="en-US" sz="1400" b="1" i="0" u="none" strike="noStrike" cap="none" normalizeH="0" baseline="0">
              <a:ln>
                <a:noFill/>
              </a:ln>
              <a:solidFill>
                <a:schemeClr val="accent1"/>
              </a:solidFill>
              <a:effectLst/>
              <a:latin typeface="Fira Sans" panose="020B0503050000020004" pitchFamily="34" charset="0"/>
            </a:endParaRPr>
          </a:p>
        </p:txBody>
      </p:sp>
      <p:sp>
        <p:nvSpPr>
          <p:cNvPr id="59" name="Google Shape;397;p21">
            <a:extLst>
              <a:ext uri="{FF2B5EF4-FFF2-40B4-BE49-F238E27FC236}">
                <a16:creationId xmlns:a16="http://schemas.microsoft.com/office/drawing/2014/main" id="{6A090108-EA09-422D-0266-FE6A98F487B1}"/>
              </a:ext>
            </a:extLst>
          </p:cNvPr>
          <p:cNvSpPr/>
          <p:nvPr/>
        </p:nvSpPr>
        <p:spPr>
          <a:xfrm>
            <a:off x="3062747" y="3433572"/>
            <a:ext cx="525781" cy="404400"/>
          </a:xfrm>
          <a:prstGeom prst="roundRect">
            <a:avLst/>
          </a:prstGeom>
          <a:solidFill>
            <a:schemeClr val="accent4"/>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1;p21">
            <a:extLst>
              <a:ext uri="{FF2B5EF4-FFF2-40B4-BE49-F238E27FC236}">
                <a16:creationId xmlns:a16="http://schemas.microsoft.com/office/drawing/2014/main" id="{1984E1CD-C5EC-B19C-A705-59EFF3A40777}"/>
              </a:ext>
            </a:extLst>
          </p:cNvPr>
          <p:cNvSpPr txBox="1"/>
          <p:nvPr/>
        </p:nvSpPr>
        <p:spPr>
          <a:xfrm>
            <a:off x="3057981" y="3440217"/>
            <a:ext cx="525780" cy="40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a:ea typeface="Fira Sans"/>
                <a:cs typeface="Fira Sans"/>
                <a:sym typeface="Fira Sans"/>
              </a:rPr>
              <a:t>03</a:t>
            </a:r>
            <a:endParaRPr sz="2400">
              <a:solidFill>
                <a:srgbClr val="FFFFFF"/>
              </a:solidFill>
              <a:latin typeface="Fira Sans"/>
              <a:ea typeface="Fira Sans"/>
              <a:cs typeface="Fira Sans"/>
              <a:sym typeface="Fira Sans"/>
            </a:endParaRPr>
          </a:p>
        </p:txBody>
      </p:sp>
      <p:sp>
        <p:nvSpPr>
          <p:cNvPr id="61" name="Google Shape;457;p21">
            <a:extLst>
              <a:ext uri="{FF2B5EF4-FFF2-40B4-BE49-F238E27FC236}">
                <a16:creationId xmlns:a16="http://schemas.microsoft.com/office/drawing/2014/main" id="{92B6E966-E88A-67C2-E45A-0E9FC3BA7994}"/>
              </a:ext>
            </a:extLst>
          </p:cNvPr>
          <p:cNvSpPr txBox="1"/>
          <p:nvPr/>
        </p:nvSpPr>
        <p:spPr>
          <a:xfrm>
            <a:off x="3414308" y="3503217"/>
            <a:ext cx="1211826" cy="27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it-IT" sz="1600">
                <a:solidFill>
                  <a:schemeClr val="accent4"/>
                </a:solidFill>
                <a:latin typeface="Fira Sans Medium"/>
                <a:ea typeface="Fira Sans Medium"/>
                <a:cs typeface="Fira Sans Medium"/>
                <a:sym typeface="Fira Sans Medium"/>
              </a:rPr>
              <a:t>KIRC </a:t>
            </a:r>
          </a:p>
        </p:txBody>
      </p:sp>
      <p:sp>
        <p:nvSpPr>
          <p:cNvPr id="62" name="Google Shape;458;p21">
            <a:extLst>
              <a:ext uri="{FF2B5EF4-FFF2-40B4-BE49-F238E27FC236}">
                <a16:creationId xmlns:a16="http://schemas.microsoft.com/office/drawing/2014/main" id="{88BB4F8F-3A97-98CF-3778-F65C89922B91}"/>
              </a:ext>
            </a:extLst>
          </p:cNvPr>
          <p:cNvSpPr txBox="1"/>
          <p:nvPr/>
        </p:nvSpPr>
        <p:spPr>
          <a:xfrm>
            <a:off x="4572000" y="3433572"/>
            <a:ext cx="1996611" cy="392226"/>
          </a:xfrm>
          <a:prstGeom prst="rect">
            <a:avLst/>
          </a:prstGeom>
          <a:noFill/>
          <a:ln>
            <a:noFill/>
          </a:ln>
        </p:spPr>
        <p:txBody>
          <a:bodyPr spcFirstLastPara="1" wrap="square" lIns="91425" tIns="91425" rIns="91425" bIns="91425" anchor="ctr" anchorCtr="0">
            <a:noAutofit/>
          </a:bodyPr>
          <a:lstStyle/>
          <a:p>
            <a:r>
              <a:rPr lang="en-US" sz="1600">
                <a:latin typeface="-apple-system"/>
              </a:rPr>
              <a:t>Removed </a:t>
            </a:r>
            <a:r>
              <a:rPr lang="en-US" sz="1600" b="1">
                <a:solidFill>
                  <a:schemeClr val="accent4"/>
                </a:solidFill>
                <a:latin typeface="-apple-system"/>
              </a:rPr>
              <a:t>4</a:t>
            </a:r>
            <a:r>
              <a:rPr lang="en-US" sz="1600">
                <a:latin typeface="-apple-system"/>
              </a:rPr>
              <a:t> samples</a:t>
            </a:r>
          </a:p>
        </p:txBody>
      </p:sp>
      <p:sp>
        <p:nvSpPr>
          <p:cNvPr id="63" name="Google Shape;397;p21">
            <a:extLst>
              <a:ext uri="{FF2B5EF4-FFF2-40B4-BE49-F238E27FC236}">
                <a16:creationId xmlns:a16="http://schemas.microsoft.com/office/drawing/2014/main" id="{F19A2E2C-DA4C-1BED-76A0-5E958E159222}"/>
              </a:ext>
            </a:extLst>
          </p:cNvPr>
          <p:cNvSpPr/>
          <p:nvPr/>
        </p:nvSpPr>
        <p:spPr>
          <a:xfrm>
            <a:off x="3057980" y="4149271"/>
            <a:ext cx="525781" cy="404400"/>
          </a:xfrm>
          <a:prstGeom prst="roundRect">
            <a:avLst/>
          </a:pr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1;p21">
            <a:extLst>
              <a:ext uri="{FF2B5EF4-FFF2-40B4-BE49-F238E27FC236}">
                <a16:creationId xmlns:a16="http://schemas.microsoft.com/office/drawing/2014/main" id="{5B64346D-0186-B44C-AF54-DFB7B1EAA184}"/>
              </a:ext>
            </a:extLst>
          </p:cNvPr>
          <p:cNvSpPr txBox="1"/>
          <p:nvPr/>
        </p:nvSpPr>
        <p:spPr>
          <a:xfrm>
            <a:off x="3057980" y="4152405"/>
            <a:ext cx="525780" cy="40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a:ea typeface="Fira Sans"/>
                <a:cs typeface="Fira Sans"/>
                <a:sym typeface="Fira Sans"/>
              </a:rPr>
              <a:t>05</a:t>
            </a:r>
            <a:endParaRPr sz="2400">
              <a:solidFill>
                <a:srgbClr val="FFFFFF"/>
              </a:solidFill>
              <a:latin typeface="Fira Sans"/>
              <a:ea typeface="Fira Sans"/>
              <a:cs typeface="Fira Sans"/>
              <a:sym typeface="Fira Sans"/>
            </a:endParaRPr>
          </a:p>
        </p:txBody>
      </p:sp>
      <p:sp>
        <p:nvSpPr>
          <p:cNvPr id="65" name="Google Shape;457;p21">
            <a:extLst>
              <a:ext uri="{FF2B5EF4-FFF2-40B4-BE49-F238E27FC236}">
                <a16:creationId xmlns:a16="http://schemas.microsoft.com/office/drawing/2014/main" id="{1C2D7D15-34B0-82F2-D553-92AEAC9CA14A}"/>
              </a:ext>
            </a:extLst>
          </p:cNvPr>
          <p:cNvSpPr txBox="1"/>
          <p:nvPr/>
        </p:nvSpPr>
        <p:spPr>
          <a:xfrm>
            <a:off x="3433576" y="4216370"/>
            <a:ext cx="1211826" cy="27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accent1"/>
                </a:solidFill>
                <a:latin typeface="Fira Sans Medium"/>
                <a:ea typeface="Fira Sans Medium"/>
                <a:cs typeface="Fira Sans Medium"/>
                <a:sym typeface="Fira Sans Medium"/>
              </a:rPr>
              <a:t>PRAD</a:t>
            </a:r>
            <a:endParaRPr sz="1600">
              <a:solidFill>
                <a:schemeClr val="accent1"/>
              </a:solidFill>
              <a:latin typeface="Fira Sans Medium"/>
              <a:ea typeface="Fira Sans Medium"/>
              <a:cs typeface="Fira Sans Medium"/>
              <a:sym typeface="Fira Sans Medium"/>
            </a:endParaRPr>
          </a:p>
        </p:txBody>
      </p:sp>
      <p:sp>
        <p:nvSpPr>
          <p:cNvPr id="66" name="Google Shape;458;p21">
            <a:extLst>
              <a:ext uri="{FF2B5EF4-FFF2-40B4-BE49-F238E27FC236}">
                <a16:creationId xmlns:a16="http://schemas.microsoft.com/office/drawing/2014/main" id="{1627CA9A-5130-84FB-03B7-7815E6253CAD}"/>
              </a:ext>
            </a:extLst>
          </p:cNvPr>
          <p:cNvSpPr txBox="1"/>
          <p:nvPr/>
        </p:nvSpPr>
        <p:spPr>
          <a:xfrm>
            <a:off x="4557104" y="4130570"/>
            <a:ext cx="1996612" cy="39222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latin typeface="-apple-system"/>
              </a:rPr>
              <a:t>Removed </a:t>
            </a:r>
            <a:r>
              <a:rPr lang="en-US" sz="1600" b="1">
                <a:solidFill>
                  <a:schemeClr val="accent1"/>
                </a:solidFill>
                <a:latin typeface="-apple-system"/>
              </a:rPr>
              <a:t>2</a:t>
            </a:r>
            <a:r>
              <a:rPr lang="en-US" sz="1600">
                <a:latin typeface="-apple-system"/>
              </a:rPr>
              <a:t> samples</a:t>
            </a:r>
            <a:endParaRPr lang="en-US" sz="1600">
              <a:latin typeface="-apple-system"/>
              <a:ea typeface="Fira Sans"/>
              <a:cs typeface="Fira Sans"/>
              <a:sym typeface="Fira Sans"/>
            </a:endParaRPr>
          </a:p>
        </p:txBody>
      </p:sp>
    </p:spTree>
    <p:extLst>
      <p:ext uri="{BB962C8B-B14F-4D97-AF65-F5344CB8AC3E}">
        <p14:creationId xmlns:p14="http://schemas.microsoft.com/office/powerpoint/2010/main" val="3160655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oogle Shape;83;p16">
            <a:extLst>
              <a:ext uri="{FF2B5EF4-FFF2-40B4-BE49-F238E27FC236}">
                <a16:creationId xmlns:a16="http://schemas.microsoft.com/office/drawing/2014/main" id="{529C791E-331E-6923-8303-232425448B72}"/>
              </a:ext>
            </a:extLst>
          </p:cNvPr>
          <p:cNvGrpSpPr/>
          <p:nvPr/>
        </p:nvGrpSpPr>
        <p:grpSpPr>
          <a:xfrm rot="18978099">
            <a:off x="4341375" y="1447471"/>
            <a:ext cx="6170281" cy="2690244"/>
            <a:chOff x="1880575" y="1828250"/>
            <a:chExt cx="4869075" cy="2521600"/>
          </a:xfrm>
          <a:solidFill>
            <a:schemeClr val="bg1">
              <a:alpha val="42000"/>
            </a:schemeClr>
          </a:solidFill>
        </p:grpSpPr>
        <p:sp>
          <p:nvSpPr>
            <p:cNvPr id="40" name="Google Shape;84;p16">
              <a:extLst>
                <a:ext uri="{FF2B5EF4-FFF2-40B4-BE49-F238E27FC236}">
                  <a16:creationId xmlns:a16="http://schemas.microsoft.com/office/drawing/2014/main" id="{70D3FB01-1FF9-CD6C-9222-029E59ED49BD}"/>
                </a:ext>
              </a:extLst>
            </p:cNvPr>
            <p:cNvSpPr/>
            <p:nvPr/>
          </p:nvSpPr>
          <p:spPr>
            <a:xfrm>
              <a:off x="2199300" y="1828250"/>
              <a:ext cx="4234675" cy="2521600"/>
            </a:xfrm>
            <a:custGeom>
              <a:avLst/>
              <a:gdLst/>
              <a:ahLst/>
              <a:cxnLst/>
              <a:rect l="l" t="t" r="r" b="b"/>
              <a:pathLst>
                <a:path w="169387" h="100864" extrusionOk="0">
                  <a:moveTo>
                    <a:pt x="167080" y="0"/>
                  </a:moveTo>
                  <a:cubicBezTo>
                    <a:pt x="166867" y="0"/>
                    <a:pt x="166651" y="34"/>
                    <a:pt x="166438" y="104"/>
                  </a:cubicBezTo>
                  <a:cubicBezTo>
                    <a:pt x="150186" y="5443"/>
                    <a:pt x="145765" y="18457"/>
                    <a:pt x="141489" y="31042"/>
                  </a:cubicBezTo>
                  <a:cubicBezTo>
                    <a:pt x="137588" y="42522"/>
                    <a:pt x="133905" y="53365"/>
                    <a:pt x="121210" y="57537"/>
                  </a:cubicBezTo>
                  <a:cubicBezTo>
                    <a:pt x="118018" y="58585"/>
                    <a:pt x="115054" y="59045"/>
                    <a:pt x="112259" y="59045"/>
                  </a:cubicBezTo>
                  <a:cubicBezTo>
                    <a:pt x="102703" y="59045"/>
                    <a:pt x="95124" y="53667"/>
                    <a:pt x="87207" y="48048"/>
                  </a:cubicBezTo>
                  <a:cubicBezTo>
                    <a:pt x="79171" y="42343"/>
                    <a:pt x="70921" y="36489"/>
                    <a:pt x="60464" y="36489"/>
                  </a:cubicBezTo>
                  <a:cubicBezTo>
                    <a:pt x="57422" y="36489"/>
                    <a:pt x="54195" y="36984"/>
                    <a:pt x="50731" y="38122"/>
                  </a:cubicBezTo>
                  <a:cubicBezTo>
                    <a:pt x="36188" y="42901"/>
                    <a:pt x="32051" y="54654"/>
                    <a:pt x="28050" y="66020"/>
                  </a:cubicBezTo>
                  <a:cubicBezTo>
                    <a:pt x="23719" y="78321"/>
                    <a:pt x="19241" y="91041"/>
                    <a:pt x="1548" y="96856"/>
                  </a:cubicBezTo>
                  <a:cubicBezTo>
                    <a:pt x="589" y="97171"/>
                    <a:pt x="0" y="98136"/>
                    <a:pt x="161" y="99133"/>
                  </a:cubicBezTo>
                  <a:cubicBezTo>
                    <a:pt x="320" y="100130"/>
                    <a:pt x="1179" y="100864"/>
                    <a:pt x="2189" y="100864"/>
                  </a:cubicBezTo>
                  <a:cubicBezTo>
                    <a:pt x="2407" y="100864"/>
                    <a:pt x="2624" y="100830"/>
                    <a:pt x="2832" y="100760"/>
                  </a:cubicBezTo>
                  <a:cubicBezTo>
                    <a:pt x="22447" y="94316"/>
                    <a:pt x="27484" y="80007"/>
                    <a:pt x="31928" y="67384"/>
                  </a:cubicBezTo>
                  <a:cubicBezTo>
                    <a:pt x="35934" y="56004"/>
                    <a:pt x="39394" y="46174"/>
                    <a:pt x="52014" y="42028"/>
                  </a:cubicBezTo>
                  <a:cubicBezTo>
                    <a:pt x="54993" y="41049"/>
                    <a:pt x="57776" y="40619"/>
                    <a:pt x="60411" y="40619"/>
                  </a:cubicBezTo>
                  <a:cubicBezTo>
                    <a:pt x="69635" y="40619"/>
                    <a:pt x="77064" y="45891"/>
                    <a:pt x="84827" y="51400"/>
                  </a:cubicBezTo>
                  <a:cubicBezTo>
                    <a:pt x="93015" y="57211"/>
                    <a:pt x="101417" y="63173"/>
                    <a:pt x="112209" y="63173"/>
                  </a:cubicBezTo>
                  <a:cubicBezTo>
                    <a:pt x="115408" y="63173"/>
                    <a:pt x="118817" y="62649"/>
                    <a:pt x="122493" y="61442"/>
                  </a:cubicBezTo>
                  <a:cubicBezTo>
                    <a:pt x="137137" y="56631"/>
                    <a:pt x="141328" y="44294"/>
                    <a:pt x="145383" y="32364"/>
                  </a:cubicBezTo>
                  <a:cubicBezTo>
                    <a:pt x="149516" y="20200"/>
                    <a:pt x="153419" y="8709"/>
                    <a:pt x="167721" y="4010"/>
                  </a:cubicBezTo>
                  <a:cubicBezTo>
                    <a:pt x="168800" y="3655"/>
                    <a:pt x="169386" y="2493"/>
                    <a:pt x="169031" y="1415"/>
                  </a:cubicBezTo>
                  <a:cubicBezTo>
                    <a:pt x="168748" y="551"/>
                    <a:pt x="167943" y="0"/>
                    <a:pt x="167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5;p16">
              <a:extLst>
                <a:ext uri="{FF2B5EF4-FFF2-40B4-BE49-F238E27FC236}">
                  <a16:creationId xmlns:a16="http://schemas.microsoft.com/office/drawing/2014/main" id="{A40BFF79-758A-74B6-21EF-EA51B3A2CC58}"/>
                </a:ext>
              </a:extLst>
            </p:cNvPr>
            <p:cNvSpPr/>
            <p:nvPr/>
          </p:nvSpPr>
          <p:spPr>
            <a:xfrm>
              <a:off x="1880575" y="2268400"/>
              <a:ext cx="4869075" cy="1611850"/>
            </a:xfrm>
            <a:custGeom>
              <a:avLst/>
              <a:gdLst/>
              <a:ahLst/>
              <a:cxnLst/>
              <a:rect l="l" t="t" r="r" b="b"/>
              <a:pathLst>
                <a:path w="194763" h="64474" extrusionOk="0">
                  <a:moveTo>
                    <a:pt x="130375" y="1"/>
                  </a:moveTo>
                  <a:cubicBezTo>
                    <a:pt x="127523" y="1"/>
                    <a:pt x="124522" y="458"/>
                    <a:pt x="121333" y="1507"/>
                  </a:cubicBezTo>
                  <a:cubicBezTo>
                    <a:pt x="103513" y="7362"/>
                    <a:pt x="99301" y="21081"/>
                    <a:pt x="95586" y="33185"/>
                  </a:cubicBezTo>
                  <a:cubicBezTo>
                    <a:pt x="92186" y="44254"/>
                    <a:pt x="88976" y="54710"/>
                    <a:pt x="76105" y="58940"/>
                  </a:cubicBezTo>
                  <a:cubicBezTo>
                    <a:pt x="73128" y="59918"/>
                    <a:pt x="70335" y="60346"/>
                    <a:pt x="67677" y="60346"/>
                  </a:cubicBezTo>
                  <a:cubicBezTo>
                    <a:pt x="58691" y="60346"/>
                    <a:pt x="51254" y="55447"/>
                    <a:pt x="43484" y="50329"/>
                  </a:cubicBezTo>
                  <a:cubicBezTo>
                    <a:pt x="35121" y="44820"/>
                    <a:pt x="25912" y="38753"/>
                    <a:pt x="13989" y="38753"/>
                  </a:cubicBezTo>
                  <a:cubicBezTo>
                    <a:pt x="10181" y="38753"/>
                    <a:pt x="6095" y="39372"/>
                    <a:pt x="1672" y="40826"/>
                  </a:cubicBezTo>
                  <a:cubicBezTo>
                    <a:pt x="590" y="41178"/>
                    <a:pt x="0" y="42342"/>
                    <a:pt x="355" y="43422"/>
                  </a:cubicBezTo>
                  <a:cubicBezTo>
                    <a:pt x="639" y="44288"/>
                    <a:pt x="1444" y="44836"/>
                    <a:pt x="2308" y="44836"/>
                  </a:cubicBezTo>
                  <a:cubicBezTo>
                    <a:pt x="2523" y="44836"/>
                    <a:pt x="2741" y="44803"/>
                    <a:pt x="2955" y="44732"/>
                  </a:cubicBezTo>
                  <a:cubicBezTo>
                    <a:pt x="6998" y="43404"/>
                    <a:pt x="10690" y="42830"/>
                    <a:pt x="14128" y="42830"/>
                  </a:cubicBezTo>
                  <a:cubicBezTo>
                    <a:pt x="24623" y="42830"/>
                    <a:pt x="32745" y="48179"/>
                    <a:pt x="41223" y="53763"/>
                  </a:cubicBezTo>
                  <a:cubicBezTo>
                    <a:pt x="49247" y="59049"/>
                    <a:pt x="57480" y="64473"/>
                    <a:pt x="67641" y="64473"/>
                  </a:cubicBezTo>
                  <a:cubicBezTo>
                    <a:pt x="70699" y="64473"/>
                    <a:pt x="73934" y="63980"/>
                    <a:pt x="77389" y="62846"/>
                  </a:cubicBezTo>
                  <a:cubicBezTo>
                    <a:pt x="92282" y="57951"/>
                    <a:pt x="95959" y="45975"/>
                    <a:pt x="99515" y="34392"/>
                  </a:cubicBezTo>
                  <a:cubicBezTo>
                    <a:pt x="103271" y="22158"/>
                    <a:pt x="106819" y="10604"/>
                    <a:pt x="122617" y="5412"/>
                  </a:cubicBezTo>
                  <a:cubicBezTo>
                    <a:pt x="125326" y="4522"/>
                    <a:pt x="127885" y="4129"/>
                    <a:pt x="130332" y="4129"/>
                  </a:cubicBezTo>
                  <a:cubicBezTo>
                    <a:pt x="139193" y="4129"/>
                    <a:pt x="146582" y="9288"/>
                    <a:pt x="154305" y="14681"/>
                  </a:cubicBezTo>
                  <a:cubicBezTo>
                    <a:pt x="162743" y="20570"/>
                    <a:pt x="171403" y="26617"/>
                    <a:pt x="182465" y="26617"/>
                  </a:cubicBezTo>
                  <a:cubicBezTo>
                    <a:pt x="185774" y="26617"/>
                    <a:pt x="189299" y="26076"/>
                    <a:pt x="193097" y="24827"/>
                  </a:cubicBezTo>
                  <a:cubicBezTo>
                    <a:pt x="194175" y="24473"/>
                    <a:pt x="194762" y="23311"/>
                    <a:pt x="194407" y="22232"/>
                  </a:cubicBezTo>
                  <a:cubicBezTo>
                    <a:pt x="194123" y="21367"/>
                    <a:pt x="193318" y="20817"/>
                    <a:pt x="192455" y="20817"/>
                  </a:cubicBezTo>
                  <a:cubicBezTo>
                    <a:pt x="192242" y="20817"/>
                    <a:pt x="192025" y="20851"/>
                    <a:pt x="191812" y="20921"/>
                  </a:cubicBezTo>
                  <a:cubicBezTo>
                    <a:pt x="188496" y="22010"/>
                    <a:pt x="185415" y="22488"/>
                    <a:pt x="182509" y="22488"/>
                  </a:cubicBezTo>
                  <a:cubicBezTo>
                    <a:pt x="172674" y="22488"/>
                    <a:pt x="164843" y="17021"/>
                    <a:pt x="156659" y="11309"/>
                  </a:cubicBezTo>
                  <a:cubicBezTo>
                    <a:pt x="148666" y="5729"/>
                    <a:pt x="140460" y="1"/>
                    <a:pt x="1303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p16">
              <a:extLst>
                <a:ext uri="{FF2B5EF4-FFF2-40B4-BE49-F238E27FC236}">
                  <a16:creationId xmlns:a16="http://schemas.microsoft.com/office/drawing/2014/main" id="{780EA37F-0706-1D7B-2D4F-6B3ACA55D52C}"/>
                </a:ext>
              </a:extLst>
            </p:cNvPr>
            <p:cNvSpPr/>
            <p:nvPr/>
          </p:nvSpPr>
          <p:spPr>
            <a:xfrm>
              <a:off x="3034500" y="3237675"/>
              <a:ext cx="622100" cy="594225"/>
            </a:xfrm>
            <a:custGeom>
              <a:avLst/>
              <a:gdLst/>
              <a:ahLst/>
              <a:cxnLst/>
              <a:rect l="l" t="t" r="r" b="b"/>
              <a:pathLst>
                <a:path w="24884" h="23769" extrusionOk="0">
                  <a:moveTo>
                    <a:pt x="1512" y="0"/>
                  </a:moveTo>
                  <a:cubicBezTo>
                    <a:pt x="1153" y="0"/>
                    <a:pt x="794" y="141"/>
                    <a:pt x="525" y="421"/>
                  </a:cubicBezTo>
                  <a:cubicBezTo>
                    <a:pt x="1" y="966"/>
                    <a:pt x="18" y="1834"/>
                    <a:pt x="563" y="2358"/>
                  </a:cubicBezTo>
                  <a:lnTo>
                    <a:pt x="22454" y="23387"/>
                  </a:lnTo>
                  <a:cubicBezTo>
                    <a:pt x="22708" y="23632"/>
                    <a:pt x="23047" y="23768"/>
                    <a:pt x="23398" y="23768"/>
                  </a:cubicBezTo>
                  <a:cubicBezTo>
                    <a:pt x="23400" y="23768"/>
                    <a:pt x="23402" y="23768"/>
                    <a:pt x="23404" y="23768"/>
                  </a:cubicBezTo>
                  <a:cubicBezTo>
                    <a:pt x="23964" y="23768"/>
                    <a:pt x="24466" y="23429"/>
                    <a:pt x="24675" y="22910"/>
                  </a:cubicBezTo>
                  <a:cubicBezTo>
                    <a:pt x="24884" y="22392"/>
                    <a:pt x="24756" y="21798"/>
                    <a:pt x="24353" y="21410"/>
                  </a:cubicBezTo>
                  <a:lnTo>
                    <a:pt x="2463" y="383"/>
                  </a:lnTo>
                  <a:cubicBezTo>
                    <a:pt x="2197" y="127"/>
                    <a:pt x="1854" y="0"/>
                    <a:pt x="1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p16">
              <a:extLst>
                <a:ext uri="{FF2B5EF4-FFF2-40B4-BE49-F238E27FC236}">
                  <a16:creationId xmlns:a16="http://schemas.microsoft.com/office/drawing/2014/main" id="{AAC62DB4-56B4-E90F-C840-411D739CB84F}"/>
                </a:ext>
              </a:extLst>
            </p:cNvPr>
            <p:cNvSpPr/>
            <p:nvPr/>
          </p:nvSpPr>
          <p:spPr>
            <a:xfrm>
              <a:off x="3183125" y="2989000"/>
              <a:ext cx="765650" cy="746925"/>
            </a:xfrm>
            <a:custGeom>
              <a:avLst/>
              <a:gdLst/>
              <a:ahLst/>
              <a:cxnLst/>
              <a:rect l="l" t="t" r="r" b="b"/>
              <a:pathLst>
                <a:path w="30626" h="29877" extrusionOk="0">
                  <a:moveTo>
                    <a:pt x="1509" y="0"/>
                  </a:moveTo>
                  <a:cubicBezTo>
                    <a:pt x="1154" y="0"/>
                    <a:pt x="800" y="137"/>
                    <a:pt x="531" y="411"/>
                  </a:cubicBezTo>
                  <a:cubicBezTo>
                    <a:pt x="0" y="951"/>
                    <a:pt x="8" y="1820"/>
                    <a:pt x="551" y="2350"/>
                  </a:cubicBezTo>
                  <a:lnTo>
                    <a:pt x="28187" y="29484"/>
                  </a:lnTo>
                  <a:cubicBezTo>
                    <a:pt x="28442" y="29736"/>
                    <a:pt x="28788" y="29877"/>
                    <a:pt x="29147" y="29877"/>
                  </a:cubicBezTo>
                  <a:cubicBezTo>
                    <a:pt x="29704" y="29877"/>
                    <a:pt x="30205" y="29540"/>
                    <a:pt x="30415" y="29025"/>
                  </a:cubicBezTo>
                  <a:cubicBezTo>
                    <a:pt x="30626" y="28510"/>
                    <a:pt x="30505" y="27918"/>
                    <a:pt x="30108" y="27529"/>
                  </a:cubicBezTo>
                  <a:lnTo>
                    <a:pt x="2471" y="395"/>
                  </a:lnTo>
                  <a:cubicBezTo>
                    <a:pt x="2204" y="132"/>
                    <a:pt x="1856" y="0"/>
                    <a:pt x="15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p16">
              <a:extLst>
                <a:ext uri="{FF2B5EF4-FFF2-40B4-BE49-F238E27FC236}">
                  <a16:creationId xmlns:a16="http://schemas.microsoft.com/office/drawing/2014/main" id="{3BBAC3FC-CA3C-028B-F8DB-4AD5989F6764}"/>
                </a:ext>
              </a:extLst>
            </p:cNvPr>
            <p:cNvSpPr/>
            <p:nvPr/>
          </p:nvSpPr>
          <p:spPr>
            <a:xfrm>
              <a:off x="3434025" y="2838750"/>
              <a:ext cx="726500" cy="688225"/>
            </a:xfrm>
            <a:custGeom>
              <a:avLst/>
              <a:gdLst/>
              <a:ahLst/>
              <a:cxnLst/>
              <a:rect l="l" t="t" r="r" b="b"/>
              <a:pathLst>
                <a:path w="29060" h="27529" extrusionOk="0">
                  <a:moveTo>
                    <a:pt x="1515" y="1"/>
                  </a:moveTo>
                  <a:cubicBezTo>
                    <a:pt x="1153" y="1"/>
                    <a:pt x="792" y="144"/>
                    <a:pt x="522" y="427"/>
                  </a:cubicBezTo>
                  <a:cubicBezTo>
                    <a:pt x="0" y="976"/>
                    <a:pt x="23" y="1845"/>
                    <a:pt x="572" y="2365"/>
                  </a:cubicBezTo>
                  <a:lnTo>
                    <a:pt x="26636" y="27151"/>
                  </a:lnTo>
                  <a:cubicBezTo>
                    <a:pt x="26889" y="27394"/>
                    <a:pt x="27227" y="27528"/>
                    <a:pt x="27580" y="27528"/>
                  </a:cubicBezTo>
                  <a:cubicBezTo>
                    <a:pt x="28140" y="27528"/>
                    <a:pt x="28644" y="27187"/>
                    <a:pt x="28852" y="26666"/>
                  </a:cubicBezTo>
                  <a:cubicBezTo>
                    <a:pt x="29060" y="26145"/>
                    <a:pt x="28930" y="25551"/>
                    <a:pt x="28524" y="25165"/>
                  </a:cubicBezTo>
                  <a:lnTo>
                    <a:pt x="2460" y="379"/>
                  </a:lnTo>
                  <a:cubicBezTo>
                    <a:pt x="2195" y="126"/>
                    <a:pt x="1855" y="1"/>
                    <a:pt x="15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9;p16">
              <a:extLst>
                <a:ext uri="{FF2B5EF4-FFF2-40B4-BE49-F238E27FC236}">
                  <a16:creationId xmlns:a16="http://schemas.microsoft.com/office/drawing/2014/main" id="{DB100048-E335-6338-9E67-4F9138F65A72}"/>
                </a:ext>
              </a:extLst>
            </p:cNvPr>
            <p:cNvSpPr/>
            <p:nvPr/>
          </p:nvSpPr>
          <p:spPr>
            <a:xfrm>
              <a:off x="3805025" y="2803650"/>
              <a:ext cx="485350" cy="453400"/>
            </a:xfrm>
            <a:custGeom>
              <a:avLst/>
              <a:gdLst/>
              <a:ahLst/>
              <a:cxnLst/>
              <a:rect l="l" t="t" r="r" b="b"/>
              <a:pathLst>
                <a:path w="19414" h="18136" extrusionOk="0">
                  <a:moveTo>
                    <a:pt x="1520" y="0"/>
                  </a:moveTo>
                  <a:cubicBezTo>
                    <a:pt x="1154" y="0"/>
                    <a:pt x="789" y="146"/>
                    <a:pt x="519" y="434"/>
                  </a:cubicBezTo>
                  <a:cubicBezTo>
                    <a:pt x="1" y="986"/>
                    <a:pt x="29" y="1852"/>
                    <a:pt x="581" y="2370"/>
                  </a:cubicBezTo>
                  <a:lnTo>
                    <a:pt x="16995" y="17765"/>
                  </a:lnTo>
                  <a:cubicBezTo>
                    <a:pt x="17248" y="18003"/>
                    <a:pt x="17581" y="18135"/>
                    <a:pt x="17927" y="18135"/>
                  </a:cubicBezTo>
                  <a:cubicBezTo>
                    <a:pt x="17929" y="18135"/>
                    <a:pt x="17931" y="18135"/>
                    <a:pt x="17932" y="18135"/>
                  </a:cubicBezTo>
                  <a:cubicBezTo>
                    <a:pt x="18495" y="18135"/>
                    <a:pt x="19001" y="17792"/>
                    <a:pt x="19208" y="17269"/>
                  </a:cubicBezTo>
                  <a:cubicBezTo>
                    <a:pt x="19414" y="16747"/>
                    <a:pt x="19281" y="16150"/>
                    <a:pt x="18871" y="15765"/>
                  </a:cubicBezTo>
                  <a:lnTo>
                    <a:pt x="2457" y="371"/>
                  </a:lnTo>
                  <a:cubicBezTo>
                    <a:pt x="2192" y="123"/>
                    <a:pt x="1856" y="0"/>
                    <a:pt x="15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p16">
              <a:extLst>
                <a:ext uri="{FF2B5EF4-FFF2-40B4-BE49-F238E27FC236}">
                  <a16:creationId xmlns:a16="http://schemas.microsoft.com/office/drawing/2014/main" id="{0BAA9069-D74E-A14A-E75E-A413A3645D2D}"/>
                </a:ext>
              </a:extLst>
            </p:cNvPr>
            <p:cNvSpPr/>
            <p:nvPr/>
          </p:nvSpPr>
          <p:spPr>
            <a:xfrm>
              <a:off x="3526400" y="3327425"/>
              <a:ext cx="433125" cy="417975"/>
            </a:xfrm>
            <a:custGeom>
              <a:avLst/>
              <a:gdLst/>
              <a:ahLst/>
              <a:cxnLst/>
              <a:rect l="l" t="t" r="r" b="b"/>
              <a:pathLst>
                <a:path w="17325" h="16719" extrusionOk="0">
                  <a:moveTo>
                    <a:pt x="2264" y="1"/>
                  </a:moveTo>
                  <a:cubicBezTo>
                    <a:pt x="1732" y="1"/>
                    <a:pt x="1200" y="206"/>
                    <a:pt x="797" y="617"/>
                  </a:cubicBezTo>
                  <a:cubicBezTo>
                    <a:pt x="1" y="1428"/>
                    <a:pt x="14" y="2732"/>
                    <a:pt x="827" y="3526"/>
                  </a:cubicBezTo>
                  <a:lnTo>
                    <a:pt x="13666" y="16129"/>
                  </a:lnTo>
                  <a:cubicBezTo>
                    <a:pt x="14050" y="16507"/>
                    <a:pt x="14567" y="16718"/>
                    <a:pt x="15106" y="16718"/>
                  </a:cubicBezTo>
                  <a:cubicBezTo>
                    <a:pt x="15940" y="16718"/>
                    <a:pt x="16692" y="16214"/>
                    <a:pt x="17008" y="15441"/>
                  </a:cubicBezTo>
                  <a:cubicBezTo>
                    <a:pt x="17325" y="14668"/>
                    <a:pt x="17142" y="13780"/>
                    <a:pt x="16545" y="13195"/>
                  </a:cubicBezTo>
                  <a:lnTo>
                    <a:pt x="3708" y="593"/>
                  </a:lnTo>
                  <a:cubicBezTo>
                    <a:pt x="3307" y="198"/>
                    <a:pt x="2786" y="1"/>
                    <a:pt x="226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p16">
              <a:extLst>
                <a:ext uri="{FF2B5EF4-FFF2-40B4-BE49-F238E27FC236}">
                  <a16:creationId xmlns:a16="http://schemas.microsoft.com/office/drawing/2014/main" id="{B910AC6B-D942-23DC-9852-81D541E3F31B}"/>
                </a:ext>
              </a:extLst>
            </p:cNvPr>
            <p:cNvSpPr/>
            <p:nvPr/>
          </p:nvSpPr>
          <p:spPr>
            <a:xfrm>
              <a:off x="3750125" y="3140125"/>
              <a:ext cx="428900" cy="403975"/>
            </a:xfrm>
            <a:custGeom>
              <a:avLst/>
              <a:gdLst/>
              <a:ahLst/>
              <a:cxnLst/>
              <a:rect l="l" t="t" r="r" b="b"/>
              <a:pathLst>
                <a:path w="17156" h="16159" extrusionOk="0">
                  <a:moveTo>
                    <a:pt x="2268" y="1"/>
                  </a:moveTo>
                  <a:cubicBezTo>
                    <a:pt x="1724" y="1"/>
                    <a:pt x="1181" y="215"/>
                    <a:pt x="777" y="640"/>
                  </a:cubicBezTo>
                  <a:cubicBezTo>
                    <a:pt x="0" y="1458"/>
                    <a:pt x="26" y="2750"/>
                    <a:pt x="839" y="3535"/>
                  </a:cubicBezTo>
                  <a:lnTo>
                    <a:pt x="13518" y="15593"/>
                  </a:lnTo>
                  <a:cubicBezTo>
                    <a:pt x="13900" y="15955"/>
                    <a:pt x="14405" y="16158"/>
                    <a:pt x="14931" y="16158"/>
                  </a:cubicBezTo>
                  <a:cubicBezTo>
                    <a:pt x="14932" y="16158"/>
                    <a:pt x="14934" y="16158"/>
                    <a:pt x="14936" y="16158"/>
                  </a:cubicBezTo>
                  <a:cubicBezTo>
                    <a:pt x="15776" y="16158"/>
                    <a:pt x="16533" y="15647"/>
                    <a:pt x="16844" y="14866"/>
                  </a:cubicBezTo>
                  <a:cubicBezTo>
                    <a:pt x="17156" y="14085"/>
                    <a:pt x="16961" y="13192"/>
                    <a:pt x="16351" y="12613"/>
                  </a:cubicBezTo>
                  <a:lnTo>
                    <a:pt x="3672" y="555"/>
                  </a:lnTo>
                  <a:cubicBezTo>
                    <a:pt x="3276" y="185"/>
                    <a:pt x="2771" y="1"/>
                    <a:pt x="22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2;p16">
              <a:extLst>
                <a:ext uri="{FF2B5EF4-FFF2-40B4-BE49-F238E27FC236}">
                  <a16:creationId xmlns:a16="http://schemas.microsoft.com/office/drawing/2014/main" id="{0DEC25B6-93DC-2CA6-409B-2037F63B958E}"/>
                </a:ext>
              </a:extLst>
            </p:cNvPr>
            <p:cNvSpPr/>
            <p:nvPr/>
          </p:nvSpPr>
          <p:spPr>
            <a:xfrm>
              <a:off x="4007475" y="2994225"/>
              <a:ext cx="301425" cy="279975"/>
            </a:xfrm>
            <a:custGeom>
              <a:avLst/>
              <a:gdLst/>
              <a:ahLst/>
              <a:cxnLst/>
              <a:rect l="l" t="t" r="r" b="b"/>
              <a:pathLst>
                <a:path w="12057" h="11199" extrusionOk="0">
                  <a:moveTo>
                    <a:pt x="2278" y="0"/>
                  </a:moveTo>
                  <a:cubicBezTo>
                    <a:pt x="1730" y="0"/>
                    <a:pt x="1183" y="218"/>
                    <a:pt x="778" y="650"/>
                  </a:cubicBezTo>
                  <a:cubicBezTo>
                    <a:pt x="1" y="1480"/>
                    <a:pt x="44" y="2782"/>
                    <a:pt x="875" y="3558"/>
                  </a:cubicBezTo>
                  <a:lnTo>
                    <a:pt x="8429" y="10643"/>
                  </a:lnTo>
                  <a:cubicBezTo>
                    <a:pt x="8809" y="11000"/>
                    <a:pt x="9312" y="11199"/>
                    <a:pt x="9834" y="11199"/>
                  </a:cubicBezTo>
                  <a:cubicBezTo>
                    <a:pt x="10678" y="11199"/>
                    <a:pt x="11436" y="10683"/>
                    <a:pt x="11746" y="9898"/>
                  </a:cubicBezTo>
                  <a:cubicBezTo>
                    <a:pt x="12056" y="9114"/>
                    <a:pt x="11856" y="8220"/>
                    <a:pt x="11241" y="7643"/>
                  </a:cubicBezTo>
                  <a:lnTo>
                    <a:pt x="3687" y="559"/>
                  </a:lnTo>
                  <a:cubicBezTo>
                    <a:pt x="3290" y="185"/>
                    <a:pt x="2784" y="0"/>
                    <a:pt x="22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3;p16">
              <a:extLst>
                <a:ext uri="{FF2B5EF4-FFF2-40B4-BE49-F238E27FC236}">
                  <a16:creationId xmlns:a16="http://schemas.microsoft.com/office/drawing/2014/main" id="{DA33336C-02CB-E41F-F7AD-DEA79921F578}"/>
                </a:ext>
              </a:extLst>
            </p:cNvPr>
            <p:cNvSpPr/>
            <p:nvPr/>
          </p:nvSpPr>
          <p:spPr>
            <a:xfrm>
              <a:off x="3297450" y="3491300"/>
              <a:ext cx="377650" cy="357750"/>
            </a:xfrm>
            <a:custGeom>
              <a:avLst/>
              <a:gdLst/>
              <a:ahLst/>
              <a:cxnLst/>
              <a:rect l="l" t="t" r="r" b="b"/>
              <a:pathLst>
                <a:path w="15106" h="14310" extrusionOk="0">
                  <a:moveTo>
                    <a:pt x="2269" y="0"/>
                  </a:moveTo>
                  <a:cubicBezTo>
                    <a:pt x="1730" y="0"/>
                    <a:pt x="1190" y="211"/>
                    <a:pt x="787" y="631"/>
                  </a:cubicBezTo>
                  <a:cubicBezTo>
                    <a:pt x="1" y="1450"/>
                    <a:pt x="27" y="2752"/>
                    <a:pt x="845" y="3538"/>
                  </a:cubicBezTo>
                  <a:lnTo>
                    <a:pt x="11462" y="13735"/>
                  </a:lnTo>
                  <a:cubicBezTo>
                    <a:pt x="11844" y="14105"/>
                    <a:pt x="12354" y="14310"/>
                    <a:pt x="12886" y="14310"/>
                  </a:cubicBezTo>
                  <a:cubicBezTo>
                    <a:pt x="13724" y="14310"/>
                    <a:pt x="14479" y="13800"/>
                    <a:pt x="14792" y="13021"/>
                  </a:cubicBezTo>
                  <a:cubicBezTo>
                    <a:pt x="15106" y="12243"/>
                    <a:pt x="14914" y="11353"/>
                    <a:pt x="14309" y="10771"/>
                  </a:cubicBezTo>
                  <a:lnTo>
                    <a:pt x="3694" y="573"/>
                  </a:lnTo>
                  <a:cubicBezTo>
                    <a:pt x="3295" y="190"/>
                    <a:pt x="2782" y="0"/>
                    <a:pt x="2269"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p16">
              <a:extLst>
                <a:ext uri="{FF2B5EF4-FFF2-40B4-BE49-F238E27FC236}">
                  <a16:creationId xmlns:a16="http://schemas.microsoft.com/office/drawing/2014/main" id="{2D50D45A-C01A-858A-D429-EFF2D6AE1F98}"/>
                </a:ext>
              </a:extLst>
            </p:cNvPr>
            <p:cNvSpPr/>
            <p:nvPr/>
          </p:nvSpPr>
          <p:spPr>
            <a:xfrm>
              <a:off x="4568150" y="2473425"/>
              <a:ext cx="149550" cy="778625"/>
            </a:xfrm>
            <a:custGeom>
              <a:avLst/>
              <a:gdLst/>
              <a:ahLst/>
              <a:cxnLst/>
              <a:rect l="l" t="t" r="r" b="b"/>
              <a:pathLst>
                <a:path w="5982" h="31145" extrusionOk="0">
                  <a:moveTo>
                    <a:pt x="4549" y="1"/>
                  </a:moveTo>
                  <a:cubicBezTo>
                    <a:pt x="3859" y="1"/>
                    <a:pt x="3251" y="517"/>
                    <a:pt x="3175" y="1222"/>
                  </a:cubicBezTo>
                  <a:lnTo>
                    <a:pt x="83" y="29626"/>
                  </a:lnTo>
                  <a:cubicBezTo>
                    <a:pt x="0" y="30378"/>
                    <a:pt x="544" y="31055"/>
                    <a:pt x="1296" y="31137"/>
                  </a:cubicBezTo>
                  <a:cubicBezTo>
                    <a:pt x="1346" y="31142"/>
                    <a:pt x="1396" y="31145"/>
                    <a:pt x="1447" y="31145"/>
                  </a:cubicBezTo>
                  <a:cubicBezTo>
                    <a:pt x="2146" y="31143"/>
                    <a:pt x="2732" y="30617"/>
                    <a:pt x="2808" y="29923"/>
                  </a:cubicBezTo>
                  <a:lnTo>
                    <a:pt x="5899" y="1519"/>
                  </a:lnTo>
                  <a:cubicBezTo>
                    <a:pt x="5982" y="766"/>
                    <a:pt x="5437" y="90"/>
                    <a:pt x="4685" y="8"/>
                  </a:cubicBezTo>
                  <a:cubicBezTo>
                    <a:pt x="4640" y="3"/>
                    <a:pt x="4594" y="1"/>
                    <a:pt x="45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5;p16">
              <a:extLst>
                <a:ext uri="{FF2B5EF4-FFF2-40B4-BE49-F238E27FC236}">
                  <a16:creationId xmlns:a16="http://schemas.microsoft.com/office/drawing/2014/main" id="{F40ECEC1-0D75-0BB1-6A05-8C12FE79C639}"/>
                </a:ext>
              </a:extLst>
            </p:cNvPr>
            <p:cNvSpPr/>
            <p:nvPr/>
          </p:nvSpPr>
          <p:spPr>
            <a:xfrm>
              <a:off x="4833300" y="2324250"/>
              <a:ext cx="180825" cy="1032750"/>
            </a:xfrm>
            <a:custGeom>
              <a:avLst/>
              <a:gdLst/>
              <a:ahLst/>
              <a:cxnLst/>
              <a:rect l="l" t="t" r="r" b="b"/>
              <a:pathLst>
                <a:path w="7233" h="41310" extrusionOk="0">
                  <a:moveTo>
                    <a:pt x="5776" y="0"/>
                  </a:moveTo>
                  <a:cubicBezTo>
                    <a:pt x="5092" y="0"/>
                    <a:pt x="4502" y="522"/>
                    <a:pt x="4423" y="1220"/>
                  </a:cubicBezTo>
                  <a:lnTo>
                    <a:pt x="85" y="39785"/>
                  </a:lnTo>
                  <a:cubicBezTo>
                    <a:pt x="0" y="40537"/>
                    <a:pt x="542" y="41216"/>
                    <a:pt x="1294" y="41300"/>
                  </a:cubicBezTo>
                  <a:cubicBezTo>
                    <a:pt x="1345" y="41307"/>
                    <a:pt x="1397" y="41309"/>
                    <a:pt x="1449" y="41309"/>
                  </a:cubicBezTo>
                  <a:cubicBezTo>
                    <a:pt x="2146" y="41308"/>
                    <a:pt x="2731" y="40785"/>
                    <a:pt x="2808" y="40092"/>
                  </a:cubicBezTo>
                  <a:lnTo>
                    <a:pt x="7147" y="1526"/>
                  </a:lnTo>
                  <a:cubicBezTo>
                    <a:pt x="7232" y="774"/>
                    <a:pt x="6691" y="96"/>
                    <a:pt x="5939" y="10"/>
                  </a:cubicBezTo>
                  <a:cubicBezTo>
                    <a:pt x="5884" y="4"/>
                    <a:pt x="5830" y="0"/>
                    <a:pt x="57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6;p16">
              <a:extLst>
                <a:ext uri="{FF2B5EF4-FFF2-40B4-BE49-F238E27FC236}">
                  <a16:creationId xmlns:a16="http://schemas.microsoft.com/office/drawing/2014/main" id="{E756E287-003F-F0A6-F219-FEE055A8D984}"/>
                </a:ext>
              </a:extLst>
            </p:cNvPr>
            <p:cNvSpPr/>
            <p:nvPr/>
          </p:nvSpPr>
          <p:spPr>
            <a:xfrm>
              <a:off x="5145650" y="2345225"/>
              <a:ext cx="175925" cy="989425"/>
            </a:xfrm>
            <a:custGeom>
              <a:avLst/>
              <a:gdLst/>
              <a:ahLst/>
              <a:cxnLst/>
              <a:rect l="l" t="t" r="r" b="b"/>
              <a:pathLst>
                <a:path w="7037" h="39577" extrusionOk="0">
                  <a:moveTo>
                    <a:pt x="5591" y="0"/>
                  </a:moveTo>
                  <a:cubicBezTo>
                    <a:pt x="4905" y="0"/>
                    <a:pt x="4307" y="516"/>
                    <a:pt x="4228" y="1217"/>
                  </a:cubicBezTo>
                  <a:lnTo>
                    <a:pt x="85" y="38053"/>
                  </a:lnTo>
                  <a:cubicBezTo>
                    <a:pt x="1" y="38805"/>
                    <a:pt x="541" y="39483"/>
                    <a:pt x="1294" y="39568"/>
                  </a:cubicBezTo>
                  <a:cubicBezTo>
                    <a:pt x="1345" y="39574"/>
                    <a:pt x="1397" y="39576"/>
                    <a:pt x="1449" y="39576"/>
                  </a:cubicBezTo>
                  <a:cubicBezTo>
                    <a:pt x="2146" y="39576"/>
                    <a:pt x="2731" y="39052"/>
                    <a:pt x="2809" y="38359"/>
                  </a:cubicBezTo>
                  <a:lnTo>
                    <a:pt x="6951" y="1523"/>
                  </a:lnTo>
                  <a:cubicBezTo>
                    <a:pt x="7036" y="771"/>
                    <a:pt x="6495" y="93"/>
                    <a:pt x="5743" y="9"/>
                  </a:cubicBezTo>
                  <a:cubicBezTo>
                    <a:pt x="5692" y="3"/>
                    <a:pt x="5641" y="0"/>
                    <a:pt x="5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7;p16">
              <a:extLst>
                <a:ext uri="{FF2B5EF4-FFF2-40B4-BE49-F238E27FC236}">
                  <a16:creationId xmlns:a16="http://schemas.microsoft.com/office/drawing/2014/main" id="{6CC3FC70-EB2A-24EA-BBA8-FE6B14CDD724}"/>
                </a:ext>
              </a:extLst>
            </p:cNvPr>
            <p:cNvSpPr/>
            <p:nvPr/>
          </p:nvSpPr>
          <p:spPr>
            <a:xfrm>
              <a:off x="5440425" y="2461825"/>
              <a:ext cx="145450" cy="719000"/>
            </a:xfrm>
            <a:custGeom>
              <a:avLst/>
              <a:gdLst/>
              <a:ahLst/>
              <a:cxnLst/>
              <a:rect l="l" t="t" r="r" b="b"/>
              <a:pathLst>
                <a:path w="5818" h="28760" extrusionOk="0">
                  <a:moveTo>
                    <a:pt x="4372" y="0"/>
                  </a:moveTo>
                  <a:cubicBezTo>
                    <a:pt x="3685" y="0"/>
                    <a:pt x="3093" y="516"/>
                    <a:pt x="3012" y="1213"/>
                  </a:cubicBezTo>
                  <a:lnTo>
                    <a:pt x="86" y="27236"/>
                  </a:lnTo>
                  <a:cubicBezTo>
                    <a:pt x="0" y="27988"/>
                    <a:pt x="542" y="28666"/>
                    <a:pt x="1294" y="28752"/>
                  </a:cubicBezTo>
                  <a:cubicBezTo>
                    <a:pt x="1345" y="28757"/>
                    <a:pt x="1398" y="28760"/>
                    <a:pt x="1449" y="28760"/>
                  </a:cubicBezTo>
                  <a:cubicBezTo>
                    <a:pt x="2146" y="28760"/>
                    <a:pt x="2731" y="28235"/>
                    <a:pt x="2810" y="27542"/>
                  </a:cubicBezTo>
                  <a:lnTo>
                    <a:pt x="5736" y="1519"/>
                  </a:lnTo>
                  <a:cubicBezTo>
                    <a:pt x="5818" y="769"/>
                    <a:pt x="5277" y="94"/>
                    <a:pt x="4527" y="9"/>
                  </a:cubicBezTo>
                  <a:cubicBezTo>
                    <a:pt x="4475" y="3"/>
                    <a:pt x="4423" y="0"/>
                    <a:pt x="43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p16">
              <a:extLst>
                <a:ext uri="{FF2B5EF4-FFF2-40B4-BE49-F238E27FC236}">
                  <a16:creationId xmlns:a16="http://schemas.microsoft.com/office/drawing/2014/main" id="{B06F2366-05CB-7ADC-17B3-D812981F0BAA}"/>
                </a:ext>
              </a:extLst>
            </p:cNvPr>
            <p:cNvSpPr/>
            <p:nvPr/>
          </p:nvSpPr>
          <p:spPr>
            <a:xfrm>
              <a:off x="5457550" y="2444575"/>
              <a:ext cx="146475" cy="440575"/>
            </a:xfrm>
            <a:custGeom>
              <a:avLst/>
              <a:gdLst/>
              <a:ahLst/>
              <a:cxnLst/>
              <a:rect l="l" t="t" r="r" b="b"/>
              <a:pathLst>
                <a:path w="5859" h="17623" extrusionOk="0">
                  <a:moveTo>
                    <a:pt x="3681" y="0"/>
                  </a:moveTo>
                  <a:cubicBezTo>
                    <a:pt x="2659" y="0"/>
                    <a:pt x="1763" y="778"/>
                    <a:pt x="1646" y="1827"/>
                  </a:cubicBezTo>
                  <a:lnTo>
                    <a:pt x="127" y="15337"/>
                  </a:lnTo>
                  <a:cubicBezTo>
                    <a:pt x="0" y="16465"/>
                    <a:pt x="811" y="17483"/>
                    <a:pt x="1941" y="17610"/>
                  </a:cubicBezTo>
                  <a:cubicBezTo>
                    <a:pt x="2017" y="17618"/>
                    <a:pt x="2095" y="17622"/>
                    <a:pt x="2172" y="17622"/>
                  </a:cubicBezTo>
                  <a:cubicBezTo>
                    <a:pt x="3219" y="17621"/>
                    <a:pt x="4095" y="16835"/>
                    <a:pt x="4212" y="15796"/>
                  </a:cubicBezTo>
                  <a:lnTo>
                    <a:pt x="5732" y="2286"/>
                  </a:lnTo>
                  <a:cubicBezTo>
                    <a:pt x="5858" y="1158"/>
                    <a:pt x="5046" y="140"/>
                    <a:pt x="3918" y="14"/>
                  </a:cubicBezTo>
                  <a:cubicBezTo>
                    <a:pt x="3838" y="5"/>
                    <a:pt x="3759" y="0"/>
                    <a:pt x="3681"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9;p16">
              <a:extLst>
                <a:ext uri="{FF2B5EF4-FFF2-40B4-BE49-F238E27FC236}">
                  <a16:creationId xmlns:a16="http://schemas.microsoft.com/office/drawing/2014/main" id="{EA2DF711-A5F1-B78D-36F9-E6C3CBD59C46}"/>
                </a:ext>
              </a:extLst>
            </p:cNvPr>
            <p:cNvSpPr/>
            <p:nvPr/>
          </p:nvSpPr>
          <p:spPr>
            <a:xfrm>
              <a:off x="5183650" y="2328025"/>
              <a:ext cx="156000" cy="525225"/>
            </a:xfrm>
            <a:custGeom>
              <a:avLst/>
              <a:gdLst/>
              <a:ahLst/>
              <a:cxnLst/>
              <a:rect l="l" t="t" r="r" b="b"/>
              <a:pathLst>
                <a:path w="6240" h="21009" extrusionOk="0">
                  <a:moveTo>
                    <a:pt x="4063" y="1"/>
                  </a:moveTo>
                  <a:cubicBezTo>
                    <a:pt x="3034" y="1"/>
                    <a:pt x="2145" y="779"/>
                    <a:pt x="2027" y="1828"/>
                  </a:cubicBezTo>
                  <a:lnTo>
                    <a:pt x="127" y="18723"/>
                  </a:lnTo>
                  <a:cubicBezTo>
                    <a:pt x="0" y="19851"/>
                    <a:pt x="811" y="20868"/>
                    <a:pt x="1939" y="20996"/>
                  </a:cubicBezTo>
                  <a:cubicBezTo>
                    <a:pt x="2017" y="21004"/>
                    <a:pt x="2094" y="21009"/>
                    <a:pt x="2172" y="21009"/>
                  </a:cubicBezTo>
                  <a:cubicBezTo>
                    <a:pt x="3217" y="21008"/>
                    <a:pt x="4095" y="20221"/>
                    <a:pt x="4212" y="19182"/>
                  </a:cubicBezTo>
                  <a:lnTo>
                    <a:pt x="6113" y="2287"/>
                  </a:lnTo>
                  <a:cubicBezTo>
                    <a:pt x="6239" y="1159"/>
                    <a:pt x="5427" y="142"/>
                    <a:pt x="4299" y="14"/>
                  </a:cubicBezTo>
                  <a:cubicBezTo>
                    <a:pt x="4220" y="5"/>
                    <a:pt x="4141" y="1"/>
                    <a:pt x="4063"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0;p16">
              <a:extLst>
                <a:ext uri="{FF2B5EF4-FFF2-40B4-BE49-F238E27FC236}">
                  <a16:creationId xmlns:a16="http://schemas.microsoft.com/office/drawing/2014/main" id="{C60B07E5-150E-96B6-16FC-7B365E6CFAB7}"/>
                </a:ext>
              </a:extLst>
            </p:cNvPr>
            <p:cNvSpPr/>
            <p:nvPr/>
          </p:nvSpPr>
          <p:spPr>
            <a:xfrm>
              <a:off x="4878200" y="2327550"/>
              <a:ext cx="151650" cy="486700"/>
            </a:xfrm>
            <a:custGeom>
              <a:avLst/>
              <a:gdLst/>
              <a:ahLst/>
              <a:cxnLst/>
              <a:rect l="l" t="t" r="r" b="b"/>
              <a:pathLst>
                <a:path w="6066" h="19468" extrusionOk="0">
                  <a:moveTo>
                    <a:pt x="3893" y="0"/>
                  </a:moveTo>
                  <a:cubicBezTo>
                    <a:pt x="2865" y="0"/>
                    <a:pt x="1972" y="778"/>
                    <a:pt x="1854" y="1828"/>
                  </a:cubicBezTo>
                  <a:lnTo>
                    <a:pt x="126" y="17183"/>
                  </a:lnTo>
                  <a:cubicBezTo>
                    <a:pt x="0" y="18311"/>
                    <a:pt x="811" y="19328"/>
                    <a:pt x="1941" y="19454"/>
                  </a:cubicBezTo>
                  <a:cubicBezTo>
                    <a:pt x="2017" y="19463"/>
                    <a:pt x="2094" y="19467"/>
                    <a:pt x="2172" y="19467"/>
                  </a:cubicBezTo>
                  <a:cubicBezTo>
                    <a:pt x="3218" y="19466"/>
                    <a:pt x="4095" y="18680"/>
                    <a:pt x="4212" y="17641"/>
                  </a:cubicBezTo>
                  <a:lnTo>
                    <a:pt x="5940" y="2287"/>
                  </a:lnTo>
                  <a:cubicBezTo>
                    <a:pt x="6066" y="1159"/>
                    <a:pt x="5255" y="141"/>
                    <a:pt x="4127" y="14"/>
                  </a:cubicBezTo>
                  <a:cubicBezTo>
                    <a:pt x="4048" y="5"/>
                    <a:pt x="3970" y="0"/>
                    <a:pt x="3893"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1;p16">
              <a:extLst>
                <a:ext uri="{FF2B5EF4-FFF2-40B4-BE49-F238E27FC236}">
                  <a16:creationId xmlns:a16="http://schemas.microsoft.com/office/drawing/2014/main" id="{E5AAF2DF-AF20-A820-721D-DCC552712E70}"/>
                </a:ext>
              </a:extLst>
            </p:cNvPr>
            <p:cNvSpPr/>
            <p:nvPr/>
          </p:nvSpPr>
          <p:spPr>
            <a:xfrm>
              <a:off x="4591875" y="2456275"/>
              <a:ext cx="143875" cy="429025"/>
            </a:xfrm>
            <a:custGeom>
              <a:avLst/>
              <a:gdLst/>
              <a:ahLst/>
              <a:cxnLst/>
              <a:rect l="l" t="t" r="r" b="b"/>
              <a:pathLst>
                <a:path w="5755" h="17161" extrusionOk="0">
                  <a:moveTo>
                    <a:pt x="3584" y="0"/>
                  </a:moveTo>
                  <a:cubicBezTo>
                    <a:pt x="2550" y="0"/>
                    <a:pt x="1659" y="781"/>
                    <a:pt x="1544" y="1833"/>
                  </a:cubicBezTo>
                  <a:lnTo>
                    <a:pt x="124" y="14882"/>
                  </a:lnTo>
                  <a:cubicBezTo>
                    <a:pt x="0" y="16012"/>
                    <a:pt x="815" y="17025"/>
                    <a:pt x="1945" y="17149"/>
                  </a:cubicBezTo>
                  <a:cubicBezTo>
                    <a:pt x="2020" y="17157"/>
                    <a:pt x="2094" y="17161"/>
                    <a:pt x="2169" y="17161"/>
                  </a:cubicBezTo>
                  <a:cubicBezTo>
                    <a:pt x="3218" y="17159"/>
                    <a:pt x="4097" y="16369"/>
                    <a:pt x="4211" y="15328"/>
                  </a:cubicBezTo>
                  <a:lnTo>
                    <a:pt x="5632" y="2279"/>
                  </a:lnTo>
                  <a:cubicBezTo>
                    <a:pt x="5754" y="1151"/>
                    <a:pt x="4939" y="136"/>
                    <a:pt x="3810" y="13"/>
                  </a:cubicBezTo>
                  <a:cubicBezTo>
                    <a:pt x="3734" y="4"/>
                    <a:pt x="3659" y="0"/>
                    <a:pt x="358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2;p16">
              <a:extLst>
                <a:ext uri="{FF2B5EF4-FFF2-40B4-BE49-F238E27FC236}">
                  <a16:creationId xmlns:a16="http://schemas.microsoft.com/office/drawing/2014/main" id="{DCC6AA1F-AF0D-21CB-525E-76A25AF788BB}"/>
                </a:ext>
              </a:extLst>
            </p:cNvPr>
            <p:cNvSpPr/>
            <p:nvPr/>
          </p:nvSpPr>
          <p:spPr>
            <a:xfrm>
              <a:off x="2559400" y="3377800"/>
              <a:ext cx="131550" cy="686950"/>
            </a:xfrm>
            <a:custGeom>
              <a:avLst/>
              <a:gdLst/>
              <a:ahLst/>
              <a:cxnLst/>
              <a:rect l="l" t="t" r="r" b="b"/>
              <a:pathLst>
                <a:path w="5262" h="27478" extrusionOk="0">
                  <a:moveTo>
                    <a:pt x="1431" y="0"/>
                  </a:moveTo>
                  <a:cubicBezTo>
                    <a:pt x="1390" y="0"/>
                    <a:pt x="1348" y="2"/>
                    <a:pt x="1306" y="6"/>
                  </a:cubicBezTo>
                  <a:cubicBezTo>
                    <a:pt x="553" y="78"/>
                    <a:pt x="1" y="749"/>
                    <a:pt x="73" y="1502"/>
                  </a:cubicBezTo>
                  <a:lnTo>
                    <a:pt x="2460" y="26238"/>
                  </a:lnTo>
                  <a:cubicBezTo>
                    <a:pt x="2529" y="26940"/>
                    <a:pt x="3119" y="27476"/>
                    <a:pt x="3823" y="27478"/>
                  </a:cubicBezTo>
                  <a:cubicBezTo>
                    <a:pt x="3867" y="27478"/>
                    <a:pt x="3913" y="27475"/>
                    <a:pt x="3958" y="27471"/>
                  </a:cubicBezTo>
                  <a:cubicBezTo>
                    <a:pt x="4711" y="27397"/>
                    <a:pt x="5262" y="26728"/>
                    <a:pt x="5189" y="25975"/>
                  </a:cubicBezTo>
                  <a:lnTo>
                    <a:pt x="2802" y="1238"/>
                  </a:lnTo>
                  <a:cubicBezTo>
                    <a:pt x="2734" y="527"/>
                    <a:pt x="2144" y="0"/>
                    <a:pt x="14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3;p16">
              <a:extLst>
                <a:ext uri="{FF2B5EF4-FFF2-40B4-BE49-F238E27FC236}">
                  <a16:creationId xmlns:a16="http://schemas.microsoft.com/office/drawing/2014/main" id="{8098B29D-45B0-B3D6-177F-CBD3CEB498F5}"/>
                </a:ext>
              </a:extLst>
            </p:cNvPr>
            <p:cNvSpPr/>
            <p:nvPr/>
          </p:nvSpPr>
          <p:spPr>
            <a:xfrm>
              <a:off x="2221450" y="3292150"/>
              <a:ext cx="172525" cy="983000"/>
            </a:xfrm>
            <a:custGeom>
              <a:avLst/>
              <a:gdLst/>
              <a:ahLst/>
              <a:cxnLst/>
              <a:rect l="l" t="t" r="r" b="b"/>
              <a:pathLst>
                <a:path w="6901" h="39320" extrusionOk="0">
                  <a:moveTo>
                    <a:pt x="1442" y="1"/>
                  </a:moveTo>
                  <a:cubicBezTo>
                    <a:pt x="1393" y="1"/>
                    <a:pt x="1344" y="3"/>
                    <a:pt x="1295" y="9"/>
                  </a:cubicBezTo>
                  <a:cubicBezTo>
                    <a:pt x="543" y="91"/>
                    <a:pt x="0" y="768"/>
                    <a:pt x="83" y="1520"/>
                  </a:cubicBezTo>
                  <a:lnTo>
                    <a:pt x="4094" y="38099"/>
                  </a:lnTo>
                  <a:cubicBezTo>
                    <a:pt x="4169" y="38793"/>
                    <a:pt x="4755" y="39319"/>
                    <a:pt x="5455" y="39320"/>
                  </a:cubicBezTo>
                  <a:cubicBezTo>
                    <a:pt x="5505" y="39320"/>
                    <a:pt x="5555" y="39317"/>
                    <a:pt x="5606" y="39312"/>
                  </a:cubicBezTo>
                  <a:cubicBezTo>
                    <a:pt x="6358" y="39229"/>
                    <a:pt x="6901" y="38552"/>
                    <a:pt x="6818" y="37800"/>
                  </a:cubicBezTo>
                  <a:lnTo>
                    <a:pt x="2807" y="1222"/>
                  </a:lnTo>
                  <a:cubicBezTo>
                    <a:pt x="2730" y="518"/>
                    <a:pt x="2128"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4;p16">
              <a:extLst>
                <a:ext uri="{FF2B5EF4-FFF2-40B4-BE49-F238E27FC236}">
                  <a16:creationId xmlns:a16="http://schemas.microsoft.com/office/drawing/2014/main" id="{D9ADA56E-1232-600E-ED91-6B4C11A8B51C}"/>
                </a:ext>
              </a:extLst>
            </p:cNvPr>
            <p:cNvSpPr/>
            <p:nvPr/>
          </p:nvSpPr>
          <p:spPr>
            <a:xfrm>
              <a:off x="5910500" y="2234200"/>
              <a:ext cx="409225" cy="633100"/>
            </a:xfrm>
            <a:custGeom>
              <a:avLst/>
              <a:gdLst/>
              <a:ahLst/>
              <a:cxnLst/>
              <a:rect l="l" t="t" r="r" b="b"/>
              <a:pathLst>
                <a:path w="16369" h="25324" extrusionOk="0">
                  <a:moveTo>
                    <a:pt x="1563" y="1"/>
                  </a:moveTo>
                  <a:cubicBezTo>
                    <a:pt x="1325" y="1"/>
                    <a:pt x="1085" y="63"/>
                    <a:pt x="865" y="193"/>
                  </a:cubicBezTo>
                  <a:cubicBezTo>
                    <a:pt x="217" y="577"/>
                    <a:pt x="0" y="1411"/>
                    <a:pt x="380" y="2062"/>
                  </a:cubicBezTo>
                  <a:lnTo>
                    <a:pt x="13755" y="24650"/>
                  </a:lnTo>
                  <a:cubicBezTo>
                    <a:pt x="14002" y="25068"/>
                    <a:pt x="14451" y="25323"/>
                    <a:pt x="14936" y="25323"/>
                  </a:cubicBezTo>
                  <a:cubicBezTo>
                    <a:pt x="15428" y="25322"/>
                    <a:pt x="15882" y="25058"/>
                    <a:pt x="16126" y="24630"/>
                  </a:cubicBezTo>
                  <a:cubicBezTo>
                    <a:pt x="16369" y="24203"/>
                    <a:pt x="16365" y="23677"/>
                    <a:pt x="16114" y="23254"/>
                  </a:cubicBezTo>
                  <a:lnTo>
                    <a:pt x="2739" y="667"/>
                  </a:lnTo>
                  <a:cubicBezTo>
                    <a:pt x="2482" y="239"/>
                    <a:pt x="2028" y="1"/>
                    <a:pt x="15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5;p16">
              <a:extLst>
                <a:ext uri="{FF2B5EF4-FFF2-40B4-BE49-F238E27FC236}">
                  <a16:creationId xmlns:a16="http://schemas.microsoft.com/office/drawing/2014/main" id="{4B2D50CE-1AC5-7EF8-30ED-DF7CCD504B38}"/>
                </a:ext>
              </a:extLst>
            </p:cNvPr>
            <p:cNvSpPr/>
            <p:nvPr/>
          </p:nvSpPr>
          <p:spPr>
            <a:xfrm>
              <a:off x="6142275" y="1963275"/>
              <a:ext cx="567250" cy="881250"/>
            </a:xfrm>
            <a:custGeom>
              <a:avLst/>
              <a:gdLst/>
              <a:ahLst/>
              <a:cxnLst/>
              <a:rect l="l" t="t" r="r" b="b"/>
              <a:pathLst>
                <a:path w="22690" h="35250" extrusionOk="0">
                  <a:moveTo>
                    <a:pt x="1564" y="0"/>
                  </a:moveTo>
                  <a:cubicBezTo>
                    <a:pt x="1323" y="0"/>
                    <a:pt x="1078" y="64"/>
                    <a:pt x="856" y="199"/>
                  </a:cubicBezTo>
                  <a:cubicBezTo>
                    <a:pt x="208" y="592"/>
                    <a:pt x="0" y="1436"/>
                    <a:pt x="395" y="2084"/>
                  </a:cubicBezTo>
                  <a:lnTo>
                    <a:pt x="20080" y="34588"/>
                  </a:lnTo>
                  <a:cubicBezTo>
                    <a:pt x="20328" y="34999"/>
                    <a:pt x="20774" y="35249"/>
                    <a:pt x="21254" y="35249"/>
                  </a:cubicBezTo>
                  <a:cubicBezTo>
                    <a:pt x="21748" y="35249"/>
                    <a:pt x="22204" y="34982"/>
                    <a:pt x="22447" y="34551"/>
                  </a:cubicBezTo>
                  <a:cubicBezTo>
                    <a:pt x="22689" y="34120"/>
                    <a:pt x="22681" y="33591"/>
                    <a:pt x="22425" y="33168"/>
                  </a:cubicBezTo>
                  <a:lnTo>
                    <a:pt x="2740" y="663"/>
                  </a:lnTo>
                  <a:cubicBezTo>
                    <a:pt x="2482" y="236"/>
                    <a:pt x="2029" y="0"/>
                    <a:pt x="15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6;p16">
              <a:extLst>
                <a:ext uri="{FF2B5EF4-FFF2-40B4-BE49-F238E27FC236}">
                  <a16:creationId xmlns:a16="http://schemas.microsoft.com/office/drawing/2014/main" id="{B0EF2C05-B74A-4FBE-320A-160695E1810E}"/>
                </a:ext>
              </a:extLst>
            </p:cNvPr>
            <p:cNvSpPr/>
            <p:nvPr/>
          </p:nvSpPr>
          <p:spPr>
            <a:xfrm>
              <a:off x="6433950" y="2460025"/>
              <a:ext cx="293500" cy="401625"/>
            </a:xfrm>
            <a:custGeom>
              <a:avLst/>
              <a:gdLst/>
              <a:ahLst/>
              <a:cxnLst/>
              <a:rect l="l" t="t" r="r" b="b"/>
              <a:pathLst>
                <a:path w="11740" h="16065" extrusionOk="0">
                  <a:moveTo>
                    <a:pt x="2344" y="1"/>
                  </a:moveTo>
                  <a:cubicBezTo>
                    <a:pt x="1982" y="1"/>
                    <a:pt x="1615" y="97"/>
                    <a:pt x="1282" y="298"/>
                  </a:cubicBezTo>
                  <a:cubicBezTo>
                    <a:pt x="311" y="887"/>
                    <a:pt x="0" y="2150"/>
                    <a:pt x="588" y="3122"/>
                  </a:cubicBezTo>
                  <a:lnTo>
                    <a:pt x="7826" y="15073"/>
                  </a:lnTo>
                  <a:cubicBezTo>
                    <a:pt x="8199" y="15688"/>
                    <a:pt x="8865" y="16064"/>
                    <a:pt x="9583" y="16064"/>
                  </a:cubicBezTo>
                  <a:cubicBezTo>
                    <a:pt x="9584" y="16064"/>
                    <a:pt x="9585" y="16064"/>
                    <a:pt x="9587" y="16064"/>
                  </a:cubicBezTo>
                  <a:cubicBezTo>
                    <a:pt x="10329" y="16064"/>
                    <a:pt x="11013" y="15663"/>
                    <a:pt x="11377" y="15016"/>
                  </a:cubicBezTo>
                  <a:cubicBezTo>
                    <a:pt x="11740" y="14371"/>
                    <a:pt x="11728" y="13578"/>
                    <a:pt x="11344" y="12944"/>
                  </a:cubicBezTo>
                  <a:lnTo>
                    <a:pt x="4106" y="992"/>
                  </a:lnTo>
                  <a:cubicBezTo>
                    <a:pt x="3719" y="354"/>
                    <a:pt x="3040" y="1"/>
                    <a:pt x="234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7;p16">
              <a:extLst>
                <a:ext uri="{FF2B5EF4-FFF2-40B4-BE49-F238E27FC236}">
                  <a16:creationId xmlns:a16="http://schemas.microsoft.com/office/drawing/2014/main" id="{16C76843-8A4F-49FD-5CCB-70BB8B991ED0}"/>
                </a:ext>
              </a:extLst>
            </p:cNvPr>
            <p:cNvSpPr/>
            <p:nvPr/>
          </p:nvSpPr>
          <p:spPr>
            <a:xfrm>
              <a:off x="6073175" y="2524925"/>
              <a:ext cx="264500" cy="359500"/>
            </a:xfrm>
            <a:custGeom>
              <a:avLst/>
              <a:gdLst/>
              <a:ahLst/>
              <a:cxnLst/>
              <a:rect l="l" t="t" r="r" b="b"/>
              <a:pathLst>
                <a:path w="10580" h="14380" extrusionOk="0">
                  <a:moveTo>
                    <a:pt x="2347" y="1"/>
                  </a:moveTo>
                  <a:cubicBezTo>
                    <a:pt x="1991" y="1"/>
                    <a:pt x="1630" y="93"/>
                    <a:pt x="1301" y="288"/>
                  </a:cubicBezTo>
                  <a:cubicBezTo>
                    <a:pt x="323" y="866"/>
                    <a:pt x="1" y="2127"/>
                    <a:pt x="579" y="3104"/>
                  </a:cubicBezTo>
                  <a:lnTo>
                    <a:pt x="6659" y="13371"/>
                  </a:lnTo>
                  <a:cubicBezTo>
                    <a:pt x="7028" y="13996"/>
                    <a:pt x="7701" y="14379"/>
                    <a:pt x="8426" y="14379"/>
                  </a:cubicBezTo>
                  <a:cubicBezTo>
                    <a:pt x="8428" y="14379"/>
                    <a:pt x="8429" y="14379"/>
                    <a:pt x="8430" y="14379"/>
                  </a:cubicBezTo>
                  <a:cubicBezTo>
                    <a:pt x="9168" y="14378"/>
                    <a:pt x="9849" y="13982"/>
                    <a:pt x="10214" y="13341"/>
                  </a:cubicBezTo>
                  <a:cubicBezTo>
                    <a:pt x="10580" y="12699"/>
                    <a:pt x="10572" y="11912"/>
                    <a:pt x="10197" y="11277"/>
                  </a:cubicBezTo>
                  <a:lnTo>
                    <a:pt x="4117" y="1009"/>
                  </a:lnTo>
                  <a:cubicBezTo>
                    <a:pt x="3733" y="360"/>
                    <a:pt x="3049" y="1"/>
                    <a:pt x="2347"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8;p16">
              <a:extLst>
                <a:ext uri="{FF2B5EF4-FFF2-40B4-BE49-F238E27FC236}">
                  <a16:creationId xmlns:a16="http://schemas.microsoft.com/office/drawing/2014/main" id="{8A27BE4D-478D-87A2-EEA2-7352C97365C1}"/>
                </a:ext>
              </a:extLst>
            </p:cNvPr>
            <p:cNvSpPr/>
            <p:nvPr/>
          </p:nvSpPr>
          <p:spPr>
            <a:xfrm>
              <a:off x="2541300" y="3360625"/>
              <a:ext cx="138575" cy="398750"/>
            </a:xfrm>
            <a:custGeom>
              <a:avLst/>
              <a:gdLst/>
              <a:ahLst/>
              <a:cxnLst/>
              <a:rect l="l" t="t" r="r" b="b"/>
              <a:pathLst>
                <a:path w="5543" h="15950" extrusionOk="0">
                  <a:moveTo>
                    <a:pt x="2169" y="0"/>
                  </a:moveTo>
                  <a:cubicBezTo>
                    <a:pt x="2097" y="0"/>
                    <a:pt x="2024" y="4"/>
                    <a:pt x="1951" y="12"/>
                  </a:cubicBezTo>
                  <a:cubicBezTo>
                    <a:pt x="822" y="129"/>
                    <a:pt x="0" y="1139"/>
                    <a:pt x="116" y="2268"/>
                  </a:cubicBezTo>
                  <a:lnTo>
                    <a:pt x="1336" y="14103"/>
                  </a:lnTo>
                  <a:cubicBezTo>
                    <a:pt x="1444" y="15151"/>
                    <a:pt x="2326" y="15948"/>
                    <a:pt x="3379" y="15949"/>
                  </a:cubicBezTo>
                  <a:cubicBezTo>
                    <a:pt x="3450" y="15949"/>
                    <a:pt x="3521" y="15945"/>
                    <a:pt x="3592" y="15939"/>
                  </a:cubicBezTo>
                  <a:cubicBezTo>
                    <a:pt x="4721" y="15822"/>
                    <a:pt x="5543" y="14812"/>
                    <a:pt x="5426" y="13683"/>
                  </a:cubicBezTo>
                  <a:lnTo>
                    <a:pt x="4207" y="1846"/>
                  </a:lnTo>
                  <a:cubicBezTo>
                    <a:pt x="4098" y="789"/>
                    <a:pt x="3205" y="0"/>
                    <a:pt x="2169"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9;p16">
              <a:extLst>
                <a:ext uri="{FF2B5EF4-FFF2-40B4-BE49-F238E27FC236}">
                  <a16:creationId xmlns:a16="http://schemas.microsoft.com/office/drawing/2014/main" id="{3E009E7D-3695-1C94-8EC6-C25E51EE916C}"/>
                </a:ext>
              </a:extLst>
            </p:cNvPr>
            <p:cNvSpPr/>
            <p:nvPr/>
          </p:nvSpPr>
          <p:spPr>
            <a:xfrm>
              <a:off x="2203500" y="3275050"/>
              <a:ext cx="154225" cy="542350"/>
            </a:xfrm>
            <a:custGeom>
              <a:avLst/>
              <a:gdLst/>
              <a:ahLst/>
              <a:cxnLst/>
              <a:rect l="l" t="t" r="r" b="b"/>
              <a:pathLst>
                <a:path w="6169" h="21694" extrusionOk="0">
                  <a:moveTo>
                    <a:pt x="2166" y="0"/>
                  </a:moveTo>
                  <a:cubicBezTo>
                    <a:pt x="2094" y="0"/>
                    <a:pt x="2022" y="4"/>
                    <a:pt x="1949" y="12"/>
                  </a:cubicBezTo>
                  <a:cubicBezTo>
                    <a:pt x="820" y="130"/>
                    <a:pt x="0" y="1141"/>
                    <a:pt x="119" y="2270"/>
                  </a:cubicBezTo>
                  <a:lnTo>
                    <a:pt x="1962" y="19852"/>
                  </a:lnTo>
                  <a:cubicBezTo>
                    <a:pt x="2071" y="20898"/>
                    <a:pt x="2952" y="21692"/>
                    <a:pt x="4004" y="21694"/>
                  </a:cubicBezTo>
                  <a:cubicBezTo>
                    <a:pt x="4076" y="21694"/>
                    <a:pt x="4148" y="21690"/>
                    <a:pt x="4220" y="21682"/>
                  </a:cubicBezTo>
                  <a:cubicBezTo>
                    <a:pt x="5350" y="21565"/>
                    <a:pt x="6169" y="20553"/>
                    <a:pt x="6050" y="19425"/>
                  </a:cubicBezTo>
                  <a:lnTo>
                    <a:pt x="4207" y="1842"/>
                  </a:lnTo>
                  <a:cubicBezTo>
                    <a:pt x="4097" y="785"/>
                    <a:pt x="3205" y="0"/>
                    <a:pt x="216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olo 1">
            <a:extLst>
              <a:ext uri="{FF2B5EF4-FFF2-40B4-BE49-F238E27FC236}">
                <a16:creationId xmlns:a16="http://schemas.microsoft.com/office/drawing/2014/main" id="{86EEB9DD-DE97-2D3E-5163-CFEE82F8C9E3}"/>
              </a:ext>
            </a:extLst>
          </p:cNvPr>
          <p:cNvSpPr>
            <a:spLocks noGrp="1"/>
          </p:cNvSpPr>
          <p:nvPr>
            <p:ph type="title"/>
          </p:nvPr>
        </p:nvSpPr>
        <p:spPr/>
        <p:txBody>
          <a:bodyPr/>
          <a:lstStyle/>
          <a:p>
            <a:r>
              <a:rPr lang="en-US" sz="2800"/>
              <a:t>Scaling the Dataset</a:t>
            </a:r>
          </a:p>
        </p:txBody>
      </p:sp>
      <p:pic>
        <p:nvPicPr>
          <p:cNvPr id="4" name="Immagine 3">
            <a:extLst>
              <a:ext uri="{FF2B5EF4-FFF2-40B4-BE49-F238E27FC236}">
                <a16:creationId xmlns:a16="http://schemas.microsoft.com/office/drawing/2014/main" id="{3337C614-2500-F666-352A-A93299B048F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81644" y="2224984"/>
            <a:ext cx="3817951" cy="1341236"/>
          </a:xfrm>
          <a:prstGeom prst="rect">
            <a:avLst/>
          </a:prstGeom>
        </p:spPr>
      </p:pic>
      <p:sp>
        <p:nvSpPr>
          <p:cNvPr id="6" name="CasellaDiTesto 5">
            <a:extLst>
              <a:ext uri="{FF2B5EF4-FFF2-40B4-BE49-F238E27FC236}">
                <a16:creationId xmlns:a16="http://schemas.microsoft.com/office/drawing/2014/main" id="{B60417B4-C4A5-B84D-B61A-5F6B47D185A3}"/>
              </a:ext>
            </a:extLst>
          </p:cNvPr>
          <p:cNvSpPr txBox="1"/>
          <p:nvPr/>
        </p:nvSpPr>
        <p:spPr>
          <a:xfrm>
            <a:off x="2358224" y="1068080"/>
            <a:ext cx="4572000" cy="338554"/>
          </a:xfrm>
          <a:prstGeom prst="rect">
            <a:avLst/>
          </a:prstGeom>
          <a:noFill/>
        </p:spPr>
        <p:txBody>
          <a:bodyPr wrap="square">
            <a:spAutoFit/>
          </a:bodyPr>
          <a:lstStyle/>
          <a:p>
            <a:pPr algn="ctr"/>
            <a:r>
              <a:rPr lang="en-US" sz="1600">
                <a:solidFill>
                  <a:srgbClr val="212529"/>
                </a:solidFill>
                <a:latin typeface="-apple-system"/>
              </a:rPr>
              <a:t>The dataset has been scaled using a </a:t>
            </a:r>
            <a:r>
              <a:rPr lang="en-US" sz="1600" b="1" err="1">
                <a:solidFill>
                  <a:srgbClr val="212529"/>
                </a:solidFill>
                <a:latin typeface="-apple-system"/>
              </a:rPr>
              <a:t>StandardScaler</a:t>
            </a:r>
            <a:r>
              <a:rPr lang="en-US" sz="1600">
                <a:solidFill>
                  <a:srgbClr val="212529"/>
                </a:solidFill>
                <a:latin typeface="-apple-system"/>
              </a:rPr>
              <a:t>.</a:t>
            </a:r>
            <a:endParaRPr lang="en-US" sz="1600" b="0" i="0">
              <a:solidFill>
                <a:srgbClr val="212529"/>
              </a:solidFill>
              <a:effectLst/>
              <a:latin typeface="-apple-system"/>
            </a:endParaRPr>
          </a:p>
        </p:txBody>
      </p:sp>
      <p:sp>
        <p:nvSpPr>
          <p:cNvPr id="7" name="CasellaDiTesto 6">
            <a:extLst>
              <a:ext uri="{FF2B5EF4-FFF2-40B4-BE49-F238E27FC236}">
                <a16:creationId xmlns:a16="http://schemas.microsoft.com/office/drawing/2014/main" id="{851FC883-CD8F-1A41-B8E5-8101ADD71092}"/>
              </a:ext>
            </a:extLst>
          </p:cNvPr>
          <p:cNvSpPr txBox="1"/>
          <p:nvPr/>
        </p:nvSpPr>
        <p:spPr>
          <a:xfrm>
            <a:off x="457200" y="1584960"/>
            <a:ext cx="3688080" cy="738664"/>
          </a:xfrm>
          <a:prstGeom prst="rect">
            <a:avLst/>
          </a:prstGeom>
          <a:noFill/>
        </p:spPr>
        <p:txBody>
          <a:bodyPr wrap="square" rtlCol="0">
            <a:spAutoFit/>
          </a:bodyPr>
          <a:lstStyle/>
          <a:p>
            <a:pPr algn="just"/>
            <a:r>
              <a:rPr lang="en-US">
                <a:latin typeface="-apple-system"/>
              </a:rPr>
              <a:t>The Scaler has the purpose of centering the samples around 0, by subtracting their mean, sample by sample</a:t>
            </a:r>
          </a:p>
        </p:txBody>
      </p:sp>
      <p:sp>
        <p:nvSpPr>
          <p:cNvPr id="8" name="CasellaDiTesto 7">
            <a:extLst>
              <a:ext uri="{FF2B5EF4-FFF2-40B4-BE49-F238E27FC236}">
                <a16:creationId xmlns:a16="http://schemas.microsoft.com/office/drawing/2014/main" id="{F309A3DF-5839-0A1B-F7A7-FE5E91F7EEB1}"/>
              </a:ext>
            </a:extLst>
          </p:cNvPr>
          <p:cNvSpPr txBox="1"/>
          <p:nvPr/>
        </p:nvSpPr>
        <p:spPr>
          <a:xfrm>
            <a:off x="769620" y="2469922"/>
            <a:ext cx="3063240" cy="584775"/>
          </a:xfrm>
          <a:prstGeom prst="rect">
            <a:avLst/>
          </a:prstGeom>
          <a:noFill/>
        </p:spPr>
        <p:txBody>
          <a:bodyPr wrap="square" rtlCol="0">
            <a:spAutoFit/>
          </a:bodyPr>
          <a:lstStyle/>
          <a:p>
            <a:pPr algn="ctr"/>
            <a:r>
              <a:rPr lang="en-US" sz="1600">
                <a:solidFill>
                  <a:schemeClr val="accent6"/>
                </a:solidFill>
                <a:latin typeface="-apple-system"/>
              </a:rPr>
              <a:t>If the parameter </a:t>
            </a:r>
          </a:p>
          <a:p>
            <a:pPr algn="ctr"/>
            <a:r>
              <a:rPr lang="en-US" sz="1600" i="1" err="1">
                <a:solidFill>
                  <a:schemeClr val="accent6"/>
                </a:solidFill>
                <a:latin typeface="-apple-system"/>
              </a:rPr>
              <a:t>with_mean</a:t>
            </a:r>
            <a:r>
              <a:rPr lang="en-US" sz="1600" i="1">
                <a:solidFill>
                  <a:schemeClr val="accent6"/>
                </a:solidFill>
                <a:latin typeface="-apple-system"/>
              </a:rPr>
              <a:t> =</a:t>
            </a:r>
            <a:r>
              <a:rPr lang="en-US" sz="1600">
                <a:solidFill>
                  <a:schemeClr val="accent6"/>
                </a:solidFill>
                <a:latin typeface="-apple-system"/>
              </a:rPr>
              <a:t> </a:t>
            </a:r>
            <a:r>
              <a:rPr lang="en-US" sz="1600" b="1" i="1">
                <a:solidFill>
                  <a:schemeClr val="accent6"/>
                </a:solidFill>
                <a:latin typeface="-apple-system"/>
              </a:rPr>
              <a:t>True</a:t>
            </a:r>
          </a:p>
        </p:txBody>
      </p:sp>
      <p:sp>
        <p:nvSpPr>
          <p:cNvPr id="9" name="CasellaDiTesto 8">
            <a:extLst>
              <a:ext uri="{FF2B5EF4-FFF2-40B4-BE49-F238E27FC236}">
                <a16:creationId xmlns:a16="http://schemas.microsoft.com/office/drawing/2014/main" id="{35A68DC5-EE5B-A14B-ED31-F4F4FE907AF4}"/>
              </a:ext>
            </a:extLst>
          </p:cNvPr>
          <p:cNvSpPr txBox="1"/>
          <p:nvPr/>
        </p:nvSpPr>
        <p:spPr>
          <a:xfrm>
            <a:off x="457200" y="3367535"/>
            <a:ext cx="3688080" cy="523220"/>
          </a:xfrm>
          <a:prstGeom prst="rect">
            <a:avLst/>
          </a:prstGeom>
          <a:noFill/>
        </p:spPr>
        <p:txBody>
          <a:bodyPr wrap="square" rtlCol="0">
            <a:spAutoFit/>
          </a:bodyPr>
          <a:lstStyle/>
          <a:p>
            <a:pPr algn="just"/>
            <a:r>
              <a:rPr lang="en-US">
                <a:latin typeface="-apple-system"/>
              </a:rPr>
              <a:t>And divides for their standard deviation, sample by sample</a:t>
            </a:r>
          </a:p>
        </p:txBody>
      </p:sp>
      <p:sp>
        <p:nvSpPr>
          <p:cNvPr id="11" name="CasellaDiTesto 10">
            <a:extLst>
              <a:ext uri="{FF2B5EF4-FFF2-40B4-BE49-F238E27FC236}">
                <a16:creationId xmlns:a16="http://schemas.microsoft.com/office/drawing/2014/main" id="{0B484064-61C2-E088-963C-927B8ACD6D20}"/>
              </a:ext>
            </a:extLst>
          </p:cNvPr>
          <p:cNvSpPr txBox="1"/>
          <p:nvPr/>
        </p:nvSpPr>
        <p:spPr>
          <a:xfrm>
            <a:off x="72224" y="4097566"/>
            <a:ext cx="4572000" cy="584775"/>
          </a:xfrm>
          <a:prstGeom prst="rect">
            <a:avLst/>
          </a:prstGeom>
          <a:noFill/>
        </p:spPr>
        <p:txBody>
          <a:bodyPr wrap="square">
            <a:spAutoFit/>
          </a:bodyPr>
          <a:lstStyle/>
          <a:p>
            <a:pPr algn="ctr"/>
            <a:r>
              <a:rPr lang="en-US" sz="1600">
                <a:solidFill>
                  <a:schemeClr val="accent2"/>
                </a:solidFill>
                <a:latin typeface="-apple-system"/>
              </a:rPr>
              <a:t>If the parameter </a:t>
            </a:r>
          </a:p>
          <a:p>
            <a:pPr algn="ctr"/>
            <a:r>
              <a:rPr lang="en-US" sz="1600" i="1" err="1">
                <a:solidFill>
                  <a:schemeClr val="accent2"/>
                </a:solidFill>
                <a:latin typeface="-apple-system"/>
              </a:rPr>
              <a:t>with_svd</a:t>
            </a:r>
            <a:r>
              <a:rPr lang="en-US" sz="1600" i="1">
                <a:solidFill>
                  <a:schemeClr val="accent2"/>
                </a:solidFill>
                <a:latin typeface="-apple-system"/>
              </a:rPr>
              <a:t> =</a:t>
            </a:r>
            <a:r>
              <a:rPr lang="en-US" sz="1600">
                <a:solidFill>
                  <a:schemeClr val="accent2"/>
                </a:solidFill>
                <a:latin typeface="-apple-system"/>
              </a:rPr>
              <a:t> </a:t>
            </a:r>
            <a:r>
              <a:rPr lang="en-US" sz="1600" b="1" i="1">
                <a:solidFill>
                  <a:schemeClr val="accent2"/>
                </a:solidFill>
                <a:latin typeface="-apple-system"/>
              </a:rPr>
              <a:t>True</a:t>
            </a:r>
            <a:endParaRPr lang="en-US" b="1" i="1">
              <a:solidFill>
                <a:schemeClr val="accent2"/>
              </a:solidFill>
              <a:latin typeface="-apple-system"/>
            </a:endParaRPr>
          </a:p>
        </p:txBody>
      </p:sp>
    </p:spTree>
    <p:extLst>
      <p:ext uri="{BB962C8B-B14F-4D97-AF65-F5344CB8AC3E}">
        <p14:creationId xmlns:p14="http://schemas.microsoft.com/office/powerpoint/2010/main" val="406791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F11CF7-7993-A396-D897-9688B03C2A89}"/>
              </a:ext>
            </a:extLst>
          </p:cNvPr>
          <p:cNvSpPr>
            <a:spLocks noGrp="1"/>
          </p:cNvSpPr>
          <p:nvPr>
            <p:ph type="title"/>
          </p:nvPr>
        </p:nvSpPr>
        <p:spPr/>
        <p:txBody>
          <a:bodyPr/>
          <a:lstStyle/>
          <a:p>
            <a:r>
              <a:rPr lang="en-US"/>
              <a:t>Removing Correlated Features</a:t>
            </a:r>
          </a:p>
        </p:txBody>
      </p:sp>
      <p:grpSp>
        <p:nvGrpSpPr>
          <p:cNvPr id="3" name="Google Shape;2499;p32">
            <a:extLst>
              <a:ext uri="{FF2B5EF4-FFF2-40B4-BE49-F238E27FC236}">
                <a16:creationId xmlns:a16="http://schemas.microsoft.com/office/drawing/2014/main" id="{D816D670-3135-8F6A-1DC5-E62F5ACB2D51}"/>
              </a:ext>
            </a:extLst>
          </p:cNvPr>
          <p:cNvGrpSpPr/>
          <p:nvPr/>
        </p:nvGrpSpPr>
        <p:grpSpPr>
          <a:xfrm>
            <a:off x="-1" y="31950"/>
            <a:ext cx="2615381" cy="5111550"/>
            <a:chOff x="2481850" y="3235400"/>
            <a:chExt cx="732050" cy="1066550"/>
          </a:xfrm>
        </p:grpSpPr>
        <p:sp>
          <p:nvSpPr>
            <p:cNvPr id="4" name="Google Shape;2500;p32">
              <a:extLst>
                <a:ext uri="{FF2B5EF4-FFF2-40B4-BE49-F238E27FC236}">
                  <a16:creationId xmlns:a16="http://schemas.microsoft.com/office/drawing/2014/main" id="{71B1C222-DCC3-C55D-7C43-83A1B478BA0E}"/>
                </a:ext>
              </a:extLst>
            </p:cNvPr>
            <p:cNvSpPr/>
            <p:nvPr/>
          </p:nvSpPr>
          <p:spPr>
            <a:xfrm>
              <a:off x="2552400" y="3235400"/>
              <a:ext cx="532050" cy="1066550"/>
            </a:xfrm>
            <a:custGeom>
              <a:avLst/>
              <a:gdLst/>
              <a:ahLst/>
              <a:cxnLst/>
              <a:rect l="l" t="t" r="r" b="b"/>
              <a:pathLst>
                <a:path w="21282" h="42662" extrusionOk="0">
                  <a:moveTo>
                    <a:pt x="1606" y="1"/>
                  </a:moveTo>
                  <a:cubicBezTo>
                    <a:pt x="758" y="2087"/>
                    <a:pt x="0" y="4908"/>
                    <a:pt x="563" y="7572"/>
                  </a:cubicBezTo>
                  <a:cubicBezTo>
                    <a:pt x="1156" y="10416"/>
                    <a:pt x="5906" y="12345"/>
                    <a:pt x="10941" y="14393"/>
                  </a:cubicBezTo>
                  <a:cubicBezTo>
                    <a:pt x="14858" y="15984"/>
                    <a:pt x="18903" y="17635"/>
                    <a:pt x="19616" y="19376"/>
                  </a:cubicBezTo>
                  <a:cubicBezTo>
                    <a:pt x="20216" y="20854"/>
                    <a:pt x="16524" y="22430"/>
                    <a:pt x="12960" y="23961"/>
                  </a:cubicBezTo>
                  <a:cubicBezTo>
                    <a:pt x="8210" y="26002"/>
                    <a:pt x="2822" y="28306"/>
                    <a:pt x="2687" y="31983"/>
                  </a:cubicBezTo>
                  <a:cubicBezTo>
                    <a:pt x="2574" y="35563"/>
                    <a:pt x="2852" y="39142"/>
                    <a:pt x="3519" y="42661"/>
                  </a:cubicBezTo>
                  <a:lnTo>
                    <a:pt x="4600" y="42661"/>
                  </a:lnTo>
                  <a:cubicBezTo>
                    <a:pt x="3917" y="39157"/>
                    <a:pt x="3632" y="35593"/>
                    <a:pt x="3737" y="32021"/>
                  </a:cubicBezTo>
                  <a:cubicBezTo>
                    <a:pt x="3850" y="29011"/>
                    <a:pt x="8907" y="26843"/>
                    <a:pt x="13372" y="24929"/>
                  </a:cubicBezTo>
                  <a:cubicBezTo>
                    <a:pt x="15444" y="24044"/>
                    <a:pt x="17395" y="23203"/>
                    <a:pt x="18753" y="22325"/>
                  </a:cubicBezTo>
                  <a:cubicBezTo>
                    <a:pt x="19383" y="21920"/>
                    <a:pt x="21282" y="20697"/>
                    <a:pt x="20591" y="18978"/>
                  </a:cubicBezTo>
                  <a:cubicBezTo>
                    <a:pt x="19713" y="16825"/>
                    <a:pt x="15646" y="15166"/>
                    <a:pt x="11339" y="13418"/>
                  </a:cubicBezTo>
                  <a:cubicBezTo>
                    <a:pt x="6994" y="11654"/>
                    <a:pt x="2071" y="9651"/>
                    <a:pt x="1591" y="7362"/>
                  </a:cubicBezTo>
                  <a:cubicBezTo>
                    <a:pt x="1051" y="4796"/>
                    <a:pt x="1899" y="1989"/>
                    <a:pt x="2754"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1;p32">
              <a:extLst>
                <a:ext uri="{FF2B5EF4-FFF2-40B4-BE49-F238E27FC236}">
                  <a16:creationId xmlns:a16="http://schemas.microsoft.com/office/drawing/2014/main" id="{E9709BEF-102C-4099-F0A6-7F3CBFDC8CCD}"/>
                </a:ext>
              </a:extLst>
            </p:cNvPr>
            <p:cNvSpPr/>
            <p:nvPr/>
          </p:nvSpPr>
          <p:spPr>
            <a:xfrm>
              <a:off x="2481850" y="3235400"/>
              <a:ext cx="732050" cy="1066550"/>
            </a:xfrm>
            <a:custGeom>
              <a:avLst/>
              <a:gdLst/>
              <a:ahLst/>
              <a:cxnLst/>
              <a:rect l="l" t="t" r="r" b="b"/>
              <a:pathLst>
                <a:path w="29282" h="42662" extrusionOk="0">
                  <a:moveTo>
                    <a:pt x="21462" y="1"/>
                  </a:moveTo>
                  <a:cubicBezTo>
                    <a:pt x="21883" y="1179"/>
                    <a:pt x="23316" y="5494"/>
                    <a:pt x="22528" y="8503"/>
                  </a:cubicBezTo>
                  <a:cubicBezTo>
                    <a:pt x="22213" y="9681"/>
                    <a:pt x="18108" y="10881"/>
                    <a:pt x="14491" y="11940"/>
                  </a:cubicBezTo>
                  <a:cubicBezTo>
                    <a:pt x="11249" y="12885"/>
                    <a:pt x="7572" y="13966"/>
                    <a:pt x="4818" y="15376"/>
                  </a:cubicBezTo>
                  <a:cubicBezTo>
                    <a:pt x="1479" y="17087"/>
                    <a:pt x="0" y="19038"/>
                    <a:pt x="301" y="21342"/>
                  </a:cubicBezTo>
                  <a:cubicBezTo>
                    <a:pt x="571" y="23503"/>
                    <a:pt x="2334" y="24982"/>
                    <a:pt x="5689" y="25860"/>
                  </a:cubicBezTo>
                  <a:cubicBezTo>
                    <a:pt x="8495" y="26595"/>
                    <a:pt x="12037" y="26835"/>
                    <a:pt x="15459" y="27068"/>
                  </a:cubicBezTo>
                  <a:cubicBezTo>
                    <a:pt x="20299" y="27398"/>
                    <a:pt x="25304" y="27736"/>
                    <a:pt x="26250" y="29544"/>
                  </a:cubicBezTo>
                  <a:cubicBezTo>
                    <a:pt x="28239" y="33349"/>
                    <a:pt x="24794" y="40635"/>
                    <a:pt x="23759" y="42661"/>
                  </a:cubicBezTo>
                  <a:lnTo>
                    <a:pt x="24944" y="42661"/>
                  </a:lnTo>
                  <a:cubicBezTo>
                    <a:pt x="26250" y="40020"/>
                    <a:pt x="29282" y="33071"/>
                    <a:pt x="27180" y="29056"/>
                  </a:cubicBezTo>
                  <a:cubicBezTo>
                    <a:pt x="25965" y="26730"/>
                    <a:pt x="21125" y="26400"/>
                    <a:pt x="15527" y="26017"/>
                  </a:cubicBezTo>
                  <a:cubicBezTo>
                    <a:pt x="9110" y="25582"/>
                    <a:pt x="1839" y="25087"/>
                    <a:pt x="1344" y="21207"/>
                  </a:cubicBezTo>
                  <a:cubicBezTo>
                    <a:pt x="811" y="17035"/>
                    <a:pt x="8555" y="14769"/>
                    <a:pt x="14784" y="12953"/>
                  </a:cubicBezTo>
                  <a:cubicBezTo>
                    <a:pt x="19421" y="11594"/>
                    <a:pt x="23083" y="10529"/>
                    <a:pt x="23541" y="8773"/>
                  </a:cubicBezTo>
                  <a:cubicBezTo>
                    <a:pt x="24351" y="5704"/>
                    <a:pt x="23136" y="1621"/>
                    <a:pt x="22580"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2;p32">
              <a:extLst>
                <a:ext uri="{FF2B5EF4-FFF2-40B4-BE49-F238E27FC236}">
                  <a16:creationId xmlns:a16="http://schemas.microsoft.com/office/drawing/2014/main" id="{9F520FB8-CCB7-589F-CA3D-F05C879C05D7}"/>
                </a:ext>
              </a:extLst>
            </p:cNvPr>
            <p:cNvSpPr/>
            <p:nvPr/>
          </p:nvSpPr>
          <p:spPr>
            <a:xfrm>
              <a:off x="2639250" y="4193300"/>
              <a:ext cx="490425" cy="13350"/>
            </a:xfrm>
            <a:custGeom>
              <a:avLst/>
              <a:gdLst/>
              <a:ahLst/>
              <a:cxnLst/>
              <a:rect l="l" t="t" r="r" b="b"/>
              <a:pathLst>
                <a:path w="19617" h="534" extrusionOk="0">
                  <a:moveTo>
                    <a:pt x="0" y="1"/>
                  </a:moveTo>
                  <a:lnTo>
                    <a:pt x="0" y="533"/>
                  </a:lnTo>
                  <a:lnTo>
                    <a:pt x="19616" y="533"/>
                  </a:lnTo>
                  <a:lnTo>
                    <a:pt x="19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3;p32">
              <a:extLst>
                <a:ext uri="{FF2B5EF4-FFF2-40B4-BE49-F238E27FC236}">
                  <a16:creationId xmlns:a16="http://schemas.microsoft.com/office/drawing/2014/main" id="{92DEC479-4A26-4A75-423D-D67749CBB103}"/>
                </a:ext>
              </a:extLst>
            </p:cNvPr>
            <p:cNvSpPr/>
            <p:nvPr/>
          </p:nvSpPr>
          <p:spPr>
            <a:xfrm>
              <a:off x="2633050" y="4098375"/>
              <a:ext cx="531700" cy="13150"/>
            </a:xfrm>
            <a:custGeom>
              <a:avLst/>
              <a:gdLst/>
              <a:ahLst/>
              <a:cxnLst/>
              <a:rect l="l" t="t" r="r" b="b"/>
              <a:pathLst>
                <a:path w="21268" h="526" extrusionOk="0">
                  <a:moveTo>
                    <a:pt x="1" y="0"/>
                  </a:moveTo>
                  <a:lnTo>
                    <a:pt x="1" y="526"/>
                  </a:lnTo>
                  <a:lnTo>
                    <a:pt x="21268" y="526"/>
                  </a:lnTo>
                  <a:lnTo>
                    <a:pt x="2126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4;p32">
              <a:extLst>
                <a:ext uri="{FF2B5EF4-FFF2-40B4-BE49-F238E27FC236}">
                  <a16:creationId xmlns:a16="http://schemas.microsoft.com/office/drawing/2014/main" id="{6ED67CD3-874C-5F6E-58E4-D5419FE43F17}"/>
                </a:ext>
              </a:extLst>
            </p:cNvPr>
            <p:cNvSpPr/>
            <p:nvPr/>
          </p:nvSpPr>
          <p:spPr>
            <a:xfrm>
              <a:off x="2639250" y="3994450"/>
              <a:ext cx="519125" cy="13150"/>
            </a:xfrm>
            <a:custGeom>
              <a:avLst/>
              <a:gdLst/>
              <a:ahLst/>
              <a:cxnLst/>
              <a:rect l="l" t="t" r="r" b="b"/>
              <a:pathLst>
                <a:path w="20765" h="526" extrusionOk="0">
                  <a:moveTo>
                    <a:pt x="0" y="0"/>
                  </a:moveTo>
                  <a:lnTo>
                    <a:pt x="0" y="525"/>
                  </a:lnTo>
                  <a:lnTo>
                    <a:pt x="20764" y="525"/>
                  </a:lnTo>
                  <a:lnTo>
                    <a:pt x="2076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5;p32">
              <a:extLst>
                <a:ext uri="{FF2B5EF4-FFF2-40B4-BE49-F238E27FC236}">
                  <a16:creationId xmlns:a16="http://schemas.microsoft.com/office/drawing/2014/main" id="{0BFA8452-B92D-9D68-4F50-CD08AFE0DB64}"/>
                </a:ext>
              </a:extLst>
            </p:cNvPr>
            <p:cNvSpPr/>
            <p:nvPr/>
          </p:nvSpPr>
          <p:spPr>
            <a:xfrm>
              <a:off x="2519175" y="3800450"/>
              <a:ext cx="460400" cy="13175"/>
            </a:xfrm>
            <a:custGeom>
              <a:avLst/>
              <a:gdLst/>
              <a:ahLst/>
              <a:cxnLst/>
              <a:rect l="l" t="t" r="r" b="b"/>
              <a:pathLst>
                <a:path w="18416" h="527" extrusionOk="0">
                  <a:moveTo>
                    <a:pt x="1" y="1"/>
                  </a:moveTo>
                  <a:lnTo>
                    <a:pt x="1" y="526"/>
                  </a:lnTo>
                  <a:lnTo>
                    <a:pt x="18416" y="526"/>
                  </a:lnTo>
                  <a:lnTo>
                    <a:pt x="184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6;p32">
              <a:extLst>
                <a:ext uri="{FF2B5EF4-FFF2-40B4-BE49-F238E27FC236}">
                  <a16:creationId xmlns:a16="http://schemas.microsoft.com/office/drawing/2014/main" id="{70160E79-BD70-8617-6FD6-1A043F5CD3D8}"/>
                </a:ext>
              </a:extLst>
            </p:cNvPr>
            <p:cNvSpPr/>
            <p:nvPr/>
          </p:nvSpPr>
          <p:spPr>
            <a:xfrm>
              <a:off x="2504175" y="3724100"/>
              <a:ext cx="551775" cy="13175"/>
            </a:xfrm>
            <a:custGeom>
              <a:avLst/>
              <a:gdLst/>
              <a:ahLst/>
              <a:cxnLst/>
              <a:rect l="l" t="t" r="r" b="b"/>
              <a:pathLst>
                <a:path w="22071" h="527" extrusionOk="0">
                  <a:moveTo>
                    <a:pt x="0" y="1"/>
                  </a:moveTo>
                  <a:lnTo>
                    <a:pt x="0" y="526"/>
                  </a:lnTo>
                  <a:lnTo>
                    <a:pt x="22070" y="526"/>
                  </a:lnTo>
                  <a:lnTo>
                    <a:pt x="2207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07;p32">
              <a:extLst>
                <a:ext uri="{FF2B5EF4-FFF2-40B4-BE49-F238E27FC236}">
                  <a16:creationId xmlns:a16="http://schemas.microsoft.com/office/drawing/2014/main" id="{87E80200-6BF5-7F9A-4BA3-FB824F954D35}"/>
                </a:ext>
              </a:extLst>
            </p:cNvPr>
            <p:cNvSpPr/>
            <p:nvPr/>
          </p:nvSpPr>
          <p:spPr>
            <a:xfrm>
              <a:off x="2582975" y="3643050"/>
              <a:ext cx="390425" cy="13175"/>
            </a:xfrm>
            <a:custGeom>
              <a:avLst/>
              <a:gdLst/>
              <a:ahLst/>
              <a:cxnLst/>
              <a:rect l="l" t="t" r="r" b="b"/>
              <a:pathLst>
                <a:path w="15617" h="527" extrusionOk="0">
                  <a:moveTo>
                    <a:pt x="0" y="1"/>
                  </a:moveTo>
                  <a:lnTo>
                    <a:pt x="0" y="526"/>
                  </a:lnTo>
                  <a:lnTo>
                    <a:pt x="15616" y="526"/>
                  </a:lnTo>
                  <a:lnTo>
                    <a:pt x="15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08;p32">
              <a:extLst>
                <a:ext uri="{FF2B5EF4-FFF2-40B4-BE49-F238E27FC236}">
                  <a16:creationId xmlns:a16="http://schemas.microsoft.com/office/drawing/2014/main" id="{795A6857-FF2D-0F4F-1364-3CC5121BAD31}"/>
                </a:ext>
              </a:extLst>
            </p:cNvPr>
            <p:cNvSpPr/>
            <p:nvPr/>
          </p:nvSpPr>
          <p:spPr>
            <a:xfrm>
              <a:off x="2631750" y="3471975"/>
              <a:ext cx="385350" cy="13325"/>
            </a:xfrm>
            <a:custGeom>
              <a:avLst/>
              <a:gdLst/>
              <a:ahLst/>
              <a:cxnLst/>
              <a:rect l="l" t="t" r="r" b="b"/>
              <a:pathLst>
                <a:path w="15414" h="533" extrusionOk="0">
                  <a:moveTo>
                    <a:pt x="0" y="0"/>
                  </a:moveTo>
                  <a:lnTo>
                    <a:pt x="0" y="533"/>
                  </a:lnTo>
                  <a:lnTo>
                    <a:pt x="15414" y="533"/>
                  </a:lnTo>
                  <a:lnTo>
                    <a:pt x="1541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09;p32">
              <a:extLst>
                <a:ext uri="{FF2B5EF4-FFF2-40B4-BE49-F238E27FC236}">
                  <a16:creationId xmlns:a16="http://schemas.microsoft.com/office/drawing/2014/main" id="{1869ECFB-DCFE-F86B-F89D-6A3A3288870F}"/>
                </a:ext>
              </a:extLst>
            </p:cNvPr>
            <p:cNvSpPr/>
            <p:nvPr/>
          </p:nvSpPr>
          <p:spPr>
            <a:xfrm>
              <a:off x="2582975" y="3374050"/>
              <a:ext cx="472975" cy="13150"/>
            </a:xfrm>
            <a:custGeom>
              <a:avLst/>
              <a:gdLst/>
              <a:ahLst/>
              <a:cxnLst/>
              <a:rect l="l" t="t" r="r" b="b"/>
              <a:pathLst>
                <a:path w="18919" h="526" extrusionOk="0">
                  <a:moveTo>
                    <a:pt x="0" y="0"/>
                  </a:moveTo>
                  <a:lnTo>
                    <a:pt x="0" y="525"/>
                  </a:lnTo>
                  <a:lnTo>
                    <a:pt x="18918" y="525"/>
                  </a:lnTo>
                  <a:lnTo>
                    <a:pt x="1891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0;p32">
              <a:extLst>
                <a:ext uri="{FF2B5EF4-FFF2-40B4-BE49-F238E27FC236}">
                  <a16:creationId xmlns:a16="http://schemas.microsoft.com/office/drawing/2014/main" id="{3257C055-7893-30CE-8123-49A77B96E727}"/>
                </a:ext>
              </a:extLst>
            </p:cNvPr>
            <p:cNvSpPr/>
            <p:nvPr/>
          </p:nvSpPr>
          <p:spPr>
            <a:xfrm>
              <a:off x="2589350" y="3282675"/>
              <a:ext cx="454025" cy="13150"/>
            </a:xfrm>
            <a:custGeom>
              <a:avLst/>
              <a:gdLst/>
              <a:ahLst/>
              <a:cxnLst/>
              <a:rect l="l" t="t" r="r" b="b"/>
              <a:pathLst>
                <a:path w="18161" h="526" extrusionOk="0">
                  <a:moveTo>
                    <a:pt x="0" y="1"/>
                  </a:moveTo>
                  <a:lnTo>
                    <a:pt x="0" y="526"/>
                  </a:lnTo>
                  <a:lnTo>
                    <a:pt x="18160" y="526"/>
                  </a:lnTo>
                  <a:lnTo>
                    <a:pt x="1816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Immagine 29">
            <a:extLst>
              <a:ext uri="{FF2B5EF4-FFF2-40B4-BE49-F238E27FC236}">
                <a16:creationId xmlns:a16="http://schemas.microsoft.com/office/drawing/2014/main" id="{607B7F1A-4AC3-8CCF-CC79-ED46862325E7}"/>
              </a:ext>
            </a:extLst>
          </p:cNvPr>
          <p:cNvPicPr>
            <a:picLocks noChangeAspect="1"/>
          </p:cNvPicPr>
          <p:nvPr/>
        </p:nvPicPr>
        <p:blipFill rotWithShape="1">
          <a:blip r:embed="rId2"/>
          <a:srcRect l="131" t="4546" r="-745" b="6428"/>
          <a:stretch/>
        </p:blipFill>
        <p:spPr>
          <a:xfrm>
            <a:off x="2705915" y="2849251"/>
            <a:ext cx="5980885" cy="1882774"/>
          </a:xfrm>
          <a:prstGeom prst="rect">
            <a:avLst/>
          </a:prstGeom>
        </p:spPr>
      </p:pic>
      <p:sp>
        <p:nvSpPr>
          <p:cNvPr id="31" name="CasellaDiTesto 30">
            <a:extLst>
              <a:ext uri="{FF2B5EF4-FFF2-40B4-BE49-F238E27FC236}">
                <a16:creationId xmlns:a16="http://schemas.microsoft.com/office/drawing/2014/main" id="{EBBEAC4E-7A10-7289-52C7-1E14B3A52A67}"/>
              </a:ext>
            </a:extLst>
          </p:cNvPr>
          <p:cNvSpPr txBox="1"/>
          <p:nvPr/>
        </p:nvSpPr>
        <p:spPr>
          <a:xfrm>
            <a:off x="2417007" y="937233"/>
            <a:ext cx="6120582" cy="1323439"/>
          </a:xfrm>
          <a:prstGeom prst="rect">
            <a:avLst/>
          </a:prstGeom>
          <a:noFill/>
        </p:spPr>
        <p:txBody>
          <a:bodyPr wrap="square">
            <a:spAutoFit/>
          </a:bodyPr>
          <a:lstStyle/>
          <a:p>
            <a:pPr algn="ctr"/>
            <a:r>
              <a:rPr lang="en-US" sz="1600">
                <a:solidFill>
                  <a:srgbClr val="212529"/>
                </a:solidFill>
                <a:latin typeface="-apple-system"/>
              </a:rPr>
              <a:t>By plotting the correlation matrix, we removed the features that had a correlation </a:t>
            </a:r>
            <a:r>
              <a:rPr lang="en-US" sz="1600" b="1">
                <a:solidFill>
                  <a:srgbClr val="212529"/>
                </a:solidFill>
                <a:latin typeface="-apple-system"/>
              </a:rPr>
              <a:t>above 80% </a:t>
            </a:r>
            <a:r>
              <a:rPr lang="en-US" sz="1600">
                <a:solidFill>
                  <a:srgbClr val="212529"/>
                </a:solidFill>
                <a:latin typeface="-apple-system"/>
              </a:rPr>
              <a:t>from the dataset.</a:t>
            </a:r>
          </a:p>
          <a:p>
            <a:pPr algn="ctr"/>
            <a:endParaRPr lang="en-US" sz="1600" i="0">
              <a:solidFill>
                <a:srgbClr val="212529"/>
              </a:solidFill>
              <a:effectLst/>
              <a:latin typeface="-apple-system"/>
            </a:endParaRPr>
          </a:p>
          <a:p>
            <a:pPr algn="ctr"/>
            <a:endParaRPr lang="en-US" sz="1600">
              <a:solidFill>
                <a:srgbClr val="212529"/>
              </a:solidFill>
              <a:latin typeface="-apple-system"/>
            </a:endParaRPr>
          </a:p>
          <a:p>
            <a:pPr algn="ctr"/>
            <a:r>
              <a:rPr lang="en-US" sz="1600">
                <a:solidFill>
                  <a:srgbClr val="212529"/>
                </a:solidFill>
                <a:latin typeface="-apple-system"/>
              </a:rPr>
              <a:t>Overall, </a:t>
            </a:r>
            <a:r>
              <a:rPr lang="en-US" sz="1600" b="1">
                <a:solidFill>
                  <a:srgbClr val="7030A0"/>
                </a:solidFill>
                <a:latin typeface="-apple-system"/>
              </a:rPr>
              <a:t>2020</a:t>
            </a:r>
            <a:r>
              <a:rPr lang="en-US" sz="1600">
                <a:solidFill>
                  <a:srgbClr val="212529"/>
                </a:solidFill>
                <a:latin typeface="-apple-system"/>
              </a:rPr>
              <a:t> features were removed.</a:t>
            </a:r>
            <a:endParaRPr lang="en-US" sz="1600" i="0">
              <a:solidFill>
                <a:srgbClr val="212529"/>
              </a:solidFill>
              <a:effectLst/>
              <a:latin typeface="-apple-system"/>
            </a:endParaRPr>
          </a:p>
        </p:txBody>
      </p:sp>
    </p:spTree>
    <p:extLst>
      <p:ext uri="{BB962C8B-B14F-4D97-AF65-F5344CB8AC3E}">
        <p14:creationId xmlns:p14="http://schemas.microsoft.com/office/powerpoint/2010/main" val="3244762412"/>
      </p:ext>
    </p:extLst>
  </p:cSld>
  <p:clrMapOvr>
    <a:masterClrMapping/>
  </p:clrMapOvr>
</p:sld>
</file>

<file path=ppt/theme/theme1.xml><?xml version="1.0" encoding="utf-8"?>
<a:theme xmlns:a="http://schemas.openxmlformats.org/drawingml/2006/main" name="DNA Infographics by Slidesgo">
  <a:themeElements>
    <a:clrScheme name="Simple Light">
      <a:dk1>
        <a:srgbClr val="000000"/>
      </a:dk1>
      <a:lt1>
        <a:srgbClr val="D6D4CC"/>
      </a:lt1>
      <a:dk2>
        <a:srgbClr val="2B3B5C"/>
      </a:dk2>
      <a:lt2>
        <a:srgbClr val="075681"/>
      </a:lt2>
      <a:accent1>
        <a:srgbClr val="287CBC"/>
      </a:accent1>
      <a:accent2>
        <a:srgbClr val="FE7702"/>
      </a:accent2>
      <a:accent3>
        <a:srgbClr val="E94B86"/>
      </a:accent3>
      <a:accent4>
        <a:srgbClr val="25AC9B"/>
      </a:accent4>
      <a:accent5>
        <a:srgbClr val="ECB004"/>
      </a:accent5>
      <a:accent6>
        <a:srgbClr val="B52A8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58A34E01316F8439D0AE3BCFE2030F9" ma:contentTypeVersion="14" ma:contentTypeDescription="Creare un nuovo documento." ma:contentTypeScope="" ma:versionID="1ca4407e1951fa4e0cd040c867d29785">
  <xsd:schema xmlns:xsd="http://www.w3.org/2001/XMLSchema" xmlns:xs="http://www.w3.org/2001/XMLSchema" xmlns:p="http://schemas.microsoft.com/office/2006/metadata/properties" xmlns:ns3="25379ffa-1be3-456e-9b5c-56d073d73bb0" xmlns:ns4="c1651439-6e46-4f78-9acb-4a905f92618b" targetNamespace="http://schemas.microsoft.com/office/2006/metadata/properties" ma:root="true" ma:fieldsID="5c404dc5cdfaba06acd44b4ac3e5ee56" ns3:_="" ns4:_="">
    <xsd:import namespace="25379ffa-1be3-456e-9b5c-56d073d73bb0"/>
    <xsd:import namespace="c1651439-6e46-4f78-9acb-4a905f92618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379ffa-1be3-456e-9b5c-56d073d73bb0"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651439-6e46-4f78-9acb-4a905f92618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1651439-6e46-4f78-9acb-4a905f92618b" xsi:nil="true"/>
  </documentManagement>
</p:properties>
</file>

<file path=customXml/itemProps1.xml><?xml version="1.0" encoding="utf-8"?>
<ds:datastoreItem xmlns:ds="http://schemas.openxmlformats.org/officeDocument/2006/customXml" ds:itemID="{CFD5E055-D826-4F99-AAFA-4A3D95B8597A}">
  <ds:schemaRefs>
    <ds:schemaRef ds:uri="25379ffa-1be3-456e-9b5c-56d073d73bb0"/>
    <ds:schemaRef ds:uri="c1651439-6e46-4f78-9acb-4a905f9261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56573746-CA35-42B9-B05F-7CC6D2409BFC}">
  <ds:schemaRefs>
    <ds:schemaRef ds:uri="http://schemas.microsoft.com/sharepoint/v3/contenttype/forms"/>
  </ds:schemaRefs>
</ds:datastoreItem>
</file>

<file path=customXml/itemProps3.xml><?xml version="1.0" encoding="utf-8"?>
<ds:datastoreItem xmlns:ds="http://schemas.openxmlformats.org/officeDocument/2006/customXml" ds:itemID="{90817A25-8D1F-4289-9DE2-32B3F5BD8AB5}">
  <ds:schemaRefs>
    <ds:schemaRef ds:uri="http://purl.org/dc/elements/1.1/"/>
    <ds:schemaRef ds:uri="http://www.w3.org/XML/1998/namespace"/>
    <ds:schemaRef ds:uri="http://purl.org/dc/terms/"/>
    <ds:schemaRef ds:uri="http://schemas.openxmlformats.org/package/2006/metadata/core-properties"/>
    <ds:schemaRef ds:uri="25379ffa-1be3-456e-9b5c-56d073d73bb0"/>
    <ds:schemaRef ds:uri="http://schemas.microsoft.com/office/2006/documentManagement/types"/>
    <ds:schemaRef ds:uri="http://schemas.microsoft.com/office/infopath/2007/PartnerControls"/>
    <ds:schemaRef ds:uri="c1651439-6e46-4f78-9acb-4a905f92618b"/>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2754</Words>
  <Application>Microsoft Office PowerPoint</Application>
  <PresentationFormat>Presentazione su schermo (16:9)</PresentationFormat>
  <Paragraphs>306</Paragraphs>
  <Slides>60</Slides>
  <Notes>26</Notes>
  <HiddenSlides>5</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60</vt:i4>
      </vt:variant>
    </vt:vector>
  </HeadingPairs>
  <TitlesOfParts>
    <vt:vector size="67" baseType="lpstr">
      <vt:lpstr>Fira Sans</vt:lpstr>
      <vt:lpstr>-apple-system</vt:lpstr>
      <vt:lpstr>Roboto</vt:lpstr>
      <vt:lpstr>Fira Sans Medium</vt:lpstr>
      <vt:lpstr>Arial</vt:lpstr>
      <vt:lpstr>sohne</vt:lpstr>
      <vt:lpstr>DNA Infographics by Slidesgo</vt:lpstr>
      <vt:lpstr>Artificial Intelligence for Omics Data Analysis</vt:lpstr>
      <vt:lpstr>Project Description</vt:lpstr>
      <vt:lpstr>Dataset </vt:lpstr>
      <vt:lpstr>Dataset Inspection &amp; Preparation </vt:lpstr>
      <vt:lpstr>Data Pre-Processing  (Supervised approach)</vt:lpstr>
      <vt:lpstr>Removing Outliers</vt:lpstr>
      <vt:lpstr>Removing Outliers</vt:lpstr>
      <vt:lpstr>Scaling the Dataset</vt:lpstr>
      <vt:lpstr>Removing Correlated Features</vt:lpstr>
      <vt:lpstr>Variance Threshold</vt:lpstr>
      <vt:lpstr>Data Pre-Processing  (Unsupervised approach)</vt:lpstr>
      <vt:lpstr>Clustering</vt:lpstr>
      <vt:lpstr>PCA </vt:lpstr>
      <vt:lpstr>PCA</vt:lpstr>
      <vt:lpstr>Presentazione standard di PowerPoint</vt:lpstr>
      <vt:lpstr>Scatter Plot</vt:lpstr>
      <vt:lpstr>PCA – Scaled Data</vt:lpstr>
      <vt:lpstr>Presentazione standard di PowerPoint</vt:lpstr>
      <vt:lpstr>K - Means </vt:lpstr>
      <vt:lpstr>K - Means</vt:lpstr>
      <vt:lpstr>Presentazione standard di PowerPoint</vt:lpstr>
      <vt:lpstr>Presentazione standard di PowerPoint</vt:lpstr>
      <vt:lpstr>Agglomerative Clustering </vt:lpstr>
      <vt:lpstr>Presentazione standard di PowerPoint</vt:lpstr>
      <vt:lpstr>Presentazione standard di PowerPoint</vt:lpstr>
      <vt:lpstr>Classification</vt:lpstr>
      <vt:lpstr>Random Forest </vt:lpstr>
      <vt:lpstr>Random Forest</vt:lpstr>
      <vt:lpstr>Support Vector Classifier </vt:lpstr>
      <vt:lpstr>Support Vector Classifier</vt:lpstr>
      <vt:lpstr>Support Vector Classifier</vt:lpstr>
      <vt:lpstr>Unbalanced Dataset </vt:lpstr>
      <vt:lpstr>Random Forest </vt:lpstr>
      <vt:lpstr>Random Forest</vt:lpstr>
      <vt:lpstr>Random Forest</vt:lpstr>
      <vt:lpstr>Random Forest</vt:lpstr>
      <vt:lpstr>Random Forest</vt:lpstr>
      <vt:lpstr>Random Forest</vt:lpstr>
      <vt:lpstr>Support Vector Classifier </vt:lpstr>
      <vt:lpstr>Support Vector Classifier</vt:lpstr>
      <vt:lpstr>Support Vector Classifier</vt:lpstr>
      <vt:lpstr>Dataset Balancing </vt:lpstr>
      <vt:lpstr>SMOTE </vt:lpstr>
      <vt:lpstr>SMOTE</vt:lpstr>
      <vt:lpstr>Random Forest</vt:lpstr>
      <vt:lpstr>Accuracy score 0.9933</vt:lpstr>
      <vt:lpstr>Presentazione standard di PowerPoint</vt:lpstr>
      <vt:lpstr>Support Vector Classifier</vt:lpstr>
      <vt:lpstr>SVC</vt:lpstr>
      <vt:lpstr>NearMiss </vt:lpstr>
      <vt:lpstr>Near Miss</vt:lpstr>
      <vt:lpstr>Random Forest</vt:lpstr>
      <vt:lpstr>Presentazione standard di PowerPoint</vt:lpstr>
      <vt:lpstr>ONEvsREST</vt:lpstr>
      <vt:lpstr>Support Vector Classifier</vt:lpstr>
      <vt:lpstr>SVC</vt:lpstr>
      <vt:lpstr>Final Comparison</vt:lpstr>
      <vt:lpstr>Comparison with the state of the art</vt:lpstr>
      <vt:lpstr>Comparison with the state of the art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DNA Infographics</dc:title>
  <dc:creator>Anna Gargiulo</dc:creator>
  <cp:lastModifiedBy>ANNA GARGIULO</cp:lastModifiedBy>
  <cp:revision>1</cp:revision>
  <dcterms:modified xsi:type="dcterms:W3CDTF">2023-03-22T10:21:33Z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0x010100958A34E01316F8439D0AE3BCFE2030F9</vt:lpwstr>
  </property>
</Properties>
</file>